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3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ED8B-1153-4F1D-B5BE-E2C09A6146C9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DB92A-FB1D-41E4-8460-91466EFAF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23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ED8B-1153-4F1D-B5BE-E2C09A6146C9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DB92A-FB1D-41E4-8460-91466EFAF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855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ED8B-1153-4F1D-B5BE-E2C09A6146C9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DB92A-FB1D-41E4-8460-91466EFAF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24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ED8B-1153-4F1D-B5BE-E2C09A6146C9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DB92A-FB1D-41E4-8460-91466EFAF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455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ED8B-1153-4F1D-B5BE-E2C09A6146C9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DB92A-FB1D-41E4-8460-91466EFAF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4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ED8B-1153-4F1D-B5BE-E2C09A6146C9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DB92A-FB1D-41E4-8460-91466EFAF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150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ED8B-1153-4F1D-B5BE-E2C09A6146C9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DB92A-FB1D-41E4-8460-91466EFAF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71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ED8B-1153-4F1D-B5BE-E2C09A6146C9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DB92A-FB1D-41E4-8460-91466EFAF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161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ED8B-1153-4F1D-B5BE-E2C09A6146C9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DB92A-FB1D-41E4-8460-91466EFAF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297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ED8B-1153-4F1D-B5BE-E2C09A6146C9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DB92A-FB1D-41E4-8460-91466EFAF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727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0ED8B-1153-4F1D-B5BE-E2C09A6146C9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DB92A-FB1D-41E4-8460-91466EFAF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267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ED8B-1153-4F1D-B5BE-E2C09A6146C9}" type="datetimeFigureOut">
              <a:rPr lang="en-US" smtClean="0"/>
              <a:t>12/5/2014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DB92A-FB1D-41E4-8460-91466EFAF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137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vasilia@childrensnational.org" TargetMode="External"/><Relationship Id="rId2" Type="http://schemas.openxmlformats.org/officeDocument/2006/relationships/hyperlink" Target="mailto:followup@cnmc.or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76200"/>
            <a:ext cx="63850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Congratulations!! Your patient is ready for discharge.  Please follow the steps below to schedule a follow up. </a:t>
            </a:r>
            <a:endParaRPr lang="en-US" sz="1100" dirty="0"/>
          </a:p>
        </p:txBody>
      </p:sp>
      <p:sp>
        <p:nvSpPr>
          <p:cNvPr id="5" name="Rounded Rectangle 4"/>
          <p:cNvSpPr/>
          <p:nvPr/>
        </p:nvSpPr>
        <p:spPr>
          <a:xfrm>
            <a:off x="3687840" y="1143000"/>
            <a:ext cx="1752600" cy="381000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Is the patient a known neurology patient?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>
            <a:stCxn id="5" idx="2"/>
            <a:endCxn id="19" idx="3"/>
          </p:cNvCxnSpPr>
          <p:nvPr/>
        </p:nvCxnSpPr>
        <p:spPr>
          <a:xfrm flipH="1">
            <a:off x="3639504" y="1524000"/>
            <a:ext cx="924636" cy="6096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2"/>
            <a:endCxn id="12" idx="1"/>
          </p:cNvCxnSpPr>
          <p:nvPr/>
        </p:nvCxnSpPr>
        <p:spPr>
          <a:xfrm>
            <a:off x="4564140" y="1524000"/>
            <a:ext cx="882371" cy="4832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5446511" y="1880830"/>
            <a:ext cx="2173489" cy="252770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Was this new patient in the PICU?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30004" y="1619250"/>
            <a:ext cx="3609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Yes</a:t>
            </a:r>
            <a:endParaRPr lang="en-US" sz="1000" dirty="0"/>
          </a:p>
        </p:txBody>
      </p:sp>
      <p:sp>
        <p:nvSpPr>
          <p:cNvPr id="18" name="TextBox 17"/>
          <p:cNvSpPr txBox="1"/>
          <p:nvPr/>
        </p:nvSpPr>
        <p:spPr>
          <a:xfrm>
            <a:off x="5074852" y="1600200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No</a:t>
            </a:r>
            <a:endParaRPr lang="en-US" sz="1000" dirty="0"/>
          </a:p>
        </p:txBody>
      </p:sp>
      <p:sp>
        <p:nvSpPr>
          <p:cNvPr id="19" name="Rounded Rectangle 18"/>
          <p:cNvSpPr/>
          <p:nvPr/>
        </p:nvSpPr>
        <p:spPr>
          <a:xfrm>
            <a:off x="76200" y="1295400"/>
            <a:ext cx="3563304" cy="1676401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Tx/>
              <a:buChar char="-"/>
            </a:pPr>
            <a:r>
              <a:rPr lang="en-US" sz="1100" dirty="0" smtClean="0">
                <a:solidFill>
                  <a:schemeClr val="tx1"/>
                </a:solidFill>
              </a:rPr>
              <a:t>Follow up with established provider.</a:t>
            </a:r>
          </a:p>
          <a:p>
            <a:pPr marL="171450" indent="-171450">
              <a:buFontTx/>
              <a:buChar char="-"/>
            </a:pPr>
            <a:r>
              <a:rPr lang="en-US" sz="1100" dirty="0" smtClean="0">
                <a:solidFill>
                  <a:schemeClr val="tx1"/>
                </a:solidFill>
              </a:rPr>
              <a:t>Check clinic note for next follow up appointment. If none specified, request next available appointment unless otherwise directed.  </a:t>
            </a:r>
          </a:p>
          <a:p>
            <a:pPr marL="171450" indent="-171450">
              <a:buFontTx/>
              <a:buChar char="-"/>
            </a:pPr>
            <a:r>
              <a:rPr lang="en-US" sz="1100" dirty="0" smtClean="0">
                <a:solidFill>
                  <a:schemeClr val="tx1"/>
                </a:solidFill>
              </a:rPr>
              <a:t>To get next available, contact Miriam (x5468, </a:t>
            </a:r>
            <a:r>
              <a:rPr lang="en-US" sz="1100" dirty="0" smtClean="0">
                <a:solidFill>
                  <a:schemeClr val="tx1"/>
                </a:solidFill>
                <a:hlinkClick r:id="rId2"/>
              </a:rPr>
              <a:t>followup@cnmc.org</a:t>
            </a:r>
            <a:r>
              <a:rPr lang="en-US" sz="1100" dirty="0" smtClean="0">
                <a:solidFill>
                  <a:schemeClr val="tx1"/>
                </a:solidFill>
              </a:rPr>
              <a:t>) </a:t>
            </a:r>
            <a:r>
              <a:rPr lang="en-US" sz="1100" dirty="0" smtClean="0">
                <a:solidFill>
                  <a:schemeClr val="tx1"/>
                </a:solidFill>
              </a:rPr>
              <a:t>who will </a:t>
            </a:r>
            <a:r>
              <a:rPr lang="en-US" sz="1100" dirty="0" smtClean="0">
                <a:solidFill>
                  <a:schemeClr val="tx1"/>
                </a:solidFill>
              </a:rPr>
              <a:t>place the appointment in depart with the name of the provider. </a:t>
            </a:r>
          </a:p>
          <a:p>
            <a:pPr marL="171450" indent="-171450">
              <a:buFontTx/>
              <a:buChar char="-"/>
            </a:pPr>
            <a:r>
              <a:rPr lang="en-US" sz="1100" dirty="0" smtClean="0">
                <a:solidFill>
                  <a:schemeClr val="tx1"/>
                </a:solidFill>
              </a:rPr>
              <a:t>To get sooner than next available, fellow to email primary for add-on and resident to place in depart.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>
            <a:stCxn id="12" idx="2"/>
            <a:endCxn id="39" idx="0"/>
          </p:cNvCxnSpPr>
          <p:nvPr/>
        </p:nvCxnSpPr>
        <p:spPr>
          <a:xfrm flipH="1">
            <a:off x="3448625" y="2133600"/>
            <a:ext cx="3084631" cy="1370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2" idx="2"/>
            <a:endCxn id="24" idx="0"/>
          </p:cNvCxnSpPr>
          <p:nvPr/>
        </p:nvCxnSpPr>
        <p:spPr>
          <a:xfrm>
            <a:off x="6533256" y="2133600"/>
            <a:ext cx="618450" cy="6095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858000" y="2344579"/>
            <a:ext cx="3609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Yes</a:t>
            </a:r>
            <a:endParaRPr lang="en-US" sz="1000" dirty="0"/>
          </a:p>
        </p:txBody>
      </p:sp>
      <p:sp>
        <p:nvSpPr>
          <p:cNvPr id="23" name="TextBox 22"/>
          <p:cNvSpPr txBox="1"/>
          <p:nvPr/>
        </p:nvSpPr>
        <p:spPr>
          <a:xfrm>
            <a:off x="5074852" y="2477927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No</a:t>
            </a:r>
            <a:endParaRPr lang="en-US" sz="1000" dirty="0"/>
          </a:p>
        </p:txBody>
      </p:sp>
      <p:sp>
        <p:nvSpPr>
          <p:cNvPr id="24" name="Rounded Rectangle 23"/>
          <p:cNvSpPr/>
          <p:nvPr/>
        </p:nvSpPr>
        <p:spPr>
          <a:xfrm>
            <a:off x="5284806" y="2743199"/>
            <a:ext cx="3733800" cy="1403741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Tx/>
              <a:buChar char="-"/>
            </a:pPr>
            <a:r>
              <a:rPr lang="en-US" sz="1100" dirty="0" smtClean="0">
                <a:solidFill>
                  <a:schemeClr val="tx1"/>
                </a:solidFill>
              </a:rPr>
              <a:t>Follow up with  Dr. Jessica Carpenter</a:t>
            </a:r>
          </a:p>
          <a:p>
            <a:pPr marL="171450" indent="-171450">
              <a:buFontTx/>
              <a:buChar char="-"/>
            </a:pPr>
            <a:r>
              <a:rPr lang="en-US" sz="1100" dirty="0" smtClean="0">
                <a:solidFill>
                  <a:schemeClr val="tx1"/>
                </a:solidFill>
              </a:rPr>
              <a:t>Check PICU progress note for date/time</a:t>
            </a:r>
          </a:p>
          <a:p>
            <a:pPr marL="171450" indent="-171450">
              <a:buFontTx/>
              <a:buChar char="-"/>
            </a:pPr>
            <a:r>
              <a:rPr lang="en-US" sz="1100" dirty="0" smtClean="0">
                <a:solidFill>
                  <a:schemeClr val="tx1"/>
                </a:solidFill>
              </a:rPr>
              <a:t>If no date/time listed, check with fellow.</a:t>
            </a:r>
          </a:p>
          <a:p>
            <a:pPr marL="171450" indent="-171450">
              <a:buFontTx/>
              <a:buChar char="-"/>
            </a:pPr>
            <a:r>
              <a:rPr lang="en-US" sz="1100" dirty="0" smtClean="0">
                <a:solidFill>
                  <a:schemeClr val="tx1"/>
                </a:solidFill>
              </a:rPr>
              <a:t>To get next available, contact Miriam (x5468, </a:t>
            </a:r>
            <a:r>
              <a:rPr lang="en-US" sz="1100" dirty="0" smtClean="0">
                <a:solidFill>
                  <a:schemeClr val="tx1"/>
                </a:solidFill>
                <a:hlinkClick r:id="rId2"/>
              </a:rPr>
              <a:t>followup@cnmc.org</a:t>
            </a:r>
            <a:r>
              <a:rPr lang="en-US" sz="1100" dirty="0" smtClean="0">
                <a:solidFill>
                  <a:schemeClr val="tx1"/>
                </a:solidFill>
              </a:rPr>
              <a:t>) who will place the appointment in depart with Dr. Carpenter’s name</a:t>
            </a:r>
          </a:p>
          <a:p>
            <a:pPr marL="171450" indent="-171450">
              <a:buFontTx/>
              <a:buChar char="-"/>
            </a:pPr>
            <a:r>
              <a:rPr lang="en-US" sz="1100" dirty="0" smtClean="0">
                <a:solidFill>
                  <a:schemeClr val="tx1"/>
                </a:solidFill>
              </a:rPr>
              <a:t>If sooner than next available, fellow will need to contact Dr. Carpenter for add-on and resident to place in depart.  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1055448" y="4848224"/>
            <a:ext cx="3856316" cy="1247776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Tx/>
              <a:buChar char="-"/>
            </a:pPr>
            <a:r>
              <a:rPr lang="en-US" sz="1100" dirty="0" smtClean="0">
                <a:solidFill>
                  <a:schemeClr val="tx1"/>
                </a:solidFill>
              </a:rPr>
              <a:t>Follow up with Anne </a:t>
            </a:r>
            <a:r>
              <a:rPr lang="en-US" sz="1100" dirty="0" err="1" smtClean="0">
                <a:solidFill>
                  <a:schemeClr val="tx1"/>
                </a:solidFill>
              </a:rPr>
              <a:t>Vasiliadis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</a:p>
          <a:p>
            <a:pPr marL="171450" indent="-171450">
              <a:buFontTx/>
              <a:buChar char="-"/>
            </a:pPr>
            <a:r>
              <a:rPr lang="en-US" sz="1100" dirty="0" smtClean="0">
                <a:solidFill>
                  <a:schemeClr val="tx1"/>
                </a:solidFill>
              </a:rPr>
              <a:t>Contact </a:t>
            </a:r>
            <a:r>
              <a:rPr lang="en-US" sz="1100" dirty="0" smtClean="0">
                <a:solidFill>
                  <a:schemeClr val="tx1"/>
                </a:solidFill>
              </a:rPr>
              <a:t>Anne (</a:t>
            </a:r>
            <a:r>
              <a:rPr lang="en-US" sz="1100" dirty="0" smtClean="0">
                <a:solidFill>
                  <a:schemeClr val="tx1"/>
                </a:solidFill>
                <a:hlinkClick r:id="rId3"/>
              </a:rPr>
              <a:t>avasilia@childrensnational.org</a:t>
            </a:r>
            <a:r>
              <a:rPr lang="en-US" sz="1100" dirty="0" smtClean="0">
                <a:solidFill>
                  <a:schemeClr val="tx1"/>
                </a:solidFill>
              </a:rPr>
              <a:t>)</a:t>
            </a:r>
            <a:endParaRPr lang="en-US" sz="1100" dirty="0" smtClean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r>
              <a:rPr lang="en-US" sz="1100" dirty="0" smtClean="0">
                <a:solidFill>
                  <a:schemeClr val="tx1"/>
                </a:solidFill>
              </a:rPr>
              <a:t>Email patient name, MRN, parent contact information</a:t>
            </a:r>
          </a:p>
          <a:p>
            <a:pPr marL="171450" indent="-171450">
              <a:buFontTx/>
              <a:buChar char="-"/>
            </a:pPr>
            <a:r>
              <a:rPr lang="en-US" sz="1100" dirty="0" smtClean="0">
                <a:solidFill>
                  <a:schemeClr val="tx1"/>
                </a:solidFill>
              </a:rPr>
              <a:t>Once appointment provided, resident to add to depart with statement: “Please obtain a referral from your primary care provider prior to appointment. Please arrive 15-20 minutes prior to appointment time for registration. “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3687839" y="466725"/>
            <a:ext cx="1752600" cy="381000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Does the patient have Kaiser insurance?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33" name="Straight Arrow Connector 32"/>
          <p:cNvCxnSpPr>
            <a:stCxn id="31" idx="2"/>
            <a:endCxn id="5" idx="0"/>
          </p:cNvCxnSpPr>
          <p:nvPr/>
        </p:nvCxnSpPr>
        <p:spPr>
          <a:xfrm>
            <a:off x="4564139" y="847725"/>
            <a:ext cx="1" cy="2952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495800" y="872251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No</a:t>
            </a:r>
            <a:endParaRPr lang="en-US" sz="1000" dirty="0"/>
          </a:p>
        </p:txBody>
      </p:sp>
      <p:cxnSp>
        <p:nvCxnSpPr>
          <p:cNvPr id="36" name="Straight Arrow Connector 35"/>
          <p:cNvCxnSpPr>
            <a:stCxn id="31" idx="2"/>
          </p:cNvCxnSpPr>
          <p:nvPr/>
        </p:nvCxnSpPr>
        <p:spPr>
          <a:xfrm>
            <a:off x="4564139" y="847725"/>
            <a:ext cx="1629253" cy="2952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365549" y="820579"/>
            <a:ext cx="3609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Yes</a:t>
            </a:r>
            <a:endParaRPr lang="en-US" sz="1000" dirty="0"/>
          </a:p>
        </p:txBody>
      </p:sp>
      <p:sp>
        <p:nvSpPr>
          <p:cNvPr id="39" name="Rounded Rectangle 38"/>
          <p:cNvSpPr/>
          <p:nvPr/>
        </p:nvSpPr>
        <p:spPr>
          <a:xfrm>
            <a:off x="1967010" y="3503770"/>
            <a:ext cx="2963229" cy="400050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Does the patient have a complex diagnosis (brain tumor, MS, etc.)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>
            <a:stCxn id="39" idx="2"/>
            <a:endCxn id="26" idx="0"/>
          </p:cNvCxnSpPr>
          <p:nvPr/>
        </p:nvCxnSpPr>
        <p:spPr>
          <a:xfrm flipH="1">
            <a:off x="2983606" y="3903820"/>
            <a:ext cx="465019" cy="9444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824827" y="4148965"/>
            <a:ext cx="3609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Yes</a:t>
            </a:r>
            <a:endParaRPr lang="en-US" sz="1000" dirty="0"/>
          </a:p>
        </p:txBody>
      </p:sp>
      <p:sp>
        <p:nvSpPr>
          <p:cNvPr id="56" name="TextBox 55"/>
          <p:cNvSpPr txBox="1"/>
          <p:nvPr/>
        </p:nvSpPr>
        <p:spPr>
          <a:xfrm>
            <a:off x="2964556" y="4154326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No</a:t>
            </a:r>
            <a:endParaRPr lang="en-US" sz="1000" dirty="0"/>
          </a:p>
        </p:txBody>
      </p:sp>
      <p:cxnSp>
        <p:nvCxnSpPr>
          <p:cNvPr id="58" name="Straight Arrow Connector 57"/>
          <p:cNvCxnSpPr>
            <a:stCxn id="39" idx="2"/>
            <a:endCxn id="60" idx="0"/>
          </p:cNvCxnSpPr>
          <p:nvPr/>
        </p:nvCxnSpPr>
        <p:spPr>
          <a:xfrm>
            <a:off x="3448625" y="3903820"/>
            <a:ext cx="3195773" cy="950115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ounded Rectangle 59"/>
          <p:cNvSpPr/>
          <p:nvPr/>
        </p:nvSpPr>
        <p:spPr>
          <a:xfrm>
            <a:off x="5726545" y="4853935"/>
            <a:ext cx="1835705" cy="293847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Ask fellow for follow up plan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57200" y="6172200"/>
            <a:ext cx="83058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n-US" sz="1100" b="1" dirty="0" smtClean="0"/>
              <a:t>On weekends/holidays/after hours</a:t>
            </a:r>
            <a:r>
              <a:rPr lang="en-US" sz="1100" dirty="0" smtClean="0"/>
              <a:t>, please still email Miriam or Anne for follow up.  Anne will get back to you </a:t>
            </a:r>
            <a:r>
              <a:rPr lang="en-US" sz="1100" dirty="0" smtClean="0"/>
              <a:t>in real time so </a:t>
            </a:r>
            <a:r>
              <a:rPr lang="en-US" sz="1100" dirty="0" smtClean="0"/>
              <a:t>that you can include the appointment in the depart and Miriam will schedule the appointment and contact the family during the week. </a:t>
            </a:r>
          </a:p>
          <a:p>
            <a:pPr marL="171450" indent="-171450">
              <a:buFontTx/>
              <a:buChar char="-"/>
            </a:pPr>
            <a:r>
              <a:rPr lang="en-US" sz="1100" dirty="0" smtClean="0"/>
              <a:t>If family is not contacted for appointment, instruct them to call the appointment line </a:t>
            </a:r>
            <a:r>
              <a:rPr lang="en-US" sz="1100" b="1" dirty="0" smtClean="0"/>
              <a:t>202-476-3611</a:t>
            </a:r>
            <a:r>
              <a:rPr lang="en-US" sz="1100" dirty="0" smtClean="0"/>
              <a:t> </a:t>
            </a:r>
            <a:r>
              <a:rPr lang="en-US" sz="1100" u="sng" dirty="0" smtClean="0"/>
              <a:t>NOT</a:t>
            </a:r>
            <a:r>
              <a:rPr lang="en-US" sz="1100" dirty="0" smtClean="0"/>
              <a:t> the neurology clinic. </a:t>
            </a:r>
            <a:endParaRPr lang="en-US" sz="1100" dirty="0"/>
          </a:p>
        </p:txBody>
      </p:sp>
      <p:sp>
        <p:nvSpPr>
          <p:cNvPr id="63" name="Rounded Rectangle 62"/>
          <p:cNvSpPr/>
          <p:nvPr/>
        </p:nvSpPr>
        <p:spPr>
          <a:xfrm>
            <a:off x="6119876" y="1143000"/>
            <a:ext cx="1866900" cy="338851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</a:rPr>
              <a:t>Contact Maria (x5983):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- Resident to add to depart</a:t>
            </a:r>
            <a:endParaRPr 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40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1519</TotalTime>
  <Words>350</Words>
  <Application>Microsoft Office PowerPoint</Application>
  <PresentationFormat>On-screen Show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Children's National Medical Center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Williams, Cicely</dc:creator>
  <cp:lastModifiedBy>Williams, Cicely</cp:lastModifiedBy>
  <cp:revision>14</cp:revision>
  <cp:lastPrinted>2014-12-04T19:34:46Z</cp:lastPrinted>
  <dcterms:created xsi:type="dcterms:W3CDTF">2014-12-03T18:33:33Z</dcterms:created>
  <dcterms:modified xsi:type="dcterms:W3CDTF">2014-12-05T13:42:02Z</dcterms:modified>
</cp:coreProperties>
</file>