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handoutMasterIdLst>
    <p:handoutMasterId r:id="rId60"/>
  </p:handoutMasterIdLst>
  <p:sldIdLst>
    <p:sldId id="374" r:id="rId3"/>
    <p:sldId id="430" r:id="rId4"/>
    <p:sldId id="429" r:id="rId5"/>
    <p:sldId id="432" r:id="rId6"/>
    <p:sldId id="433" r:id="rId7"/>
    <p:sldId id="431" r:id="rId8"/>
    <p:sldId id="434" r:id="rId9"/>
    <p:sldId id="435" r:id="rId10"/>
    <p:sldId id="436" r:id="rId11"/>
    <p:sldId id="437" r:id="rId12"/>
    <p:sldId id="438" r:id="rId13"/>
    <p:sldId id="439" r:id="rId14"/>
    <p:sldId id="440" r:id="rId15"/>
    <p:sldId id="441" r:id="rId16"/>
    <p:sldId id="442" r:id="rId17"/>
    <p:sldId id="443" r:id="rId18"/>
    <p:sldId id="444" r:id="rId19"/>
    <p:sldId id="445" r:id="rId20"/>
    <p:sldId id="446" r:id="rId21"/>
    <p:sldId id="447" r:id="rId22"/>
    <p:sldId id="448" r:id="rId23"/>
    <p:sldId id="451" r:id="rId24"/>
    <p:sldId id="452" r:id="rId25"/>
    <p:sldId id="450" r:id="rId26"/>
    <p:sldId id="449" r:id="rId27"/>
    <p:sldId id="453" r:id="rId28"/>
    <p:sldId id="454" r:id="rId29"/>
    <p:sldId id="455" r:id="rId30"/>
    <p:sldId id="456" r:id="rId31"/>
    <p:sldId id="457" r:id="rId32"/>
    <p:sldId id="459" r:id="rId33"/>
    <p:sldId id="458" r:id="rId34"/>
    <p:sldId id="460" r:id="rId35"/>
    <p:sldId id="499" r:id="rId36"/>
    <p:sldId id="500" r:id="rId37"/>
    <p:sldId id="501" r:id="rId38"/>
    <p:sldId id="502" r:id="rId39"/>
    <p:sldId id="461" r:id="rId40"/>
    <p:sldId id="463" r:id="rId41"/>
    <p:sldId id="464" r:id="rId42"/>
    <p:sldId id="466" r:id="rId43"/>
    <p:sldId id="469" r:id="rId44"/>
    <p:sldId id="471" r:id="rId45"/>
    <p:sldId id="474" r:id="rId46"/>
    <p:sldId id="478" r:id="rId47"/>
    <p:sldId id="480" r:id="rId48"/>
    <p:sldId id="481" r:id="rId49"/>
    <p:sldId id="483" r:id="rId50"/>
    <p:sldId id="487" r:id="rId51"/>
    <p:sldId id="491" r:id="rId52"/>
    <p:sldId id="492" r:id="rId53"/>
    <p:sldId id="496" r:id="rId54"/>
    <p:sldId id="493" r:id="rId55"/>
    <p:sldId id="497" r:id="rId56"/>
    <p:sldId id="498" r:id="rId57"/>
    <p:sldId id="409"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F77933-93C2-4181-8D45-526D6A0638DC}">
          <p14:sldIdLst>
            <p14:sldId id="374"/>
            <p14:sldId id="430"/>
            <p14:sldId id="429"/>
            <p14:sldId id="432"/>
            <p14:sldId id="433"/>
            <p14:sldId id="431"/>
            <p14:sldId id="434"/>
            <p14:sldId id="435"/>
            <p14:sldId id="436"/>
            <p14:sldId id="437"/>
            <p14:sldId id="438"/>
            <p14:sldId id="439"/>
            <p14:sldId id="440"/>
            <p14:sldId id="441"/>
            <p14:sldId id="442"/>
            <p14:sldId id="443"/>
            <p14:sldId id="444"/>
            <p14:sldId id="445"/>
            <p14:sldId id="446"/>
            <p14:sldId id="447"/>
            <p14:sldId id="448"/>
            <p14:sldId id="451"/>
            <p14:sldId id="452"/>
            <p14:sldId id="450"/>
            <p14:sldId id="449"/>
            <p14:sldId id="453"/>
            <p14:sldId id="454"/>
            <p14:sldId id="455"/>
            <p14:sldId id="456"/>
            <p14:sldId id="457"/>
            <p14:sldId id="459"/>
            <p14:sldId id="458"/>
            <p14:sldId id="460"/>
            <p14:sldId id="499"/>
            <p14:sldId id="500"/>
            <p14:sldId id="501"/>
            <p14:sldId id="502"/>
            <p14:sldId id="461"/>
            <p14:sldId id="463"/>
            <p14:sldId id="464"/>
            <p14:sldId id="466"/>
            <p14:sldId id="469"/>
            <p14:sldId id="471"/>
            <p14:sldId id="474"/>
            <p14:sldId id="478"/>
            <p14:sldId id="480"/>
            <p14:sldId id="481"/>
            <p14:sldId id="483"/>
            <p14:sldId id="487"/>
            <p14:sldId id="491"/>
            <p14:sldId id="492"/>
            <p14:sldId id="496"/>
            <p14:sldId id="493"/>
            <p14:sldId id="497"/>
            <p14:sldId id="498"/>
            <p14:sldId id="4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646DC"/>
    <a:srgbClr val="C2660A"/>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78405" autoAdjust="0"/>
  </p:normalViewPr>
  <p:slideViewPr>
    <p:cSldViewPr>
      <p:cViewPr>
        <p:scale>
          <a:sx n="80" d="100"/>
          <a:sy n="80" d="100"/>
        </p:scale>
        <p:origin x="-1986"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273CB-1254-48F0-A84C-968086B4DCF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2EB5045-5BCD-46A3-8ADA-5881A1B1D940}">
      <dgm:prSet custT="1"/>
      <dgm:spPr/>
      <dgm:t>
        <a:bodyPr/>
        <a:lstStyle/>
        <a:p>
          <a:pPr rtl="0"/>
          <a:r>
            <a:rPr lang="en-US" sz="1600" dirty="0" smtClean="0"/>
            <a:t>In the decade before 1983, only 10 new treatments were brought to market by industry for diseases that today would be defined as rare.  </a:t>
          </a:r>
          <a:endParaRPr lang="en-US" sz="1600" dirty="0"/>
        </a:p>
      </dgm:t>
    </dgm:pt>
    <dgm:pt modelId="{8A419397-2061-4F57-8E5A-1445BC7F189F}" type="parTrans" cxnId="{FB15552C-11F9-4FC1-B78D-8C4F1F24455C}">
      <dgm:prSet/>
      <dgm:spPr/>
      <dgm:t>
        <a:bodyPr/>
        <a:lstStyle/>
        <a:p>
          <a:endParaRPr lang="en-US"/>
        </a:p>
      </dgm:t>
    </dgm:pt>
    <dgm:pt modelId="{756B6618-A0FD-474E-BBCB-6366113DAD62}" type="sibTrans" cxnId="{FB15552C-11F9-4FC1-B78D-8C4F1F24455C}">
      <dgm:prSet/>
      <dgm:spPr/>
      <dgm:t>
        <a:bodyPr/>
        <a:lstStyle/>
        <a:p>
          <a:endParaRPr lang="en-US"/>
        </a:p>
      </dgm:t>
    </dgm:pt>
    <dgm:pt modelId="{22311C65-853F-4235-840A-4FFD23E4A780}">
      <dgm:prSet custT="1"/>
      <dgm:spPr/>
      <dgm:t>
        <a:bodyPr/>
        <a:lstStyle/>
        <a:p>
          <a:pPr rtl="0"/>
          <a:r>
            <a:rPr lang="en-US" sz="1600" dirty="0" smtClean="0"/>
            <a:t>Leaders of rare-disease patient organizations began to realize that there were certain problems their patients and families shared…problems that were common to all people with rare diseases.  </a:t>
          </a:r>
          <a:endParaRPr lang="en-US" sz="1600" dirty="0"/>
        </a:p>
      </dgm:t>
    </dgm:pt>
    <dgm:pt modelId="{35F54234-079C-4300-A7B9-211A620FFF44}" type="parTrans" cxnId="{E1E688B7-00FE-4D33-A154-D4B2687B485F}">
      <dgm:prSet/>
      <dgm:spPr/>
      <dgm:t>
        <a:bodyPr/>
        <a:lstStyle/>
        <a:p>
          <a:endParaRPr lang="en-US"/>
        </a:p>
      </dgm:t>
    </dgm:pt>
    <dgm:pt modelId="{4B8A2EA2-B76F-4725-B639-CC24C9A2B507}" type="sibTrans" cxnId="{E1E688B7-00FE-4D33-A154-D4B2687B485F}">
      <dgm:prSet/>
      <dgm:spPr/>
      <dgm:t>
        <a:bodyPr/>
        <a:lstStyle/>
        <a:p>
          <a:endParaRPr lang="en-US"/>
        </a:p>
      </dgm:t>
    </dgm:pt>
    <dgm:pt modelId="{6556EEE2-E4B2-45A0-8E36-06C9E3029BDE}">
      <dgm:prSet custT="1"/>
      <dgm:spPr/>
      <dgm:t>
        <a:bodyPr/>
        <a:lstStyle/>
        <a:p>
          <a:pPr rtl="0"/>
          <a:r>
            <a:rPr lang="en-US" sz="1600" dirty="0" smtClean="0"/>
            <a:t>The Orphan Drug Act passed in 1983 and the patient leaders who had worked to bring national recognition to the problem founded NORD as an umbrella organization to represent the rare disease community.</a:t>
          </a:r>
          <a:endParaRPr lang="en-US" sz="1600" dirty="0"/>
        </a:p>
      </dgm:t>
    </dgm:pt>
    <dgm:pt modelId="{52B9AC4C-6A2B-47C6-8CBB-D8D87D8D97D3}" type="parTrans" cxnId="{37869EE5-1A9B-481B-A3C2-96AB346E4805}">
      <dgm:prSet/>
      <dgm:spPr/>
      <dgm:t>
        <a:bodyPr/>
        <a:lstStyle/>
        <a:p>
          <a:endParaRPr lang="en-US"/>
        </a:p>
      </dgm:t>
    </dgm:pt>
    <dgm:pt modelId="{3C8B2D07-87BC-4741-9F8B-69B4B2BB6B3C}" type="sibTrans" cxnId="{37869EE5-1A9B-481B-A3C2-96AB346E4805}">
      <dgm:prSet/>
      <dgm:spPr/>
      <dgm:t>
        <a:bodyPr/>
        <a:lstStyle/>
        <a:p>
          <a:endParaRPr lang="en-US"/>
        </a:p>
      </dgm:t>
    </dgm:pt>
    <dgm:pt modelId="{DB778384-7E27-4AD9-AB92-72EC3A491DA5}">
      <dgm:prSet custT="1"/>
      <dgm:spPr/>
      <dgm:t>
        <a:bodyPr/>
        <a:lstStyle/>
        <a:p>
          <a:pPr rtl="0"/>
          <a:r>
            <a:rPr lang="en-US" sz="1600" dirty="0" smtClean="0"/>
            <a:t>Today, NORD provides information, advocacy, research, and patient services to help all patients and families affected by rare diseases.</a:t>
          </a:r>
          <a:endParaRPr lang="en-US" sz="1600" dirty="0"/>
        </a:p>
      </dgm:t>
    </dgm:pt>
    <dgm:pt modelId="{84F6FC6F-D152-42D7-AA41-BED6CA8DDA8D}" type="parTrans" cxnId="{FC9BB0D2-AE11-4375-9BD1-73A44FB462C2}">
      <dgm:prSet/>
      <dgm:spPr/>
      <dgm:t>
        <a:bodyPr/>
        <a:lstStyle/>
        <a:p>
          <a:endParaRPr lang="en-US"/>
        </a:p>
      </dgm:t>
    </dgm:pt>
    <dgm:pt modelId="{2467AA91-3F69-4A02-B068-0EBE9C2AD2F2}" type="sibTrans" cxnId="{FC9BB0D2-AE11-4375-9BD1-73A44FB462C2}">
      <dgm:prSet/>
      <dgm:spPr/>
      <dgm:t>
        <a:bodyPr/>
        <a:lstStyle/>
        <a:p>
          <a:endParaRPr lang="en-US"/>
        </a:p>
      </dgm:t>
    </dgm:pt>
    <dgm:pt modelId="{F96D4044-5D6C-4E56-9A12-06A1B640ECEB}">
      <dgm:prSet custT="1"/>
      <dgm:spPr/>
      <dgm:t>
        <a:bodyPr/>
        <a:lstStyle/>
        <a:p>
          <a:pPr rtl="0"/>
          <a:r>
            <a:rPr lang="en-US" sz="1600" dirty="0" smtClean="0"/>
            <a:t>A small story in the LA Times led to an episode on a popular TV show, Quincy ME. Then letters began to arrive from people all over the nation who had rare diseases and thought they were alone in their struggles.  </a:t>
          </a:r>
          <a:endParaRPr lang="en-US" sz="1600" dirty="0"/>
        </a:p>
      </dgm:t>
    </dgm:pt>
    <dgm:pt modelId="{0ADF84DD-D28A-45C3-91A2-96F028C906A2}" type="parTrans" cxnId="{2319011C-C272-432D-ACA6-91A3A53782F7}">
      <dgm:prSet/>
      <dgm:spPr/>
      <dgm:t>
        <a:bodyPr/>
        <a:lstStyle/>
        <a:p>
          <a:endParaRPr lang="en-US"/>
        </a:p>
      </dgm:t>
    </dgm:pt>
    <dgm:pt modelId="{7FEA67C6-2D97-462B-AF69-FAFE823A1088}" type="sibTrans" cxnId="{2319011C-C272-432D-ACA6-91A3A53782F7}">
      <dgm:prSet/>
      <dgm:spPr/>
      <dgm:t>
        <a:bodyPr/>
        <a:lstStyle/>
        <a:p>
          <a:endParaRPr lang="en-US"/>
        </a:p>
      </dgm:t>
    </dgm:pt>
    <dgm:pt modelId="{A25F1BBA-2356-4732-A4D9-A78E9AFFAF45}" type="pres">
      <dgm:prSet presAssocID="{8E9273CB-1254-48F0-A84C-968086B4DCFA}" presName="Name0" presStyleCnt="0">
        <dgm:presLayoutVars>
          <dgm:chMax val="7"/>
          <dgm:chPref val="7"/>
          <dgm:dir/>
        </dgm:presLayoutVars>
      </dgm:prSet>
      <dgm:spPr/>
      <dgm:t>
        <a:bodyPr/>
        <a:lstStyle/>
        <a:p>
          <a:endParaRPr lang="en-US"/>
        </a:p>
      </dgm:t>
    </dgm:pt>
    <dgm:pt modelId="{C25C8123-9377-439E-947A-204E141A5DE5}" type="pres">
      <dgm:prSet presAssocID="{8E9273CB-1254-48F0-A84C-968086B4DCFA}" presName="Name1" presStyleCnt="0"/>
      <dgm:spPr/>
    </dgm:pt>
    <dgm:pt modelId="{011E3A47-453E-4EB5-95CB-DCE93ADF9CA4}" type="pres">
      <dgm:prSet presAssocID="{8E9273CB-1254-48F0-A84C-968086B4DCFA}" presName="cycle" presStyleCnt="0"/>
      <dgm:spPr/>
    </dgm:pt>
    <dgm:pt modelId="{245F2FBC-FE15-43E5-A9B3-A1312F0864DE}" type="pres">
      <dgm:prSet presAssocID="{8E9273CB-1254-48F0-A84C-968086B4DCFA}" presName="srcNode" presStyleLbl="node1" presStyleIdx="0" presStyleCnt="5"/>
      <dgm:spPr/>
    </dgm:pt>
    <dgm:pt modelId="{0D050657-5402-4432-9EE6-DEF337D75DE1}" type="pres">
      <dgm:prSet presAssocID="{8E9273CB-1254-48F0-A84C-968086B4DCFA}" presName="conn" presStyleLbl="parChTrans1D2" presStyleIdx="0" presStyleCnt="1"/>
      <dgm:spPr/>
      <dgm:t>
        <a:bodyPr/>
        <a:lstStyle/>
        <a:p>
          <a:endParaRPr lang="en-US"/>
        </a:p>
      </dgm:t>
    </dgm:pt>
    <dgm:pt modelId="{6479DEAD-7A29-4FFC-877F-E29482EDAB60}" type="pres">
      <dgm:prSet presAssocID="{8E9273CB-1254-48F0-A84C-968086B4DCFA}" presName="extraNode" presStyleLbl="node1" presStyleIdx="0" presStyleCnt="5"/>
      <dgm:spPr/>
    </dgm:pt>
    <dgm:pt modelId="{70C09172-D0BA-4675-9E80-21A4CB29F06B}" type="pres">
      <dgm:prSet presAssocID="{8E9273CB-1254-48F0-A84C-968086B4DCFA}" presName="dstNode" presStyleLbl="node1" presStyleIdx="0" presStyleCnt="5"/>
      <dgm:spPr/>
    </dgm:pt>
    <dgm:pt modelId="{723C990D-7D1B-4F90-A280-8B759949E600}" type="pres">
      <dgm:prSet presAssocID="{B2EB5045-5BCD-46A3-8ADA-5881A1B1D940}" presName="text_1" presStyleLbl="node1" presStyleIdx="0" presStyleCnt="5">
        <dgm:presLayoutVars>
          <dgm:bulletEnabled val="1"/>
        </dgm:presLayoutVars>
      </dgm:prSet>
      <dgm:spPr/>
      <dgm:t>
        <a:bodyPr/>
        <a:lstStyle/>
        <a:p>
          <a:endParaRPr lang="en-US"/>
        </a:p>
      </dgm:t>
    </dgm:pt>
    <dgm:pt modelId="{5D3ECE57-8462-4766-8E79-DDA0F9DE222F}" type="pres">
      <dgm:prSet presAssocID="{B2EB5045-5BCD-46A3-8ADA-5881A1B1D940}" presName="accent_1" presStyleCnt="0"/>
      <dgm:spPr/>
    </dgm:pt>
    <dgm:pt modelId="{2AC07036-DEEE-4C6D-AD83-0856F298B0C9}" type="pres">
      <dgm:prSet presAssocID="{B2EB5045-5BCD-46A3-8ADA-5881A1B1D940}" presName="accentRepeatNode" presStyleLbl="solidFgAcc1" presStyleIdx="0" presStyleCnt="5"/>
      <dgm:spPr/>
    </dgm:pt>
    <dgm:pt modelId="{21BE1FCE-3EAC-4E05-8CBC-28377DDE804E}" type="pres">
      <dgm:prSet presAssocID="{22311C65-853F-4235-840A-4FFD23E4A780}" presName="text_2" presStyleLbl="node1" presStyleIdx="1" presStyleCnt="5">
        <dgm:presLayoutVars>
          <dgm:bulletEnabled val="1"/>
        </dgm:presLayoutVars>
      </dgm:prSet>
      <dgm:spPr/>
      <dgm:t>
        <a:bodyPr/>
        <a:lstStyle/>
        <a:p>
          <a:endParaRPr lang="en-US"/>
        </a:p>
      </dgm:t>
    </dgm:pt>
    <dgm:pt modelId="{6DE0E65F-560E-4B60-9784-E464814B3008}" type="pres">
      <dgm:prSet presAssocID="{22311C65-853F-4235-840A-4FFD23E4A780}" presName="accent_2" presStyleCnt="0"/>
      <dgm:spPr/>
    </dgm:pt>
    <dgm:pt modelId="{53BCF090-091C-44BD-BB9E-BFB8FFF60E9A}" type="pres">
      <dgm:prSet presAssocID="{22311C65-853F-4235-840A-4FFD23E4A780}" presName="accentRepeatNode" presStyleLbl="solidFgAcc1" presStyleIdx="1" presStyleCnt="5"/>
      <dgm:spPr/>
    </dgm:pt>
    <dgm:pt modelId="{4F818928-4F1F-43B0-9621-04DD90F2099D}" type="pres">
      <dgm:prSet presAssocID="{F96D4044-5D6C-4E56-9A12-06A1B640ECEB}" presName="text_3" presStyleLbl="node1" presStyleIdx="2" presStyleCnt="5">
        <dgm:presLayoutVars>
          <dgm:bulletEnabled val="1"/>
        </dgm:presLayoutVars>
      </dgm:prSet>
      <dgm:spPr/>
      <dgm:t>
        <a:bodyPr/>
        <a:lstStyle/>
        <a:p>
          <a:endParaRPr lang="en-US"/>
        </a:p>
      </dgm:t>
    </dgm:pt>
    <dgm:pt modelId="{89987E4C-3D4B-4002-B9B7-7D784CB4762C}" type="pres">
      <dgm:prSet presAssocID="{F96D4044-5D6C-4E56-9A12-06A1B640ECEB}" presName="accent_3" presStyleCnt="0"/>
      <dgm:spPr/>
    </dgm:pt>
    <dgm:pt modelId="{C387FA2D-7C4B-4F57-B2B6-89E7723BBDDF}" type="pres">
      <dgm:prSet presAssocID="{F96D4044-5D6C-4E56-9A12-06A1B640ECEB}" presName="accentRepeatNode" presStyleLbl="solidFgAcc1" presStyleIdx="2" presStyleCnt="5"/>
      <dgm:spPr/>
    </dgm:pt>
    <dgm:pt modelId="{A7F01B7F-C231-4B96-A9A8-40BB27B16A15}" type="pres">
      <dgm:prSet presAssocID="{6556EEE2-E4B2-45A0-8E36-06C9E3029BDE}" presName="text_4" presStyleLbl="node1" presStyleIdx="3" presStyleCnt="5">
        <dgm:presLayoutVars>
          <dgm:bulletEnabled val="1"/>
        </dgm:presLayoutVars>
      </dgm:prSet>
      <dgm:spPr/>
      <dgm:t>
        <a:bodyPr/>
        <a:lstStyle/>
        <a:p>
          <a:endParaRPr lang="en-US"/>
        </a:p>
      </dgm:t>
    </dgm:pt>
    <dgm:pt modelId="{958ABB80-2981-42DB-ABC5-8C618B75EDFF}" type="pres">
      <dgm:prSet presAssocID="{6556EEE2-E4B2-45A0-8E36-06C9E3029BDE}" presName="accent_4" presStyleCnt="0"/>
      <dgm:spPr/>
    </dgm:pt>
    <dgm:pt modelId="{494F6749-09B2-4B5D-A88C-E486B5715DC0}" type="pres">
      <dgm:prSet presAssocID="{6556EEE2-E4B2-45A0-8E36-06C9E3029BDE}" presName="accentRepeatNode" presStyleLbl="solidFgAcc1" presStyleIdx="3" presStyleCnt="5"/>
      <dgm:spPr/>
    </dgm:pt>
    <dgm:pt modelId="{3B670E04-6032-479B-B848-92E05156A214}" type="pres">
      <dgm:prSet presAssocID="{DB778384-7E27-4AD9-AB92-72EC3A491DA5}" presName="text_5" presStyleLbl="node1" presStyleIdx="4" presStyleCnt="5">
        <dgm:presLayoutVars>
          <dgm:bulletEnabled val="1"/>
        </dgm:presLayoutVars>
      </dgm:prSet>
      <dgm:spPr/>
      <dgm:t>
        <a:bodyPr/>
        <a:lstStyle/>
        <a:p>
          <a:endParaRPr lang="en-US"/>
        </a:p>
      </dgm:t>
    </dgm:pt>
    <dgm:pt modelId="{EFA94C2C-003D-4775-BDC5-8FBFE8AE71F3}" type="pres">
      <dgm:prSet presAssocID="{DB778384-7E27-4AD9-AB92-72EC3A491DA5}" presName="accent_5" presStyleCnt="0"/>
      <dgm:spPr/>
    </dgm:pt>
    <dgm:pt modelId="{D4B192A5-77C2-4116-8ECB-5BA62EB74426}" type="pres">
      <dgm:prSet presAssocID="{DB778384-7E27-4AD9-AB92-72EC3A491DA5}" presName="accentRepeatNode" presStyleLbl="solidFgAcc1" presStyleIdx="4" presStyleCnt="5"/>
      <dgm:spPr/>
    </dgm:pt>
  </dgm:ptLst>
  <dgm:cxnLst>
    <dgm:cxn modelId="{8D59FB78-BF66-4454-ACEA-ABA8E431CA33}" type="presOf" srcId="{756B6618-A0FD-474E-BBCB-6366113DAD62}" destId="{0D050657-5402-4432-9EE6-DEF337D75DE1}" srcOrd="0" destOrd="0" presId="urn:microsoft.com/office/officeart/2008/layout/VerticalCurvedList"/>
    <dgm:cxn modelId="{37869EE5-1A9B-481B-A3C2-96AB346E4805}" srcId="{8E9273CB-1254-48F0-A84C-968086B4DCFA}" destId="{6556EEE2-E4B2-45A0-8E36-06C9E3029BDE}" srcOrd="3" destOrd="0" parTransId="{52B9AC4C-6A2B-47C6-8CBB-D8D87D8D97D3}" sibTransId="{3C8B2D07-87BC-4741-9F8B-69B4B2BB6B3C}"/>
    <dgm:cxn modelId="{FC9BB0D2-AE11-4375-9BD1-73A44FB462C2}" srcId="{8E9273CB-1254-48F0-A84C-968086B4DCFA}" destId="{DB778384-7E27-4AD9-AB92-72EC3A491DA5}" srcOrd="4" destOrd="0" parTransId="{84F6FC6F-D152-42D7-AA41-BED6CA8DDA8D}" sibTransId="{2467AA91-3F69-4A02-B068-0EBE9C2AD2F2}"/>
    <dgm:cxn modelId="{DCCDD3A8-588C-4C12-AD14-9BA3788DB197}" type="presOf" srcId="{6556EEE2-E4B2-45A0-8E36-06C9E3029BDE}" destId="{A7F01B7F-C231-4B96-A9A8-40BB27B16A15}" srcOrd="0" destOrd="0" presId="urn:microsoft.com/office/officeart/2008/layout/VerticalCurvedList"/>
    <dgm:cxn modelId="{FB15552C-11F9-4FC1-B78D-8C4F1F24455C}" srcId="{8E9273CB-1254-48F0-A84C-968086B4DCFA}" destId="{B2EB5045-5BCD-46A3-8ADA-5881A1B1D940}" srcOrd="0" destOrd="0" parTransId="{8A419397-2061-4F57-8E5A-1445BC7F189F}" sibTransId="{756B6618-A0FD-474E-BBCB-6366113DAD62}"/>
    <dgm:cxn modelId="{872BADC2-EEAB-45D4-9A18-4CF099B00508}" type="presOf" srcId="{F96D4044-5D6C-4E56-9A12-06A1B640ECEB}" destId="{4F818928-4F1F-43B0-9621-04DD90F2099D}" srcOrd="0" destOrd="0" presId="urn:microsoft.com/office/officeart/2008/layout/VerticalCurvedList"/>
    <dgm:cxn modelId="{84A95B69-3329-44E1-B815-7DF92221B3D3}" type="presOf" srcId="{B2EB5045-5BCD-46A3-8ADA-5881A1B1D940}" destId="{723C990D-7D1B-4F90-A280-8B759949E600}" srcOrd="0" destOrd="0" presId="urn:microsoft.com/office/officeart/2008/layout/VerticalCurvedList"/>
    <dgm:cxn modelId="{2319011C-C272-432D-ACA6-91A3A53782F7}" srcId="{8E9273CB-1254-48F0-A84C-968086B4DCFA}" destId="{F96D4044-5D6C-4E56-9A12-06A1B640ECEB}" srcOrd="2" destOrd="0" parTransId="{0ADF84DD-D28A-45C3-91A2-96F028C906A2}" sibTransId="{7FEA67C6-2D97-462B-AF69-FAFE823A1088}"/>
    <dgm:cxn modelId="{E1E688B7-00FE-4D33-A154-D4B2687B485F}" srcId="{8E9273CB-1254-48F0-A84C-968086B4DCFA}" destId="{22311C65-853F-4235-840A-4FFD23E4A780}" srcOrd="1" destOrd="0" parTransId="{35F54234-079C-4300-A7B9-211A620FFF44}" sibTransId="{4B8A2EA2-B76F-4725-B639-CC24C9A2B507}"/>
    <dgm:cxn modelId="{7B480EBD-CD65-47B9-A6F9-18110EF6F8C4}" type="presOf" srcId="{22311C65-853F-4235-840A-4FFD23E4A780}" destId="{21BE1FCE-3EAC-4E05-8CBC-28377DDE804E}" srcOrd="0" destOrd="0" presId="urn:microsoft.com/office/officeart/2008/layout/VerticalCurvedList"/>
    <dgm:cxn modelId="{9F5D0F60-FF3E-4B89-B6E9-F9995224795A}" type="presOf" srcId="{8E9273CB-1254-48F0-A84C-968086B4DCFA}" destId="{A25F1BBA-2356-4732-A4D9-A78E9AFFAF45}" srcOrd="0" destOrd="0" presId="urn:microsoft.com/office/officeart/2008/layout/VerticalCurvedList"/>
    <dgm:cxn modelId="{8D6B39EF-3A62-4CA9-BBBB-76AAD718FDE1}" type="presOf" srcId="{DB778384-7E27-4AD9-AB92-72EC3A491DA5}" destId="{3B670E04-6032-479B-B848-92E05156A214}" srcOrd="0" destOrd="0" presId="urn:microsoft.com/office/officeart/2008/layout/VerticalCurvedList"/>
    <dgm:cxn modelId="{7BE84C1E-410A-49F6-8B78-08081EE9E843}" type="presParOf" srcId="{A25F1BBA-2356-4732-A4D9-A78E9AFFAF45}" destId="{C25C8123-9377-439E-947A-204E141A5DE5}" srcOrd="0" destOrd="0" presId="urn:microsoft.com/office/officeart/2008/layout/VerticalCurvedList"/>
    <dgm:cxn modelId="{49C4A3DE-61C3-4112-934E-5064FE7F0841}" type="presParOf" srcId="{C25C8123-9377-439E-947A-204E141A5DE5}" destId="{011E3A47-453E-4EB5-95CB-DCE93ADF9CA4}" srcOrd="0" destOrd="0" presId="urn:microsoft.com/office/officeart/2008/layout/VerticalCurvedList"/>
    <dgm:cxn modelId="{321B2089-335A-4A65-B291-E16422EF6AE1}" type="presParOf" srcId="{011E3A47-453E-4EB5-95CB-DCE93ADF9CA4}" destId="{245F2FBC-FE15-43E5-A9B3-A1312F0864DE}" srcOrd="0" destOrd="0" presId="urn:microsoft.com/office/officeart/2008/layout/VerticalCurvedList"/>
    <dgm:cxn modelId="{C8327E29-35D4-4AE9-9E48-6F6B1888A3DD}" type="presParOf" srcId="{011E3A47-453E-4EB5-95CB-DCE93ADF9CA4}" destId="{0D050657-5402-4432-9EE6-DEF337D75DE1}" srcOrd="1" destOrd="0" presId="urn:microsoft.com/office/officeart/2008/layout/VerticalCurvedList"/>
    <dgm:cxn modelId="{A3F00A74-5427-4E14-9527-39FAB4967130}" type="presParOf" srcId="{011E3A47-453E-4EB5-95CB-DCE93ADF9CA4}" destId="{6479DEAD-7A29-4FFC-877F-E29482EDAB60}" srcOrd="2" destOrd="0" presId="urn:microsoft.com/office/officeart/2008/layout/VerticalCurvedList"/>
    <dgm:cxn modelId="{1BD2D491-6B51-4CF8-8618-983713817C1D}" type="presParOf" srcId="{011E3A47-453E-4EB5-95CB-DCE93ADF9CA4}" destId="{70C09172-D0BA-4675-9E80-21A4CB29F06B}" srcOrd="3" destOrd="0" presId="urn:microsoft.com/office/officeart/2008/layout/VerticalCurvedList"/>
    <dgm:cxn modelId="{88D228A1-BE9A-44F7-A450-E11C4AB04934}" type="presParOf" srcId="{C25C8123-9377-439E-947A-204E141A5DE5}" destId="{723C990D-7D1B-4F90-A280-8B759949E600}" srcOrd="1" destOrd="0" presId="urn:microsoft.com/office/officeart/2008/layout/VerticalCurvedList"/>
    <dgm:cxn modelId="{FA507984-44A9-4B43-ABB1-9C15E1DF0228}" type="presParOf" srcId="{C25C8123-9377-439E-947A-204E141A5DE5}" destId="{5D3ECE57-8462-4766-8E79-DDA0F9DE222F}" srcOrd="2" destOrd="0" presId="urn:microsoft.com/office/officeart/2008/layout/VerticalCurvedList"/>
    <dgm:cxn modelId="{16304D6B-6CF6-4574-A7A9-269445381C2E}" type="presParOf" srcId="{5D3ECE57-8462-4766-8E79-DDA0F9DE222F}" destId="{2AC07036-DEEE-4C6D-AD83-0856F298B0C9}" srcOrd="0" destOrd="0" presId="urn:microsoft.com/office/officeart/2008/layout/VerticalCurvedList"/>
    <dgm:cxn modelId="{543B7778-0D03-4784-936F-929F1BF9A495}" type="presParOf" srcId="{C25C8123-9377-439E-947A-204E141A5DE5}" destId="{21BE1FCE-3EAC-4E05-8CBC-28377DDE804E}" srcOrd="3" destOrd="0" presId="urn:microsoft.com/office/officeart/2008/layout/VerticalCurvedList"/>
    <dgm:cxn modelId="{9AFE1A8E-4DC3-4E6F-B37A-EB5AE22F8ACA}" type="presParOf" srcId="{C25C8123-9377-439E-947A-204E141A5DE5}" destId="{6DE0E65F-560E-4B60-9784-E464814B3008}" srcOrd="4" destOrd="0" presId="urn:microsoft.com/office/officeart/2008/layout/VerticalCurvedList"/>
    <dgm:cxn modelId="{3C9C4242-81F7-4852-B97D-ED28CC9B4740}" type="presParOf" srcId="{6DE0E65F-560E-4B60-9784-E464814B3008}" destId="{53BCF090-091C-44BD-BB9E-BFB8FFF60E9A}" srcOrd="0" destOrd="0" presId="urn:microsoft.com/office/officeart/2008/layout/VerticalCurvedList"/>
    <dgm:cxn modelId="{9291F3C4-EAFF-469E-AC9D-FD1DB605B711}" type="presParOf" srcId="{C25C8123-9377-439E-947A-204E141A5DE5}" destId="{4F818928-4F1F-43B0-9621-04DD90F2099D}" srcOrd="5" destOrd="0" presId="urn:microsoft.com/office/officeart/2008/layout/VerticalCurvedList"/>
    <dgm:cxn modelId="{14866223-693F-4ECF-B627-BFB480FCFC52}" type="presParOf" srcId="{C25C8123-9377-439E-947A-204E141A5DE5}" destId="{89987E4C-3D4B-4002-B9B7-7D784CB4762C}" srcOrd="6" destOrd="0" presId="urn:microsoft.com/office/officeart/2008/layout/VerticalCurvedList"/>
    <dgm:cxn modelId="{3355182F-F606-42DA-B56E-36DBB23EFF87}" type="presParOf" srcId="{89987E4C-3D4B-4002-B9B7-7D784CB4762C}" destId="{C387FA2D-7C4B-4F57-B2B6-89E7723BBDDF}" srcOrd="0" destOrd="0" presId="urn:microsoft.com/office/officeart/2008/layout/VerticalCurvedList"/>
    <dgm:cxn modelId="{A94B5DF3-F297-4B56-A5B5-24983853CEF7}" type="presParOf" srcId="{C25C8123-9377-439E-947A-204E141A5DE5}" destId="{A7F01B7F-C231-4B96-A9A8-40BB27B16A15}" srcOrd="7" destOrd="0" presId="urn:microsoft.com/office/officeart/2008/layout/VerticalCurvedList"/>
    <dgm:cxn modelId="{93525B99-6EDC-4D87-84D9-A32343903068}" type="presParOf" srcId="{C25C8123-9377-439E-947A-204E141A5DE5}" destId="{958ABB80-2981-42DB-ABC5-8C618B75EDFF}" srcOrd="8" destOrd="0" presId="urn:microsoft.com/office/officeart/2008/layout/VerticalCurvedList"/>
    <dgm:cxn modelId="{C5F975F2-9A9F-4F0D-85D2-6DD3ADA16A97}" type="presParOf" srcId="{958ABB80-2981-42DB-ABC5-8C618B75EDFF}" destId="{494F6749-09B2-4B5D-A88C-E486B5715DC0}" srcOrd="0" destOrd="0" presId="urn:microsoft.com/office/officeart/2008/layout/VerticalCurvedList"/>
    <dgm:cxn modelId="{74D7E048-D7BE-452B-BC3E-08B44627BFBF}" type="presParOf" srcId="{C25C8123-9377-439E-947A-204E141A5DE5}" destId="{3B670E04-6032-479B-B848-92E05156A214}" srcOrd="9" destOrd="0" presId="urn:microsoft.com/office/officeart/2008/layout/VerticalCurvedList"/>
    <dgm:cxn modelId="{CF02C327-C91E-4291-94A1-BD31C8E2E146}" type="presParOf" srcId="{C25C8123-9377-439E-947A-204E141A5DE5}" destId="{EFA94C2C-003D-4775-BDC5-8FBFE8AE71F3}" srcOrd="10" destOrd="0" presId="urn:microsoft.com/office/officeart/2008/layout/VerticalCurvedList"/>
    <dgm:cxn modelId="{974BEF35-C0FE-432B-A09C-737AA0CE3870}" type="presParOf" srcId="{EFA94C2C-003D-4775-BDC5-8FBFE8AE71F3}" destId="{D4B192A5-77C2-4116-8ECB-5BA62EB744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5010F-C810-4C36-8856-0074CD842759}" type="doc">
      <dgm:prSet loTypeId="urn:microsoft.com/office/officeart/2005/8/layout/venn2" loCatId="relationship" qsTypeId="urn:microsoft.com/office/officeart/2005/8/quickstyle/simple1" qsCatId="simple" csTypeId="urn:microsoft.com/office/officeart/2005/8/colors/colorful5" csCatId="colorful"/>
      <dgm:spPr/>
      <dgm:t>
        <a:bodyPr/>
        <a:lstStyle/>
        <a:p>
          <a:endParaRPr lang="en-US"/>
        </a:p>
      </dgm:t>
    </dgm:pt>
    <dgm:pt modelId="{1C9F8D53-DB7E-4F28-9379-4B46E6DF97C0}">
      <dgm:prSet custT="1"/>
      <dgm:spPr/>
      <dgm:t>
        <a:bodyPr/>
        <a:lstStyle/>
        <a:p>
          <a:pPr rtl="0"/>
          <a:r>
            <a:rPr lang="en-US" sz="2000" dirty="0" smtClean="0"/>
            <a:t>The National Organization for Rare Disorders (NORD), a 501(c)(3) organization, is a unique federation of voluntary health organizations dedicated to helping people with rare "orphan" diseases and assisting the organizations that serve them. NORD is committed to the identification, treatment, and cure of rare disorders through programs of education, advocacy, research, and service.</a:t>
          </a:r>
          <a:endParaRPr lang="en-US" sz="2000" dirty="0"/>
        </a:p>
      </dgm:t>
    </dgm:pt>
    <dgm:pt modelId="{9D5BD04E-F7CF-4FC8-B381-39683FECC584}" type="parTrans" cxnId="{26E28325-675E-4AFA-B151-29B0C6B1D9DB}">
      <dgm:prSet/>
      <dgm:spPr/>
      <dgm:t>
        <a:bodyPr/>
        <a:lstStyle/>
        <a:p>
          <a:endParaRPr lang="en-US"/>
        </a:p>
      </dgm:t>
    </dgm:pt>
    <dgm:pt modelId="{E4197AA5-6B05-4C2D-9963-352DD68ABB7D}" type="sibTrans" cxnId="{26E28325-675E-4AFA-B151-29B0C6B1D9DB}">
      <dgm:prSet/>
      <dgm:spPr/>
      <dgm:t>
        <a:bodyPr/>
        <a:lstStyle/>
        <a:p>
          <a:endParaRPr lang="en-US"/>
        </a:p>
      </dgm:t>
    </dgm:pt>
    <dgm:pt modelId="{FB4517A7-ACFA-43F0-863E-9988AC608F47}" type="pres">
      <dgm:prSet presAssocID="{2395010F-C810-4C36-8856-0074CD842759}" presName="Name0" presStyleCnt="0">
        <dgm:presLayoutVars>
          <dgm:chMax val="7"/>
          <dgm:resizeHandles val="exact"/>
        </dgm:presLayoutVars>
      </dgm:prSet>
      <dgm:spPr/>
      <dgm:t>
        <a:bodyPr/>
        <a:lstStyle/>
        <a:p>
          <a:endParaRPr lang="en-US"/>
        </a:p>
      </dgm:t>
    </dgm:pt>
    <dgm:pt modelId="{7B20A73F-3A5E-4015-9F14-22700E564763}" type="pres">
      <dgm:prSet presAssocID="{2395010F-C810-4C36-8856-0074CD842759}" presName="comp1" presStyleCnt="0"/>
      <dgm:spPr/>
    </dgm:pt>
    <dgm:pt modelId="{C72FC22B-7658-4B28-94E8-A72DB02FBF42}" type="pres">
      <dgm:prSet presAssocID="{2395010F-C810-4C36-8856-0074CD842759}" presName="circle1" presStyleLbl="node1" presStyleIdx="0" presStyleCnt="1"/>
      <dgm:spPr/>
      <dgm:t>
        <a:bodyPr/>
        <a:lstStyle/>
        <a:p>
          <a:endParaRPr lang="en-US"/>
        </a:p>
      </dgm:t>
    </dgm:pt>
    <dgm:pt modelId="{50447EA1-87FB-4B9A-852D-7F64E7EF33F4}" type="pres">
      <dgm:prSet presAssocID="{2395010F-C810-4C36-8856-0074CD842759}" presName="c1text" presStyleLbl="node1" presStyleIdx="0" presStyleCnt="1">
        <dgm:presLayoutVars>
          <dgm:bulletEnabled val="1"/>
        </dgm:presLayoutVars>
      </dgm:prSet>
      <dgm:spPr/>
      <dgm:t>
        <a:bodyPr/>
        <a:lstStyle/>
        <a:p>
          <a:endParaRPr lang="en-US"/>
        </a:p>
      </dgm:t>
    </dgm:pt>
  </dgm:ptLst>
  <dgm:cxnLst>
    <dgm:cxn modelId="{56418AA3-8D65-40F6-945A-1B78A3F7BA1F}" type="presOf" srcId="{1C9F8D53-DB7E-4F28-9379-4B46E6DF97C0}" destId="{50447EA1-87FB-4B9A-852D-7F64E7EF33F4}" srcOrd="1" destOrd="0" presId="urn:microsoft.com/office/officeart/2005/8/layout/venn2"/>
    <dgm:cxn modelId="{C8FF20DB-46E2-48A9-BD3F-33B8EEE01B33}" type="presOf" srcId="{1C9F8D53-DB7E-4F28-9379-4B46E6DF97C0}" destId="{C72FC22B-7658-4B28-94E8-A72DB02FBF42}" srcOrd="0" destOrd="0" presId="urn:microsoft.com/office/officeart/2005/8/layout/venn2"/>
    <dgm:cxn modelId="{26E28325-675E-4AFA-B151-29B0C6B1D9DB}" srcId="{2395010F-C810-4C36-8856-0074CD842759}" destId="{1C9F8D53-DB7E-4F28-9379-4B46E6DF97C0}" srcOrd="0" destOrd="0" parTransId="{9D5BD04E-F7CF-4FC8-B381-39683FECC584}" sibTransId="{E4197AA5-6B05-4C2D-9963-352DD68ABB7D}"/>
    <dgm:cxn modelId="{C2353F7E-39AB-483D-A808-31B17E08FBEA}" type="presOf" srcId="{2395010F-C810-4C36-8856-0074CD842759}" destId="{FB4517A7-ACFA-43F0-863E-9988AC608F47}" srcOrd="0" destOrd="0" presId="urn:microsoft.com/office/officeart/2005/8/layout/venn2"/>
    <dgm:cxn modelId="{FF2B6A47-30C6-447F-A049-43DA7FA4B169}" type="presParOf" srcId="{FB4517A7-ACFA-43F0-863E-9988AC608F47}" destId="{7B20A73F-3A5E-4015-9F14-22700E564763}" srcOrd="0" destOrd="0" presId="urn:microsoft.com/office/officeart/2005/8/layout/venn2"/>
    <dgm:cxn modelId="{FFA787DE-DFF7-4AF7-9B3D-CBECB23213FA}" type="presParOf" srcId="{7B20A73F-3A5E-4015-9F14-22700E564763}" destId="{C72FC22B-7658-4B28-94E8-A72DB02FBF42}" srcOrd="0" destOrd="0" presId="urn:microsoft.com/office/officeart/2005/8/layout/venn2"/>
    <dgm:cxn modelId="{63721047-EEE8-4F6E-BB66-7A362AEC7900}" type="presParOf" srcId="{7B20A73F-3A5E-4015-9F14-22700E564763}" destId="{50447EA1-87FB-4B9A-852D-7F64E7EF33F4}"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223D8-5306-428D-BC08-52D2ACE621E1}" type="doc">
      <dgm:prSet loTypeId="urn:microsoft.com/office/officeart/2005/8/layout/default" loCatId="list" qsTypeId="urn:microsoft.com/office/officeart/2005/8/quickstyle/simple1" qsCatId="simple" csTypeId="urn:microsoft.com/office/officeart/2005/8/colors/accent5_2" csCatId="accent5"/>
      <dgm:spPr/>
      <dgm:t>
        <a:bodyPr/>
        <a:lstStyle/>
        <a:p>
          <a:endParaRPr lang="en-US"/>
        </a:p>
      </dgm:t>
    </dgm:pt>
    <dgm:pt modelId="{39F37F3F-BD35-4B45-BDD4-017902A4793A}">
      <dgm:prSet custT="1"/>
      <dgm:spPr/>
      <dgm:t>
        <a:bodyPr/>
        <a:lstStyle/>
        <a:p>
          <a:pPr rtl="0"/>
          <a:r>
            <a:rPr lang="en-US" sz="1600" dirty="0" smtClean="0"/>
            <a:t>A national awareness and recognition of the challenges faced by people living with rare diseases and the associated costs to society.</a:t>
          </a:r>
          <a:endParaRPr lang="en-US" sz="1600" dirty="0"/>
        </a:p>
      </dgm:t>
    </dgm:pt>
    <dgm:pt modelId="{F60FFA21-8AA1-4813-A4B4-66E6980136C8}" type="parTrans" cxnId="{DC7F3D11-2647-4BA5-9962-FCB2136F5902}">
      <dgm:prSet/>
      <dgm:spPr/>
      <dgm:t>
        <a:bodyPr/>
        <a:lstStyle/>
        <a:p>
          <a:endParaRPr lang="en-US"/>
        </a:p>
      </dgm:t>
    </dgm:pt>
    <dgm:pt modelId="{C431384D-D221-4698-B3F8-10B59A477EAD}" type="sibTrans" cxnId="{DC7F3D11-2647-4BA5-9962-FCB2136F5902}">
      <dgm:prSet/>
      <dgm:spPr/>
      <dgm:t>
        <a:bodyPr/>
        <a:lstStyle/>
        <a:p>
          <a:endParaRPr lang="en-US"/>
        </a:p>
      </dgm:t>
    </dgm:pt>
    <dgm:pt modelId="{47D94B34-A874-45F0-8FEC-4E496322F260}">
      <dgm:prSet custT="1"/>
      <dgm:spPr/>
      <dgm:t>
        <a:bodyPr/>
        <a:lstStyle/>
        <a:p>
          <a:pPr rtl="0"/>
          <a:r>
            <a:rPr lang="en-US" sz="1600" dirty="0" smtClean="0"/>
            <a:t>A nation where people with rare diseases can secure access to diagnostics and therapies that extend and improve their lives.</a:t>
          </a:r>
          <a:endParaRPr lang="en-US" sz="1600" dirty="0"/>
        </a:p>
      </dgm:t>
    </dgm:pt>
    <dgm:pt modelId="{9EFCFCBA-356B-40DA-AE6F-6341E6ADBD97}" type="parTrans" cxnId="{C27C78F4-F603-42D3-B5C9-A33611EDE973}">
      <dgm:prSet/>
      <dgm:spPr/>
      <dgm:t>
        <a:bodyPr/>
        <a:lstStyle/>
        <a:p>
          <a:endParaRPr lang="en-US"/>
        </a:p>
      </dgm:t>
    </dgm:pt>
    <dgm:pt modelId="{4BA85A1A-1699-439A-84CF-84830B46630B}" type="sibTrans" cxnId="{C27C78F4-F603-42D3-B5C9-A33611EDE973}">
      <dgm:prSet/>
      <dgm:spPr/>
      <dgm:t>
        <a:bodyPr/>
        <a:lstStyle/>
        <a:p>
          <a:endParaRPr lang="en-US"/>
        </a:p>
      </dgm:t>
    </dgm:pt>
    <dgm:pt modelId="{48799732-729D-4C49-A97E-1113077BBAA4}">
      <dgm:prSet custT="1"/>
      <dgm:spPr/>
      <dgm:t>
        <a:bodyPr/>
        <a:lstStyle/>
        <a:p>
          <a:pPr rtl="0"/>
          <a:r>
            <a:rPr lang="en-US" sz="1600" dirty="0" smtClean="0"/>
            <a:t>A social, political, and financial culture of innovation that supports both the basic and translational research necessary to create diagnostic tests and therapies for all rare disorders.</a:t>
          </a:r>
          <a:endParaRPr lang="en-US" sz="1600" dirty="0"/>
        </a:p>
      </dgm:t>
    </dgm:pt>
    <dgm:pt modelId="{92C6D45A-DB2C-4771-9F6C-BB9810ECC74A}" type="parTrans" cxnId="{CD6D5CA0-0B36-43E4-B84C-7BDEF7EB6B23}">
      <dgm:prSet/>
      <dgm:spPr/>
      <dgm:t>
        <a:bodyPr/>
        <a:lstStyle/>
        <a:p>
          <a:endParaRPr lang="en-US"/>
        </a:p>
      </dgm:t>
    </dgm:pt>
    <dgm:pt modelId="{D864543A-9C5A-4B67-910A-031009317501}" type="sibTrans" cxnId="{CD6D5CA0-0B36-43E4-B84C-7BDEF7EB6B23}">
      <dgm:prSet/>
      <dgm:spPr/>
      <dgm:t>
        <a:bodyPr/>
        <a:lstStyle/>
        <a:p>
          <a:endParaRPr lang="en-US"/>
        </a:p>
      </dgm:t>
    </dgm:pt>
    <dgm:pt modelId="{8625ADC9-8847-4AC2-B06F-D43611EE2C53}">
      <dgm:prSet custT="1"/>
      <dgm:spPr/>
      <dgm:t>
        <a:bodyPr/>
        <a:lstStyle/>
        <a:p>
          <a:pPr rtl="0"/>
          <a:r>
            <a:rPr lang="en-US" sz="1600" dirty="0" smtClean="0"/>
            <a:t>A regulatory environment that encourages development and timely approval of safe and effective diagnostics and treatments for patients with rare diseases.</a:t>
          </a:r>
          <a:endParaRPr lang="en-US" sz="1600" dirty="0"/>
        </a:p>
      </dgm:t>
    </dgm:pt>
    <dgm:pt modelId="{1A5354E4-884B-4913-8C30-48900E683C70}" type="parTrans" cxnId="{66457E1A-2457-4D50-B9EC-F0E866E609EF}">
      <dgm:prSet/>
      <dgm:spPr/>
      <dgm:t>
        <a:bodyPr/>
        <a:lstStyle/>
        <a:p>
          <a:endParaRPr lang="en-US"/>
        </a:p>
      </dgm:t>
    </dgm:pt>
    <dgm:pt modelId="{27009816-9420-4A10-88D8-564D42BD8475}" type="sibTrans" cxnId="{66457E1A-2457-4D50-B9EC-F0E866E609EF}">
      <dgm:prSet/>
      <dgm:spPr/>
      <dgm:t>
        <a:bodyPr/>
        <a:lstStyle/>
        <a:p>
          <a:endParaRPr lang="en-US"/>
        </a:p>
      </dgm:t>
    </dgm:pt>
    <dgm:pt modelId="{8F471A54-9518-4454-9971-A3BCEDFEF19B}" type="pres">
      <dgm:prSet presAssocID="{369223D8-5306-428D-BC08-52D2ACE621E1}" presName="diagram" presStyleCnt="0">
        <dgm:presLayoutVars>
          <dgm:dir/>
          <dgm:resizeHandles val="exact"/>
        </dgm:presLayoutVars>
      </dgm:prSet>
      <dgm:spPr/>
      <dgm:t>
        <a:bodyPr/>
        <a:lstStyle/>
        <a:p>
          <a:endParaRPr lang="en-US"/>
        </a:p>
      </dgm:t>
    </dgm:pt>
    <dgm:pt modelId="{38849720-1870-46C6-8DDC-2E551EC6F04D}" type="pres">
      <dgm:prSet presAssocID="{39F37F3F-BD35-4B45-BDD4-017902A4793A}" presName="node" presStyleLbl="node1" presStyleIdx="0" presStyleCnt="4">
        <dgm:presLayoutVars>
          <dgm:bulletEnabled val="1"/>
        </dgm:presLayoutVars>
      </dgm:prSet>
      <dgm:spPr/>
      <dgm:t>
        <a:bodyPr/>
        <a:lstStyle/>
        <a:p>
          <a:endParaRPr lang="en-US"/>
        </a:p>
      </dgm:t>
    </dgm:pt>
    <dgm:pt modelId="{9AC5C6A7-E81E-4991-BEB6-51DFC8966F4B}" type="pres">
      <dgm:prSet presAssocID="{C431384D-D221-4698-B3F8-10B59A477EAD}" presName="sibTrans" presStyleCnt="0"/>
      <dgm:spPr/>
    </dgm:pt>
    <dgm:pt modelId="{5B606B77-E2D7-44F5-9E14-7FB62A43A363}" type="pres">
      <dgm:prSet presAssocID="{47D94B34-A874-45F0-8FEC-4E496322F260}" presName="node" presStyleLbl="node1" presStyleIdx="1" presStyleCnt="4">
        <dgm:presLayoutVars>
          <dgm:bulletEnabled val="1"/>
        </dgm:presLayoutVars>
      </dgm:prSet>
      <dgm:spPr/>
      <dgm:t>
        <a:bodyPr/>
        <a:lstStyle/>
        <a:p>
          <a:endParaRPr lang="en-US"/>
        </a:p>
      </dgm:t>
    </dgm:pt>
    <dgm:pt modelId="{EB8736C8-B699-4FFD-8B8E-E25545D7C974}" type="pres">
      <dgm:prSet presAssocID="{4BA85A1A-1699-439A-84CF-84830B46630B}" presName="sibTrans" presStyleCnt="0"/>
      <dgm:spPr/>
    </dgm:pt>
    <dgm:pt modelId="{C5DA6B34-AC0D-4B04-B272-1943C7E5A899}" type="pres">
      <dgm:prSet presAssocID="{48799732-729D-4C49-A97E-1113077BBAA4}" presName="node" presStyleLbl="node1" presStyleIdx="2" presStyleCnt="4">
        <dgm:presLayoutVars>
          <dgm:bulletEnabled val="1"/>
        </dgm:presLayoutVars>
      </dgm:prSet>
      <dgm:spPr/>
      <dgm:t>
        <a:bodyPr/>
        <a:lstStyle/>
        <a:p>
          <a:endParaRPr lang="en-US"/>
        </a:p>
      </dgm:t>
    </dgm:pt>
    <dgm:pt modelId="{01056C34-B3F8-42D3-803B-6185364198FA}" type="pres">
      <dgm:prSet presAssocID="{D864543A-9C5A-4B67-910A-031009317501}" presName="sibTrans" presStyleCnt="0"/>
      <dgm:spPr/>
    </dgm:pt>
    <dgm:pt modelId="{36728EC9-DA99-4F4F-889E-DD5BDF0BF826}" type="pres">
      <dgm:prSet presAssocID="{8625ADC9-8847-4AC2-B06F-D43611EE2C53}" presName="node" presStyleLbl="node1" presStyleIdx="3" presStyleCnt="4">
        <dgm:presLayoutVars>
          <dgm:bulletEnabled val="1"/>
        </dgm:presLayoutVars>
      </dgm:prSet>
      <dgm:spPr/>
      <dgm:t>
        <a:bodyPr/>
        <a:lstStyle/>
        <a:p>
          <a:endParaRPr lang="en-US"/>
        </a:p>
      </dgm:t>
    </dgm:pt>
  </dgm:ptLst>
  <dgm:cxnLst>
    <dgm:cxn modelId="{66457E1A-2457-4D50-B9EC-F0E866E609EF}" srcId="{369223D8-5306-428D-BC08-52D2ACE621E1}" destId="{8625ADC9-8847-4AC2-B06F-D43611EE2C53}" srcOrd="3" destOrd="0" parTransId="{1A5354E4-884B-4913-8C30-48900E683C70}" sibTransId="{27009816-9420-4A10-88D8-564D42BD8475}"/>
    <dgm:cxn modelId="{CD6D5CA0-0B36-43E4-B84C-7BDEF7EB6B23}" srcId="{369223D8-5306-428D-BC08-52D2ACE621E1}" destId="{48799732-729D-4C49-A97E-1113077BBAA4}" srcOrd="2" destOrd="0" parTransId="{92C6D45A-DB2C-4771-9F6C-BB9810ECC74A}" sibTransId="{D864543A-9C5A-4B67-910A-031009317501}"/>
    <dgm:cxn modelId="{861CAF4E-8A20-4AE1-B9AD-7EF3B55E3B7F}" type="presOf" srcId="{48799732-729D-4C49-A97E-1113077BBAA4}" destId="{C5DA6B34-AC0D-4B04-B272-1943C7E5A899}" srcOrd="0" destOrd="0" presId="urn:microsoft.com/office/officeart/2005/8/layout/default"/>
    <dgm:cxn modelId="{DC7F3D11-2647-4BA5-9962-FCB2136F5902}" srcId="{369223D8-5306-428D-BC08-52D2ACE621E1}" destId="{39F37F3F-BD35-4B45-BDD4-017902A4793A}" srcOrd="0" destOrd="0" parTransId="{F60FFA21-8AA1-4813-A4B4-66E6980136C8}" sibTransId="{C431384D-D221-4698-B3F8-10B59A477EAD}"/>
    <dgm:cxn modelId="{C27C78F4-F603-42D3-B5C9-A33611EDE973}" srcId="{369223D8-5306-428D-BC08-52D2ACE621E1}" destId="{47D94B34-A874-45F0-8FEC-4E496322F260}" srcOrd="1" destOrd="0" parTransId="{9EFCFCBA-356B-40DA-AE6F-6341E6ADBD97}" sibTransId="{4BA85A1A-1699-439A-84CF-84830B46630B}"/>
    <dgm:cxn modelId="{243877C6-ABAE-4A79-B6CF-B56E3CA73C79}" type="presOf" srcId="{369223D8-5306-428D-BC08-52D2ACE621E1}" destId="{8F471A54-9518-4454-9971-A3BCEDFEF19B}" srcOrd="0" destOrd="0" presId="urn:microsoft.com/office/officeart/2005/8/layout/default"/>
    <dgm:cxn modelId="{48D41484-A9C7-4200-A0F0-3C74D838E4E3}" type="presOf" srcId="{47D94B34-A874-45F0-8FEC-4E496322F260}" destId="{5B606B77-E2D7-44F5-9E14-7FB62A43A363}" srcOrd="0" destOrd="0" presId="urn:microsoft.com/office/officeart/2005/8/layout/default"/>
    <dgm:cxn modelId="{51238425-1F59-44AC-B0FE-2CE43E596A24}" type="presOf" srcId="{39F37F3F-BD35-4B45-BDD4-017902A4793A}" destId="{38849720-1870-46C6-8DDC-2E551EC6F04D}" srcOrd="0" destOrd="0" presId="urn:microsoft.com/office/officeart/2005/8/layout/default"/>
    <dgm:cxn modelId="{F93BFB6A-B17D-404F-8D8E-71B5A782232F}" type="presOf" srcId="{8625ADC9-8847-4AC2-B06F-D43611EE2C53}" destId="{36728EC9-DA99-4F4F-889E-DD5BDF0BF826}" srcOrd="0" destOrd="0" presId="urn:microsoft.com/office/officeart/2005/8/layout/default"/>
    <dgm:cxn modelId="{A121938D-D22E-40D3-9FD8-609772E4B817}" type="presParOf" srcId="{8F471A54-9518-4454-9971-A3BCEDFEF19B}" destId="{38849720-1870-46C6-8DDC-2E551EC6F04D}" srcOrd="0" destOrd="0" presId="urn:microsoft.com/office/officeart/2005/8/layout/default"/>
    <dgm:cxn modelId="{6858964B-1E04-471B-BE5B-91AC8E62CEF8}" type="presParOf" srcId="{8F471A54-9518-4454-9971-A3BCEDFEF19B}" destId="{9AC5C6A7-E81E-4991-BEB6-51DFC8966F4B}" srcOrd="1" destOrd="0" presId="urn:microsoft.com/office/officeart/2005/8/layout/default"/>
    <dgm:cxn modelId="{23C676B5-6A70-40D5-9D27-D3CA95757365}" type="presParOf" srcId="{8F471A54-9518-4454-9971-A3BCEDFEF19B}" destId="{5B606B77-E2D7-44F5-9E14-7FB62A43A363}" srcOrd="2" destOrd="0" presId="urn:microsoft.com/office/officeart/2005/8/layout/default"/>
    <dgm:cxn modelId="{E9DCCB87-05C2-4CFD-A7B9-E215373ED2DC}" type="presParOf" srcId="{8F471A54-9518-4454-9971-A3BCEDFEF19B}" destId="{EB8736C8-B699-4FFD-8B8E-E25545D7C974}" srcOrd="3" destOrd="0" presId="urn:microsoft.com/office/officeart/2005/8/layout/default"/>
    <dgm:cxn modelId="{03283DCC-942D-4EA3-B3ED-CC593AD2CC3C}" type="presParOf" srcId="{8F471A54-9518-4454-9971-A3BCEDFEF19B}" destId="{C5DA6B34-AC0D-4B04-B272-1943C7E5A899}" srcOrd="4" destOrd="0" presId="urn:microsoft.com/office/officeart/2005/8/layout/default"/>
    <dgm:cxn modelId="{FF053FE7-92BC-4DC2-9CCA-EBC8646928FA}" type="presParOf" srcId="{8F471A54-9518-4454-9971-A3BCEDFEF19B}" destId="{01056C34-B3F8-42D3-803B-6185364198FA}" srcOrd="5" destOrd="0" presId="urn:microsoft.com/office/officeart/2005/8/layout/default"/>
    <dgm:cxn modelId="{0FBBAEF4-AC70-4DF6-9414-3713E0477ECA}" type="presParOf" srcId="{8F471A54-9518-4454-9971-A3BCEDFEF19B}" destId="{36728EC9-DA99-4F4F-889E-DD5BDF0BF82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50657-5402-4432-9EE6-DEF337D75DE1}">
      <dsp:nvSpPr>
        <dsp:cNvPr id="0" name=""/>
        <dsp:cNvSpPr/>
      </dsp:nvSpPr>
      <dsp:spPr>
        <a:xfrm>
          <a:off x="-6316462" y="-966216"/>
          <a:ext cx="7518578" cy="7518578"/>
        </a:xfrm>
        <a:prstGeom prst="blockArc">
          <a:avLst>
            <a:gd name="adj1" fmla="val 18900000"/>
            <a:gd name="adj2" fmla="val 2700000"/>
            <a:gd name="adj3" fmla="val 287"/>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C990D-7D1B-4F90-A280-8B759949E600}">
      <dsp:nvSpPr>
        <dsp:cNvPr id="0" name=""/>
        <dsp:cNvSpPr/>
      </dsp:nvSpPr>
      <dsp:spPr>
        <a:xfrm>
          <a:off x="525193" y="349022"/>
          <a:ext cx="7372195" cy="6984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28"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t>In the decade before 1983, only 10 new treatments were brought to market by industry for diseases that today would be defined as rare.  </a:t>
          </a:r>
          <a:endParaRPr lang="en-US" sz="1600" kern="1200" dirty="0"/>
        </a:p>
      </dsp:txBody>
      <dsp:txXfrm>
        <a:off x="525193" y="349022"/>
        <a:ext cx="7372195" cy="698491"/>
      </dsp:txXfrm>
    </dsp:sp>
    <dsp:sp modelId="{2AC07036-DEEE-4C6D-AD83-0856F298B0C9}">
      <dsp:nvSpPr>
        <dsp:cNvPr id="0" name=""/>
        <dsp:cNvSpPr/>
      </dsp:nvSpPr>
      <dsp:spPr>
        <a:xfrm>
          <a:off x="88636" y="261710"/>
          <a:ext cx="873114" cy="87311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E1FCE-3EAC-4E05-8CBC-28377DDE804E}">
      <dsp:nvSpPr>
        <dsp:cNvPr id="0" name=""/>
        <dsp:cNvSpPr/>
      </dsp:nvSpPr>
      <dsp:spPr>
        <a:xfrm>
          <a:off x="1025712" y="1396424"/>
          <a:ext cx="6871676" cy="69849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28"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t>Leaders of rare-disease patient organizations began to realize that there were certain problems their patients and families shared…problems that were common to all people with rare diseases.  </a:t>
          </a:r>
          <a:endParaRPr lang="en-US" sz="1600" kern="1200" dirty="0"/>
        </a:p>
      </dsp:txBody>
      <dsp:txXfrm>
        <a:off x="1025712" y="1396424"/>
        <a:ext cx="6871676" cy="698491"/>
      </dsp:txXfrm>
    </dsp:sp>
    <dsp:sp modelId="{53BCF090-091C-44BD-BB9E-BFB8FFF60E9A}">
      <dsp:nvSpPr>
        <dsp:cNvPr id="0" name=""/>
        <dsp:cNvSpPr/>
      </dsp:nvSpPr>
      <dsp:spPr>
        <a:xfrm>
          <a:off x="589155" y="1309113"/>
          <a:ext cx="873114" cy="87311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18928-4F1F-43B0-9621-04DD90F2099D}">
      <dsp:nvSpPr>
        <dsp:cNvPr id="0" name=""/>
        <dsp:cNvSpPr/>
      </dsp:nvSpPr>
      <dsp:spPr>
        <a:xfrm>
          <a:off x="1179331" y="2443826"/>
          <a:ext cx="6718057" cy="6984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28"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t>A small story in the LA Times led to an episode on a popular TV show, Quincy ME. Then letters began to arrive from people all over the nation who had rare diseases and thought they were alone in their struggles.  </a:t>
          </a:r>
          <a:endParaRPr lang="en-US" sz="1600" kern="1200" dirty="0"/>
        </a:p>
      </dsp:txBody>
      <dsp:txXfrm>
        <a:off x="1179331" y="2443826"/>
        <a:ext cx="6718057" cy="698491"/>
      </dsp:txXfrm>
    </dsp:sp>
    <dsp:sp modelId="{C387FA2D-7C4B-4F57-B2B6-89E7723BBDDF}">
      <dsp:nvSpPr>
        <dsp:cNvPr id="0" name=""/>
        <dsp:cNvSpPr/>
      </dsp:nvSpPr>
      <dsp:spPr>
        <a:xfrm>
          <a:off x="742774" y="2356515"/>
          <a:ext cx="873114" cy="87311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F01B7F-C231-4B96-A9A8-40BB27B16A15}">
      <dsp:nvSpPr>
        <dsp:cNvPr id="0" name=""/>
        <dsp:cNvSpPr/>
      </dsp:nvSpPr>
      <dsp:spPr>
        <a:xfrm>
          <a:off x="1025712" y="3491228"/>
          <a:ext cx="6871676" cy="69849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28"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t>The Orphan Drug Act passed in 1983 and the patient leaders who had worked to bring national recognition to the problem founded NORD as an umbrella organization to represent the rare disease community.</a:t>
          </a:r>
          <a:endParaRPr lang="en-US" sz="1600" kern="1200" dirty="0"/>
        </a:p>
      </dsp:txBody>
      <dsp:txXfrm>
        <a:off x="1025712" y="3491228"/>
        <a:ext cx="6871676" cy="698491"/>
      </dsp:txXfrm>
    </dsp:sp>
    <dsp:sp modelId="{494F6749-09B2-4B5D-A88C-E486B5715DC0}">
      <dsp:nvSpPr>
        <dsp:cNvPr id="0" name=""/>
        <dsp:cNvSpPr/>
      </dsp:nvSpPr>
      <dsp:spPr>
        <a:xfrm>
          <a:off x="589155" y="3403917"/>
          <a:ext cx="873114" cy="87311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670E04-6032-479B-B848-92E05156A214}">
      <dsp:nvSpPr>
        <dsp:cNvPr id="0" name=""/>
        <dsp:cNvSpPr/>
      </dsp:nvSpPr>
      <dsp:spPr>
        <a:xfrm>
          <a:off x="525193" y="4538631"/>
          <a:ext cx="7372195" cy="69849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28" tIns="40640" rIns="40640" bIns="40640" numCol="1" spcCol="1270" anchor="ctr" anchorCtr="0">
          <a:noAutofit/>
        </a:bodyPr>
        <a:lstStyle/>
        <a:p>
          <a:pPr lvl="0" algn="l" defTabSz="711200" rtl="0">
            <a:lnSpc>
              <a:spcPct val="90000"/>
            </a:lnSpc>
            <a:spcBef>
              <a:spcPct val="0"/>
            </a:spcBef>
            <a:spcAft>
              <a:spcPct val="35000"/>
            </a:spcAft>
          </a:pPr>
          <a:r>
            <a:rPr lang="en-US" sz="1600" kern="1200" dirty="0" smtClean="0"/>
            <a:t>Today, NORD provides information, advocacy, research, and patient services to help all patients and families affected by rare diseases.</a:t>
          </a:r>
          <a:endParaRPr lang="en-US" sz="1600" kern="1200" dirty="0"/>
        </a:p>
      </dsp:txBody>
      <dsp:txXfrm>
        <a:off x="525193" y="4538631"/>
        <a:ext cx="7372195" cy="698491"/>
      </dsp:txXfrm>
    </dsp:sp>
    <dsp:sp modelId="{D4B192A5-77C2-4116-8ECB-5BA62EB74426}">
      <dsp:nvSpPr>
        <dsp:cNvPr id="0" name=""/>
        <dsp:cNvSpPr/>
      </dsp:nvSpPr>
      <dsp:spPr>
        <a:xfrm>
          <a:off x="88636" y="4451319"/>
          <a:ext cx="873114" cy="873114"/>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FC22B-7658-4B28-94E8-A72DB02FBF42}">
      <dsp:nvSpPr>
        <dsp:cNvPr id="0" name=""/>
        <dsp:cNvSpPr/>
      </dsp:nvSpPr>
      <dsp:spPr>
        <a:xfrm>
          <a:off x="1333500" y="0"/>
          <a:ext cx="5105399" cy="510539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The National Organization for Rare Disorders (NORD), a 501(c)(3) organization, is a unique federation of voluntary health organizations dedicated to helping people with rare "orphan" diseases and assisting the organizations that serve them. NORD is committed to the identification, treatment, and cure of rare disorders through programs of education, advocacy, research, and service.</a:t>
          </a:r>
          <a:endParaRPr lang="en-US" sz="2000" kern="1200" dirty="0"/>
        </a:p>
      </dsp:txBody>
      <dsp:txXfrm>
        <a:off x="2081168" y="1276349"/>
        <a:ext cx="3610062" cy="2552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49720-1870-46C6-8DDC-2E551EC6F04D}">
      <dsp:nvSpPr>
        <dsp:cNvPr id="0" name=""/>
        <dsp:cNvSpPr/>
      </dsp:nvSpPr>
      <dsp:spPr>
        <a:xfrm>
          <a:off x="673" y="808353"/>
          <a:ext cx="2624993" cy="15749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 national awareness and recognition of the challenges faced by people living with rare diseases and the associated costs to society.</a:t>
          </a:r>
          <a:endParaRPr lang="en-US" sz="1600" kern="1200" dirty="0"/>
        </a:p>
      </dsp:txBody>
      <dsp:txXfrm>
        <a:off x="673" y="808353"/>
        <a:ext cx="2624993" cy="1574995"/>
      </dsp:txXfrm>
    </dsp:sp>
    <dsp:sp modelId="{5B606B77-E2D7-44F5-9E14-7FB62A43A363}">
      <dsp:nvSpPr>
        <dsp:cNvPr id="0" name=""/>
        <dsp:cNvSpPr/>
      </dsp:nvSpPr>
      <dsp:spPr>
        <a:xfrm>
          <a:off x="2888165" y="808353"/>
          <a:ext cx="2624993" cy="15749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 nation where people with rare diseases can secure access to diagnostics and therapies that extend and improve their lives.</a:t>
          </a:r>
          <a:endParaRPr lang="en-US" sz="1600" kern="1200" dirty="0"/>
        </a:p>
      </dsp:txBody>
      <dsp:txXfrm>
        <a:off x="2888165" y="808353"/>
        <a:ext cx="2624993" cy="1574995"/>
      </dsp:txXfrm>
    </dsp:sp>
    <dsp:sp modelId="{C5DA6B34-AC0D-4B04-B272-1943C7E5A899}">
      <dsp:nvSpPr>
        <dsp:cNvPr id="0" name=""/>
        <dsp:cNvSpPr/>
      </dsp:nvSpPr>
      <dsp:spPr>
        <a:xfrm>
          <a:off x="673" y="2645849"/>
          <a:ext cx="2624993" cy="15749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 social, political, and financial culture of innovation that supports both the basic and translational research necessary to create diagnostic tests and therapies for all rare disorders.</a:t>
          </a:r>
          <a:endParaRPr lang="en-US" sz="1600" kern="1200" dirty="0"/>
        </a:p>
      </dsp:txBody>
      <dsp:txXfrm>
        <a:off x="673" y="2645849"/>
        <a:ext cx="2624993" cy="1574995"/>
      </dsp:txXfrm>
    </dsp:sp>
    <dsp:sp modelId="{36728EC9-DA99-4F4F-889E-DD5BDF0BF826}">
      <dsp:nvSpPr>
        <dsp:cNvPr id="0" name=""/>
        <dsp:cNvSpPr/>
      </dsp:nvSpPr>
      <dsp:spPr>
        <a:xfrm>
          <a:off x="2888165" y="2645849"/>
          <a:ext cx="2624993" cy="15749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 regulatory environment that encourages development and timely approval of safe and effective diagnostics and treatments for patients with rare diseases.</a:t>
          </a:r>
          <a:endParaRPr lang="en-US" sz="1600" kern="1200" dirty="0"/>
        </a:p>
      </dsp:txBody>
      <dsp:txXfrm>
        <a:off x="2888165" y="2645849"/>
        <a:ext cx="2624993" cy="15749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0E5F9EF-DF54-42F0-8B52-B98C157CAB27}" type="datetimeFigureOut">
              <a:rPr lang="en-US" smtClean="0"/>
              <a:t>9/25/2015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3EC17F2-BE75-4EA3-A0C9-28F6917D7F78}" type="slidenum">
              <a:rPr lang="en-US" smtClean="0"/>
              <a:t>‹#›</a:t>
            </a:fld>
            <a:endParaRPr lang="en-US" dirty="0"/>
          </a:p>
        </p:txBody>
      </p:sp>
    </p:spTree>
    <p:extLst>
      <p:ext uri="{BB962C8B-B14F-4D97-AF65-F5344CB8AC3E}">
        <p14:creationId xmlns:p14="http://schemas.microsoft.com/office/powerpoint/2010/main" val="880729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9186928-95B9-4E80-88F3-7A08B5B67727}" type="datetimeFigureOut">
              <a:rPr lang="en-US" smtClean="0"/>
              <a:t>9/25/2015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F6DE6D3-2534-483D-8818-955E7C3E37C2}" type="slidenum">
              <a:rPr lang="en-US" smtClean="0"/>
              <a:t>‹#›</a:t>
            </a:fld>
            <a:endParaRPr lang="en-US" dirty="0"/>
          </a:p>
        </p:txBody>
      </p:sp>
    </p:spTree>
    <p:extLst>
      <p:ext uri="{BB962C8B-B14F-4D97-AF65-F5344CB8AC3E}">
        <p14:creationId xmlns:p14="http://schemas.microsoft.com/office/powerpoint/2010/main" val="143139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pPr eaLnBrk="1" hangingPunct="1"/>
              <a:t>1</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12</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13</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14</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16" name="Shape 216"/>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16</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17</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18</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19</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20</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21</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2</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22</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23</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24</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26</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27</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28</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29</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30</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31</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3</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32</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33</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34</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35</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36</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415789"/>
            <a:ext cx="5486399" cy="4183379"/>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24" name="Shape 224"/>
          <p:cNvSpPr txBox="1">
            <a:spLocks noGrp="1"/>
          </p:cNvSpPr>
          <p:nvPr>
            <p:ph type="sldNum" idx="12"/>
          </p:nvPr>
        </p:nvSpPr>
        <p:spPr>
          <a:xfrm>
            <a:off x="3884612" y="8829967"/>
            <a:ext cx="2971799" cy="46481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37</a:t>
            </a:fld>
            <a:endParaRPr lang="en-US" sz="1200" b="0" i="0" u="none" strike="noStrike" cap="none" baseline="0" dirty="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38</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39</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40</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41</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84761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42</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43</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44</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073446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6DE6D3-2534-483D-8818-955E7C3E37C2}" type="slidenum">
              <a:rPr lang="en-US" smtClean="0"/>
              <a:t>46</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6DE6D3-2534-483D-8818-955E7C3E37C2}" type="slidenum">
              <a:rPr lang="en-US" smtClean="0"/>
              <a:t>47</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6DE6D3-2534-483D-8818-955E7C3E37C2}" type="slidenum">
              <a:rPr lang="en-US" smtClean="0"/>
              <a:t>48</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smtClean="0"/>
              <a:t/>
            </a:r>
            <a:br>
              <a:rPr lang="en-US" dirty="0" smtClean="0"/>
            </a:br>
            <a:r>
              <a:rPr lang="en-US" dirty="0" smtClean="0">
                <a:latin typeface="Times New Roman" panose="02020603050405020304" pitchFamily="18" charset="0"/>
                <a:cs typeface="Times New Roman" panose="02020603050405020304" pitchFamily="18" charset="0"/>
              </a:rPr>
              <a:t>FDA User Fees</a:t>
            </a:r>
          </a:p>
          <a:p>
            <a:pPr lvl="1">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Prescription Drug User Fee Act (PDUFA) was created by Congress in 1992 and authorizes FDA to collect fees from companies that produce certain human drug and biological products. Since the passage of PDUFA, user fees have played an important role in expediting the drug approval process.” – FDA website</a:t>
            </a:r>
          </a:p>
          <a:p>
            <a:pPr lvl="1">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FY2015 User Fees –</a:t>
            </a:r>
          </a:p>
          <a:p>
            <a:pPr lvl="2">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$2,335,200 for an application requiring clinical data</a:t>
            </a:r>
          </a:p>
          <a:p>
            <a:pPr lvl="2">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$1,167,600 for an application not requiring clinical data or a supplement requiring clinical data</a:t>
            </a:r>
          </a:p>
          <a:p>
            <a:pPr lvl="2">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$569,200 for an establishment</a:t>
            </a:r>
          </a:p>
          <a:p>
            <a:pPr lvl="2">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$110,370 for a product</a:t>
            </a:r>
          </a:p>
          <a:p>
            <a:r>
              <a:rPr lang="en-US" sz="2800" dirty="0" smtClean="0">
                <a:latin typeface="Times New Roman" panose="02020603050405020304" pitchFamily="18" charset="0"/>
                <a:cs typeface="Times New Roman" panose="02020603050405020304" pitchFamily="18" charset="0"/>
              </a:rPr>
              <a:t>Annual Fee on Branded Prescription Drug Manufacturers and Importers</a:t>
            </a:r>
          </a:p>
          <a:p>
            <a:pPr lvl="1"/>
            <a:r>
              <a:rPr lang="en-US" sz="2400" dirty="0" smtClean="0">
                <a:latin typeface="Times New Roman" panose="02020603050405020304" pitchFamily="18" charset="0"/>
                <a:cs typeface="Times New Roman" panose="02020603050405020304" pitchFamily="18" charset="0"/>
              </a:rPr>
              <a:t>Passed under the Patient Protection and Affordable Care Act (ACA)</a:t>
            </a:r>
          </a:p>
          <a:p>
            <a:pPr lvl="1"/>
            <a:r>
              <a:rPr lang="en-US" sz="2400" dirty="0" smtClean="0">
                <a:latin typeface="Times New Roman" panose="02020603050405020304" pitchFamily="18" charset="0"/>
                <a:cs typeface="Times New Roman" panose="02020603050405020304" pitchFamily="18" charset="0"/>
              </a:rPr>
              <a:t>Fee calculation available at: http://www.irs.gov/Businesses/Corporations/Annual-Fee-on-Branded-Prescription-Drug-Manufacturers-and-Importers</a:t>
            </a:r>
          </a:p>
          <a:p>
            <a:pPr lvl="1"/>
            <a:r>
              <a:rPr lang="en-US" sz="2400" dirty="0" smtClean="0">
                <a:latin typeface="Times New Roman" panose="02020603050405020304" pitchFamily="18" charset="0"/>
                <a:cs typeface="Times New Roman" panose="02020603050405020304" pitchFamily="18" charset="0"/>
              </a:rPr>
              <a:t>Orphan products are exempt</a:t>
            </a:r>
          </a:p>
          <a:p>
            <a:r>
              <a:rPr lang="en-US" dirty="0" smtClean="0">
                <a:latin typeface="Times New Roman" panose="02020603050405020304" pitchFamily="18" charset="0"/>
                <a:cs typeface="Times New Roman" panose="02020603050405020304" pitchFamily="18" charset="0"/>
              </a:rPr>
              <a:t>The 340B Program</a:t>
            </a:r>
          </a:p>
          <a:p>
            <a:pPr lvl="1"/>
            <a:r>
              <a:rPr lang="en-US" dirty="0" smtClean="0">
                <a:latin typeface="Times New Roman" panose="02020603050405020304" pitchFamily="18" charset="0"/>
                <a:cs typeface="Times New Roman" panose="02020603050405020304" pitchFamily="18" charset="0"/>
              </a:rPr>
              <a:t>Requires drug manufacturers to provide outpatient drugs to health care organizations (usually hospitals) that treat specific, disadvantaged communities at a discounted price.</a:t>
            </a:r>
          </a:p>
          <a:p>
            <a:pPr lvl="1"/>
            <a:r>
              <a:rPr lang="en-US" dirty="0" smtClean="0">
                <a:latin typeface="Times New Roman" panose="02020603050405020304" pitchFamily="18" charset="0"/>
                <a:cs typeface="Times New Roman" panose="02020603050405020304" pitchFamily="18" charset="0"/>
              </a:rPr>
              <a:t>Orphan drugs are exempted from the required discounted pricing. </a:t>
            </a:r>
          </a:p>
          <a:p>
            <a:pPr lvl="1"/>
            <a:endParaRPr lang="en-US" sz="2400" dirty="0" smtClean="0">
              <a:latin typeface="Times New Roman" panose="02020603050405020304" pitchFamily="18" charset="0"/>
              <a:cs typeface="Times New Roman" panose="02020603050405020304" pitchFamily="18" charset="0"/>
            </a:endParaRPr>
          </a:p>
          <a:p>
            <a:pPr lvl="2">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6DE6D3-2534-483D-8818-955E7C3E37C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073446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
            </a:pPr>
            <a:r>
              <a:rPr lang="en-US" dirty="0" smtClean="0"/>
              <a:t/>
            </a:r>
            <a:br>
              <a:rPr lang="en-US" dirty="0" smtClean="0"/>
            </a:br>
            <a:r>
              <a:rPr lang="en-US" dirty="0" smtClean="0">
                <a:latin typeface="Times New Roman" panose="02020603050405020304" pitchFamily="18" charset="0"/>
                <a:cs typeface="Times New Roman" panose="02020603050405020304" pitchFamily="18" charset="0"/>
              </a:rPr>
              <a:t>A drug that treats a serious condition and would make a significant improvement in safety or effectives.</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Qualified Infectious Disease Product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Shorter clock for review of marketing application (6 months instead of 10 months)</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Most rare diseases qualify </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Fast Track (1997)</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A drug intended to treat a serious condition and meets an unmet medical need</a:t>
            </a:r>
          </a:p>
          <a:p>
            <a:pPr lvl="2">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Also qualified infectious disease</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Rolling review</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Again, most rare diseases qualify</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Accelerated Approval (1992, amended in 2012)</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A drug intended to treat a serious condition and provides a meaningful improvement over available therapies AND uses a surrogate endpoint or early clinical endpoint.</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Many rare disease therapies qualify</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Breakthrough Therapy (2012)</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A drug intended to treat a serious condition and may demonstrate a substantial improvement on a clinically significant endpoint</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FDA offers intensive guidance on drug development, rolling review, and a “all hands on deck” approach.</a:t>
            </a:r>
          </a:p>
          <a:p>
            <a:pPr lvl="1">
              <a:buFont typeface="Wingdings" panose="05000000000000000000" pitchFamily="2" charset="2"/>
              <a:buChar char="§"/>
            </a:pPr>
            <a:r>
              <a:rPr lang="en-US" kern="1200" dirty="0" smtClean="0">
                <a:latin typeface="Times New Roman" panose="02020603050405020304" pitchFamily="18" charset="0"/>
                <a:cs typeface="Times New Roman" panose="02020603050405020304" pitchFamily="18" charset="0"/>
              </a:rPr>
              <a:t>Many rare disease therapies qualify</a:t>
            </a:r>
          </a:p>
          <a:p>
            <a:pPr>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Rare Pediatric Disease Priority Review Voucher Program (2012)</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FDA Priority Review Voucher given to a company that develops a treatment for a rare pediatric disease currently without a treatment</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Two companies have sold their vouchers for $67.5 million and $125 million respectively</a:t>
            </a:r>
          </a:p>
          <a:p>
            <a:pPr lvl="1">
              <a:buFont typeface="Wingdings" panose="05000000000000000000" pitchFamily="2" charset="2"/>
              <a:buChar char="§"/>
            </a:pPr>
            <a:endParaRPr lang="en-US" kern="12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kern="1200" dirty="0" smtClean="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6DE6D3-2534-483D-8818-955E7C3E37C2}"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30734462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51</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007693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52</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53</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54</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t>55</a:t>
            </a:fld>
            <a:endParaRPr lang="en-US" dirty="0"/>
          </a:p>
        </p:txBody>
      </p:sp>
    </p:spTree>
    <p:extLst>
      <p:ext uri="{BB962C8B-B14F-4D97-AF65-F5344CB8AC3E}">
        <p14:creationId xmlns:p14="http://schemas.microsoft.com/office/powerpoint/2010/main" val="30734462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364C10D1-E6B7-4C01-93C3-5FA7AC61F5B2}" type="slidenum">
              <a:rPr lang="en-US" altLang="en-US" smtClean="0">
                <a:solidFill>
                  <a:prstClr val="black"/>
                </a:solidFill>
              </a:rPr>
              <a:pPr eaLnBrk="1" hangingPunct="1"/>
              <a:t>56</a:t>
            </a:fld>
            <a:endParaRPr lang="en-US" altLang="en-US" dirty="0" smtClean="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9853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DE6D3-2534-483D-8818-955E7C3E37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55615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37" indent="-291129" eaLnBrk="0" hangingPunct="0">
              <a:defRPr>
                <a:solidFill>
                  <a:schemeClr val="tx1"/>
                </a:solidFill>
                <a:latin typeface="Arial" charset="0"/>
              </a:defRPr>
            </a:lvl2pPr>
            <a:lvl3pPr marL="1164518" indent="-232903" eaLnBrk="0" hangingPunct="0">
              <a:defRPr>
                <a:solidFill>
                  <a:schemeClr val="tx1"/>
                </a:solidFill>
                <a:latin typeface="Arial" charset="0"/>
              </a:defRPr>
            </a:lvl3pPr>
            <a:lvl4pPr marL="1630325" indent="-232903" eaLnBrk="0" hangingPunct="0">
              <a:defRPr>
                <a:solidFill>
                  <a:schemeClr val="tx1"/>
                </a:solidFill>
                <a:latin typeface="Arial" charset="0"/>
              </a:defRPr>
            </a:lvl4pPr>
            <a:lvl5pPr marL="2096134" indent="-232903" eaLnBrk="0" hangingPunct="0">
              <a:defRPr>
                <a:solidFill>
                  <a:schemeClr val="tx1"/>
                </a:solidFill>
                <a:latin typeface="Arial" charset="0"/>
              </a:defRPr>
            </a:lvl5pPr>
            <a:lvl6pPr marL="2561940" indent="-232903" eaLnBrk="0" fontAlgn="base" hangingPunct="0">
              <a:spcBef>
                <a:spcPct val="0"/>
              </a:spcBef>
              <a:spcAft>
                <a:spcPct val="0"/>
              </a:spcAft>
              <a:defRPr>
                <a:solidFill>
                  <a:schemeClr val="tx1"/>
                </a:solidFill>
                <a:latin typeface="Arial" charset="0"/>
              </a:defRPr>
            </a:lvl6pPr>
            <a:lvl7pPr marL="3027747" indent="-232903" eaLnBrk="0" fontAlgn="base" hangingPunct="0">
              <a:spcBef>
                <a:spcPct val="0"/>
              </a:spcBef>
              <a:spcAft>
                <a:spcPct val="0"/>
              </a:spcAft>
              <a:defRPr>
                <a:solidFill>
                  <a:schemeClr val="tx1"/>
                </a:solidFill>
                <a:latin typeface="Arial" charset="0"/>
              </a:defRPr>
            </a:lvl7pPr>
            <a:lvl8pPr marL="3493553" indent="-232903" eaLnBrk="0" fontAlgn="base" hangingPunct="0">
              <a:spcBef>
                <a:spcPct val="0"/>
              </a:spcBef>
              <a:spcAft>
                <a:spcPct val="0"/>
              </a:spcAft>
              <a:defRPr>
                <a:solidFill>
                  <a:schemeClr val="tx1"/>
                </a:solidFill>
                <a:latin typeface="Arial" charset="0"/>
              </a:defRPr>
            </a:lvl8pPr>
            <a:lvl9pPr marL="3959361" indent="-232903" eaLnBrk="0" fontAlgn="base" hangingPunct="0">
              <a:spcBef>
                <a:spcPct val="0"/>
              </a:spcBef>
              <a:spcAft>
                <a:spcPct val="0"/>
              </a:spcAft>
              <a:defRPr>
                <a:solidFill>
                  <a:schemeClr val="tx1"/>
                </a:solidFill>
                <a:latin typeface="Arial" charset="0"/>
              </a:defRPr>
            </a:lvl9pPr>
          </a:lstStyle>
          <a:p>
            <a:pPr eaLnBrk="1" hangingPunct="1"/>
            <a:fld id="{76BE22B3-7C4E-471D-9B84-8597750705FF}" type="slidenum">
              <a:rPr lang="en-US">
                <a:solidFill>
                  <a:prstClr val="black"/>
                </a:solidFill>
              </a:rPr>
              <a:pPr eaLnBrk="1" hangingPunct="1"/>
              <a:t>10</a:t>
            </a:fld>
            <a:endParaRPr lang="en-US"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415790"/>
            <a:ext cx="5029200" cy="4183380"/>
          </a:xfrm>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37" indent="-291129" eaLnBrk="0" hangingPunct="0">
              <a:defRPr>
                <a:solidFill>
                  <a:schemeClr val="tx1"/>
                </a:solidFill>
                <a:latin typeface="Arial" charset="0"/>
              </a:defRPr>
            </a:lvl2pPr>
            <a:lvl3pPr marL="1164518" indent="-232903" eaLnBrk="0" hangingPunct="0">
              <a:defRPr>
                <a:solidFill>
                  <a:schemeClr val="tx1"/>
                </a:solidFill>
                <a:latin typeface="Arial" charset="0"/>
              </a:defRPr>
            </a:lvl3pPr>
            <a:lvl4pPr marL="1630325" indent="-232903" eaLnBrk="0" hangingPunct="0">
              <a:defRPr>
                <a:solidFill>
                  <a:schemeClr val="tx1"/>
                </a:solidFill>
                <a:latin typeface="Arial" charset="0"/>
              </a:defRPr>
            </a:lvl4pPr>
            <a:lvl5pPr marL="2096134" indent="-232903" eaLnBrk="0" hangingPunct="0">
              <a:defRPr>
                <a:solidFill>
                  <a:schemeClr val="tx1"/>
                </a:solidFill>
                <a:latin typeface="Arial" charset="0"/>
              </a:defRPr>
            </a:lvl5pPr>
            <a:lvl6pPr marL="2561940" indent="-232903" eaLnBrk="0" fontAlgn="base" hangingPunct="0">
              <a:spcBef>
                <a:spcPct val="0"/>
              </a:spcBef>
              <a:spcAft>
                <a:spcPct val="0"/>
              </a:spcAft>
              <a:defRPr>
                <a:solidFill>
                  <a:schemeClr val="tx1"/>
                </a:solidFill>
                <a:latin typeface="Arial" charset="0"/>
              </a:defRPr>
            </a:lvl6pPr>
            <a:lvl7pPr marL="3027747" indent="-232903" eaLnBrk="0" fontAlgn="base" hangingPunct="0">
              <a:spcBef>
                <a:spcPct val="0"/>
              </a:spcBef>
              <a:spcAft>
                <a:spcPct val="0"/>
              </a:spcAft>
              <a:defRPr>
                <a:solidFill>
                  <a:schemeClr val="tx1"/>
                </a:solidFill>
                <a:latin typeface="Arial" charset="0"/>
              </a:defRPr>
            </a:lvl7pPr>
            <a:lvl8pPr marL="3493553" indent="-232903" eaLnBrk="0" fontAlgn="base" hangingPunct="0">
              <a:spcBef>
                <a:spcPct val="0"/>
              </a:spcBef>
              <a:spcAft>
                <a:spcPct val="0"/>
              </a:spcAft>
              <a:defRPr>
                <a:solidFill>
                  <a:schemeClr val="tx1"/>
                </a:solidFill>
                <a:latin typeface="Arial" charset="0"/>
              </a:defRPr>
            </a:lvl8pPr>
            <a:lvl9pPr marL="3959361" indent="-232903" eaLnBrk="0" fontAlgn="base" hangingPunct="0">
              <a:spcBef>
                <a:spcPct val="0"/>
              </a:spcBef>
              <a:spcAft>
                <a:spcPct val="0"/>
              </a:spcAft>
              <a:defRPr>
                <a:solidFill>
                  <a:schemeClr val="tx1"/>
                </a:solidFill>
                <a:latin typeface="Arial" charset="0"/>
              </a:defRPr>
            </a:lvl9pPr>
          </a:lstStyle>
          <a:p>
            <a:pPr eaLnBrk="1" hangingPunct="1"/>
            <a:fld id="{76BE22B3-7C4E-471D-9B84-8597750705FF}" type="slidenum">
              <a:rPr lang="en-US">
                <a:solidFill>
                  <a:prstClr val="black"/>
                </a:solidFill>
              </a:rPr>
              <a:pPr eaLnBrk="1" hangingPunct="1"/>
              <a:t>11</a:t>
            </a:fld>
            <a:endParaRPr lang="en-US" dirty="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415790"/>
            <a:ext cx="5029200" cy="4183380"/>
          </a:xfrm>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0CAED338-BD2A-4397-8377-D590659B5F75}" type="slidenum">
              <a:rPr lang="en-US"/>
              <a:pPr>
                <a:defRPr/>
              </a:pPr>
              <a:t>‹#›</a:t>
            </a:fld>
            <a:endParaRPr lang="en-US" dirty="0"/>
          </a:p>
        </p:txBody>
      </p:sp>
    </p:spTree>
    <p:extLst>
      <p:ext uri="{BB962C8B-B14F-4D97-AF65-F5344CB8AC3E}">
        <p14:creationId xmlns:p14="http://schemas.microsoft.com/office/powerpoint/2010/main" val="13380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01D0775A-90D8-4F33-86D4-CDE0DCF841ED}" type="slidenum">
              <a:rPr lang="en-US"/>
              <a:pPr>
                <a:defRPr/>
              </a:pPr>
              <a:t>‹#›</a:t>
            </a:fld>
            <a:endParaRPr lang="en-US" dirty="0"/>
          </a:p>
        </p:txBody>
      </p:sp>
    </p:spTree>
    <p:extLst>
      <p:ext uri="{BB962C8B-B14F-4D97-AF65-F5344CB8AC3E}">
        <p14:creationId xmlns:p14="http://schemas.microsoft.com/office/powerpoint/2010/main" val="1497195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F84A7D5A-67BE-4F89-9038-7F54B2A0B23E}" type="slidenum">
              <a:rPr lang="en-US"/>
              <a:pPr>
                <a:defRPr/>
              </a:pPr>
              <a:t>‹#›</a:t>
            </a:fld>
            <a:endParaRPr lang="en-US" dirty="0"/>
          </a:p>
        </p:txBody>
      </p:sp>
    </p:spTree>
    <p:extLst>
      <p:ext uri="{BB962C8B-B14F-4D97-AF65-F5344CB8AC3E}">
        <p14:creationId xmlns:p14="http://schemas.microsoft.com/office/powerpoint/2010/main" val="1417560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114929"/>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6851441"/>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277491"/>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5747647"/>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6735958"/>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5219834"/>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0496908"/>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8008445"/>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176D1190-F35E-4E20-B20B-734556B61744}" type="slidenum">
              <a:rPr lang="en-US"/>
              <a:pPr>
                <a:defRPr/>
              </a:pPr>
              <a:t>‹#›</a:t>
            </a:fld>
            <a:endParaRPr lang="en-US" dirty="0"/>
          </a:p>
        </p:txBody>
      </p:sp>
    </p:spTree>
    <p:extLst>
      <p:ext uri="{BB962C8B-B14F-4D97-AF65-F5344CB8AC3E}">
        <p14:creationId xmlns:p14="http://schemas.microsoft.com/office/powerpoint/2010/main" val="2454626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2854895"/>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97233"/>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2748407"/>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147C731F-C33D-41BD-84A3-7EA39C0FBD7A}" type="slidenum">
              <a:rPr lang="en-US"/>
              <a:pPr>
                <a:defRPr/>
              </a:pPr>
              <a:t>‹#›</a:t>
            </a:fld>
            <a:endParaRPr lang="en-US" dirty="0"/>
          </a:p>
        </p:txBody>
      </p:sp>
    </p:spTree>
    <p:extLst>
      <p:ext uri="{BB962C8B-B14F-4D97-AF65-F5344CB8AC3E}">
        <p14:creationId xmlns:p14="http://schemas.microsoft.com/office/powerpoint/2010/main" val="302004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B19B24B8-3393-4D8F-9749-A76E2F067526}" type="slidenum">
              <a:rPr lang="en-US"/>
              <a:pPr>
                <a:defRPr/>
              </a:pPr>
              <a:t>‹#›</a:t>
            </a:fld>
            <a:endParaRPr lang="en-US" dirty="0"/>
          </a:p>
        </p:txBody>
      </p:sp>
    </p:spTree>
    <p:extLst>
      <p:ext uri="{BB962C8B-B14F-4D97-AF65-F5344CB8AC3E}">
        <p14:creationId xmlns:p14="http://schemas.microsoft.com/office/powerpoint/2010/main" val="26308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4A8376E5-5049-4248-9DC3-B54C76944483}" type="slidenum">
              <a:rPr lang="en-US"/>
              <a:pPr>
                <a:defRPr/>
              </a:pPr>
              <a:t>‹#›</a:t>
            </a:fld>
            <a:endParaRPr lang="en-US" dirty="0"/>
          </a:p>
        </p:txBody>
      </p:sp>
    </p:spTree>
    <p:extLst>
      <p:ext uri="{BB962C8B-B14F-4D97-AF65-F5344CB8AC3E}">
        <p14:creationId xmlns:p14="http://schemas.microsoft.com/office/powerpoint/2010/main" val="342681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63FAF6CB-0100-4E43-8981-332871B5B5DA}" type="slidenum">
              <a:rPr lang="en-US"/>
              <a:pPr>
                <a:defRPr/>
              </a:pPr>
              <a:t>‹#›</a:t>
            </a:fld>
            <a:endParaRPr lang="en-US" dirty="0"/>
          </a:p>
        </p:txBody>
      </p:sp>
    </p:spTree>
    <p:extLst>
      <p:ext uri="{BB962C8B-B14F-4D97-AF65-F5344CB8AC3E}">
        <p14:creationId xmlns:p14="http://schemas.microsoft.com/office/powerpoint/2010/main" val="356406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C6ACFAB1-81DE-42F2-88A0-D8445972BFA3}" type="slidenum">
              <a:rPr lang="en-US"/>
              <a:pPr>
                <a:defRPr/>
              </a:pPr>
              <a:t>‹#›</a:t>
            </a:fld>
            <a:endParaRPr lang="en-US" dirty="0"/>
          </a:p>
        </p:txBody>
      </p:sp>
    </p:spTree>
    <p:extLst>
      <p:ext uri="{BB962C8B-B14F-4D97-AF65-F5344CB8AC3E}">
        <p14:creationId xmlns:p14="http://schemas.microsoft.com/office/powerpoint/2010/main" val="89915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4297B2EB-83A5-4CAB-8A92-310777A7765D}" type="slidenum">
              <a:rPr lang="en-US"/>
              <a:pPr>
                <a:defRPr/>
              </a:pPr>
              <a:t>‹#›</a:t>
            </a:fld>
            <a:endParaRPr lang="en-US" dirty="0"/>
          </a:p>
        </p:txBody>
      </p:sp>
    </p:spTree>
    <p:extLst>
      <p:ext uri="{BB962C8B-B14F-4D97-AF65-F5344CB8AC3E}">
        <p14:creationId xmlns:p14="http://schemas.microsoft.com/office/powerpoint/2010/main" val="355053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cs typeface="Arial"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a:cs typeface="Arial" charset="0"/>
              </a:defRPr>
            </a:lvl1pPr>
          </a:lstStyle>
          <a:p>
            <a:pPr>
              <a:defRPr/>
            </a:pPr>
            <a:r>
              <a:rPr lang="en-US" dirty="0" smtClean="0"/>
              <a:t>Property of NORD</a:t>
            </a:r>
            <a:endParaRPr lang="en-US" dirty="0"/>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cs typeface="Arial" charset="0"/>
              </a:defRPr>
            </a:lvl1pPr>
          </a:lstStyle>
          <a:p>
            <a:pPr>
              <a:defRPr/>
            </a:pPr>
            <a:fld id="{25BA9CFA-F54D-4324-BE46-B42DEECE8CEA}" type="slidenum">
              <a:rPr lang="en-US"/>
              <a:pPr>
                <a:defRPr/>
              </a:pPr>
              <a:t>‹#›</a:t>
            </a:fld>
            <a:endParaRPr lang="en-US" dirty="0"/>
          </a:p>
        </p:txBody>
      </p:sp>
    </p:spTree>
    <p:extLst>
      <p:ext uri="{BB962C8B-B14F-4D97-AF65-F5344CB8AC3E}">
        <p14:creationId xmlns:p14="http://schemas.microsoft.com/office/powerpoint/2010/main" val="290997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r>
              <a:rPr lang="en-US" dirty="0" smtClean="0"/>
              <a:t>Property of NORD</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D820A5F2-3E7E-435C-8B33-DDC9D3704FF3}" type="slidenum">
              <a:rPr lang="en-US"/>
              <a:pPr fontAlgn="base">
                <a:spcBef>
                  <a:spcPct val="0"/>
                </a:spcBef>
                <a:spcAft>
                  <a:spcPct val="0"/>
                </a:spcAft>
                <a:defRPr/>
              </a:pPr>
              <a:t>‹#›</a:t>
            </a:fld>
            <a:endParaRPr lang="en-US" dirty="0"/>
          </a:p>
        </p:txBody>
      </p:sp>
      <p:pic>
        <p:nvPicPr>
          <p:cNvPr id="2055" name="Picture 7" descr="Star_only"/>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r="23930" b="20332"/>
          <a:stretch>
            <a:fillRect/>
          </a:stretch>
        </p:blipFill>
        <p:spPr bwMode="auto">
          <a:xfrm>
            <a:off x="7620000" y="56388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975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C2A09-B908-4E6A-9C09-F1A4B173ED15}" type="datetimeFigureOut">
              <a:rPr lang="en-US" smtClean="0">
                <a:solidFill>
                  <a:prstClr val="black">
                    <a:tint val="75000"/>
                  </a:prstClr>
                </a:solidFill>
              </a:rPr>
              <a:pPr/>
              <a:t>9/25/2015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DF778-AD48-49A3-987C-030EAF4365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1152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fda.gov/forIndustry/DevelopingProductsforRareDiseasesConditions/WhomtoContactaboutOrphanProductDevelopment/default.htm"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energycommerce.house.gov/cures#sthash.JOixTok4.dpuf"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47800"/>
            <a:ext cx="7772400" cy="2855912"/>
          </a:xfrm>
        </p:spPr>
        <p:txBody>
          <a:bodyPr/>
          <a:lstStyle/>
          <a:p>
            <a:pPr eaLnBrk="1" hangingPunct="1">
              <a:defRPr/>
            </a:pPr>
            <a:r>
              <a:rPr lang="en-US" sz="3200" b="1" i="1" dirty="0" smtClean="0">
                <a:solidFill>
                  <a:srgbClr val="002060"/>
                </a:solidFill>
                <a:latin typeface="Calibri" panose="020F0502020204030204" pitchFamily="34" charset="0"/>
                <a:cs typeface="Times New Roman" panose="02020603050405020304" pitchFamily="18" charset="0"/>
              </a:rPr>
              <a:t>Rare Disease Policy and Advocacy</a:t>
            </a:r>
            <a:br>
              <a:rPr lang="en-US" sz="3200" b="1" i="1" dirty="0" smtClean="0">
                <a:solidFill>
                  <a:srgbClr val="002060"/>
                </a:solidFill>
                <a:latin typeface="Calibri" panose="020F0502020204030204" pitchFamily="34" charset="0"/>
                <a:cs typeface="Times New Roman" panose="02020603050405020304" pitchFamily="18" charset="0"/>
              </a:rPr>
            </a:br>
            <a:r>
              <a:rPr lang="en-US" sz="3200" b="1" i="1" dirty="0" smtClean="0">
                <a:solidFill>
                  <a:srgbClr val="002060"/>
                </a:solidFill>
                <a:latin typeface="Calibri" panose="020F0502020204030204" pitchFamily="34" charset="0"/>
                <a:cs typeface="Times New Roman" panose="02020603050405020304" pitchFamily="18" charset="0"/>
              </a:rPr>
              <a:t/>
            </a:r>
            <a:br>
              <a:rPr lang="en-US" sz="3200" b="1" i="1" dirty="0" smtClean="0">
                <a:solidFill>
                  <a:srgbClr val="002060"/>
                </a:solidFill>
                <a:latin typeface="Calibri" panose="020F0502020204030204" pitchFamily="34" charset="0"/>
                <a:cs typeface="Times New Roman" panose="02020603050405020304" pitchFamily="18" charset="0"/>
              </a:rPr>
            </a:br>
            <a:r>
              <a:rPr lang="en-US" sz="2800" b="1" i="1" dirty="0" smtClean="0">
                <a:solidFill>
                  <a:srgbClr val="002060"/>
                </a:solidFill>
                <a:latin typeface="Calibri" panose="020F0502020204030204" pitchFamily="34" charset="0"/>
                <a:cs typeface="Times New Roman" panose="02020603050405020304" pitchFamily="18" charset="0"/>
              </a:rPr>
              <a:t>RDCRN Certificate Program In-Person Meeting</a:t>
            </a:r>
            <a:r>
              <a:rPr lang="en-US" sz="2800" b="1" i="1" dirty="0" smtClean="0">
                <a:solidFill>
                  <a:srgbClr val="002060"/>
                </a:solidFill>
                <a:latin typeface="Times New Roman" panose="02020603050405020304" pitchFamily="18" charset="0"/>
                <a:cs typeface="Times New Roman" panose="02020603050405020304" pitchFamily="18" charset="0"/>
              </a:rPr>
              <a:t/>
            </a:r>
            <a:br>
              <a:rPr lang="en-US" sz="2800" b="1" i="1" dirty="0" smtClean="0">
                <a:solidFill>
                  <a:srgbClr val="002060"/>
                </a:solidFill>
                <a:latin typeface="Times New Roman" panose="02020603050405020304" pitchFamily="18" charset="0"/>
                <a:cs typeface="Times New Roman" panose="02020603050405020304" pitchFamily="18" charset="0"/>
              </a:rPr>
            </a:br>
            <a:r>
              <a:rPr lang="en-US" sz="2800" b="1" i="1" dirty="0">
                <a:solidFill>
                  <a:srgbClr val="002060"/>
                </a:solidFill>
                <a:latin typeface="Calibri" panose="020F0502020204030204" pitchFamily="34" charset="0"/>
                <a:cs typeface="Times New Roman" panose="02020603050405020304" pitchFamily="18" charset="0"/>
              </a:rPr>
              <a:t>S</a:t>
            </a:r>
            <a:r>
              <a:rPr lang="en-US" sz="2800" b="1" i="1" dirty="0" smtClean="0">
                <a:solidFill>
                  <a:srgbClr val="002060"/>
                </a:solidFill>
                <a:latin typeface="Calibri" panose="020F0502020204030204" pitchFamily="34" charset="0"/>
                <a:cs typeface="Times New Roman" panose="02020603050405020304" pitchFamily="18" charset="0"/>
              </a:rPr>
              <a:t>eptember 29-30, </a:t>
            </a:r>
            <a:r>
              <a:rPr lang="en-US" sz="2800" b="1" i="1" dirty="0" smtClean="0">
                <a:solidFill>
                  <a:srgbClr val="002060"/>
                </a:solidFill>
                <a:latin typeface="Calibri" panose="020F0502020204030204" pitchFamily="34" charset="0"/>
                <a:cs typeface="Times New Roman" panose="02020603050405020304" pitchFamily="18" charset="0"/>
              </a:rPr>
              <a:t>2015</a:t>
            </a:r>
            <a:endParaRPr lang="en-US" sz="2800" dirty="0" smtClean="0">
              <a:solidFill>
                <a:srgbClr val="002060"/>
              </a:solidFill>
              <a:latin typeface="Calibri" panose="020F0502020204030204" pitchFamily="34" charset="0"/>
              <a:cs typeface="Times New Roman" pitchFamily="18" charset="0"/>
            </a:endParaRPr>
          </a:p>
        </p:txBody>
      </p:sp>
      <p:sp>
        <p:nvSpPr>
          <p:cNvPr id="4099" name="Rectangle 3"/>
          <p:cNvSpPr>
            <a:spLocks noGrp="1" noChangeArrowheads="1"/>
          </p:cNvSpPr>
          <p:nvPr>
            <p:ph type="subTitle" idx="1"/>
          </p:nvPr>
        </p:nvSpPr>
        <p:spPr>
          <a:xfrm>
            <a:off x="1371600" y="3810000"/>
            <a:ext cx="6400800" cy="1752600"/>
          </a:xfrm>
        </p:spPr>
        <p:txBody>
          <a:bodyPr/>
          <a:lstStyle/>
          <a:p>
            <a:pPr eaLnBrk="1" hangingPunct="1">
              <a:buClr>
                <a:srgbClr val="66FF33"/>
              </a:buClr>
            </a:pPr>
            <a:r>
              <a:rPr lang="en-US" sz="4000" b="1" i="1" dirty="0" smtClean="0">
                <a:solidFill>
                  <a:srgbClr val="002060"/>
                </a:solidFill>
                <a:latin typeface="Calibri" panose="020F0502020204030204" pitchFamily="34" charset="0"/>
                <a:cs typeface="Times New Roman" panose="02020603050405020304" pitchFamily="18" charset="0"/>
              </a:rPr>
              <a:t> </a:t>
            </a:r>
            <a:r>
              <a:rPr lang="en-US" altLang="en-US" sz="2400" b="1" dirty="0" smtClean="0">
                <a:latin typeface="Calibri" panose="020F0502020204030204" pitchFamily="34" charset="0"/>
                <a:cs typeface="Times New Roman" pitchFamily="18" charset="0"/>
              </a:rPr>
              <a:t/>
            </a:r>
            <a:br>
              <a:rPr lang="en-US" altLang="en-US" sz="2400" b="1" dirty="0" smtClean="0">
                <a:latin typeface="Calibri" panose="020F0502020204030204" pitchFamily="34" charset="0"/>
                <a:cs typeface="Times New Roman" pitchFamily="18" charset="0"/>
              </a:rPr>
            </a:br>
            <a:r>
              <a:rPr lang="en-US" altLang="en-US" sz="2400" dirty="0" smtClean="0">
                <a:latin typeface="Calibri" panose="020F0502020204030204" pitchFamily="34" charset="0"/>
                <a:cs typeface="Times New Roman" pitchFamily="18" charset="0"/>
              </a:rPr>
              <a:t>Paul Melmeyer</a:t>
            </a:r>
          </a:p>
          <a:p>
            <a:pPr eaLnBrk="1" hangingPunct="1">
              <a:buClr>
                <a:srgbClr val="66FF33"/>
              </a:buClr>
              <a:buFont typeface="Wingdings" pitchFamily="2" charset="2"/>
              <a:buNone/>
            </a:pPr>
            <a:r>
              <a:rPr lang="en-US" altLang="en-US" sz="2400" dirty="0" smtClean="0">
                <a:latin typeface="Calibri" panose="020F0502020204030204" pitchFamily="34" charset="0"/>
                <a:cs typeface="Times New Roman" pitchFamily="18" charset="0"/>
              </a:rPr>
              <a:t>Associate Director of Public Policy</a:t>
            </a:r>
          </a:p>
        </p:txBody>
      </p:sp>
      <p:sp>
        <p:nvSpPr>
          <p:cNvPr id="4100" name="Rectangle 4"/>
          <p:cNvSpPr>
            <a:spLocks noChangeArrowheads="1"/>
          </p:cNvSpPr>
          <p:nvPr/>
        </p:nvSpPr>
        <p:spPr bwMode="auto">
          <a:xfrm>
            <a:off x="0" y="6324600"/>
            <a:ext cx="9144000" cy="533400"/>
          </a:xfrm>
          <a:prstGeom prst="rect">
            <a:avLst/>
          </a:prstGeom>
          <a:solidFill>
            <a:srgbClr val="009A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dirty="0"/>
          </a:p>
        </p:txBody>
      </p:sp>
      <p:sp>
        <p:nvSpPr>
          <p:cNvPr id="4101" name="Text Box 7"/>
          <p:cNvSpPr txBox="1">
            <a:spLocks noChangeArrowheads="1"/>
          </p:cNvSpPr>
          <p:nvPr/>
        </p:nvSpPr>
        <p:spPr bwMode="auto">
          <a:xfrm>
            <a:off x="6553200" y="6400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bg1"/>
                </a:solidFill>
              </a:rPr>
              <a:t>www.rarediseases.org</a:t>
            </a:r>
          </a:p>
        </p:txBody>
      </p:sp>
      <p:pic>
        <p:nvPicPr>
          <p:cNvPr id="4102" name="Picture 13" descr="NORD2Cshadow_med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691" y="0"/>
            <a:ext cx="48799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71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97" r="22783" b="40740"/>
          <a:stretch/>
        </p:blipFill>
        <p:spPr>
          <a:xfrm>
            <a:off x="7571232" y="5638800"/>
            <a:ext cx="1572768" cy="1219200"/>
          </a:xfrm>
          <a:prstGeom prst="rect">
            <a:avLst/>
          </a:prstGeom>
        </p:spPr>
      </p:pic>
      <p:sp>
        <p:nvSpPr>
          <p:cNvPr id="15363" name="Line 4"/>
          <p:cNvSpPr>
            <a:spLocks noChangeShapeType="1"/>
          </p:cNvSpPr>
          <p:nvPr/>
        </p:nvSpPr>
        <p:spPr bwMode="auto">
          <a:xfrm>
            <a:off x="0" y="1219200"/>
            <a:ext cx="9144000" cy="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 name="Rectangle 3"/>
          <p:cNvSpPr>
            <a:spLocks noGrp="1" noChangeArrowheads="1"/>
          </p:cNvSpPr>
          <p:nvPr>
            <p:ph type="title"/>
          </p:nvPr>
        </p:nvSpPr>
        <p:spPr>
          <a:xfrm>
            <a:off x="457200" y="104553"/>
            <a:ext cx="8229600" cy="1143000"/>
          </a:xfrm>
        </p:spPr>
        <p:txBody>
          <a:bodyPr>
            <a:normAutofit/>
          </a:bodyPr>
          <a:lstStyle/>
          <a:p>
            <a:r>
              <a:rPr lang="en-US" sz="3600" b="1" dirty="0" smtClean="0">
                <a:solidFill>
                  <a:srgbClr val="F47D30"/>
                </a:solidFill>
              </a:rPr>
              <a:t>Rarediseases.org</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294" t="13326" r="19198"/>
          <a:stretch/>
        </p:blipFill>
        <p:spPr bwMode="auto">
          <a:xfrm>
            <a:off x="457200" y="1066800"/>
            <a:ext cx="7620000" cy="5656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45015"/>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97" r="22783" b="40740"/>
          <a:stretch/>
        </p:blipFill>
        <p:spPr>
          <a:xfrm>
            <a:off x="7571232" y="5638800"/>
            <a:ext cx="1572768" cy="1219200"/>
          </a:xfrm>
          <a:prstGeom prst="rect">
            <a:avLst/>
          </a:prstGeom>
        </p:spPr>
      </p:pic>
      <p:sp>
        <p:nvSpPr>
          <p:cNvPr id="15363" name="Line 4"/>
          <p:cNvSpPr>
            <a:spLocks noChangeShapeType="1"/>
          </p:cNvSpPr>
          <p:nvPr/>
        </p:nvSpPr>
        <p:spPr bwMode="auto">
          <a:xfrm>
            <a:off x="0" y="1219200"/>
            <a:ext cx="9144000" cy="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endParaRPr>
          </a:p>
        </p:txBody>
      </p:sp>
      <p:sp>
        <p:nvSpPr>
          <p:cNvPr id="7" name="Rectangle 3"/>
          <p:cNvSpPr>
            <a:spLocks noGrp="1" noChangeArrowheads="1"/>
          </p:cNvSpPr>
          <p:nvPr>
            <p:ph type="title"/>
          </p:nvPr>
        </p:nvSpPr>
        <p:spPr>
          <a:xfrm>
            <a:off x="457200" y="11654"/>
            <a:ext cx="8229600" cy="1143000"/>
          </a:xfrm>
        </p:spPr>
        <p:txBody>
          <a:bodyPr>
            <a:normAutofit/>
          </a:bodyPr>
          <a:lstStyle/>
          <a:p>
            <a:r>
              <a:rPr lang="en-US" sz="3600" b="1" dirty="0" smtClean="0">
                <a:solidFill>
                  <a:srgbClr val="F47D30"/>
                </a:solidFill>
              </a:rPr>
              <a:t>Social Media</a:t>
            </a:r>
          </a:p>
        </p:txBody>
      </p:sp>
      <p:sp>
        <p:nvSpPr>
          <p:cNvPr id="8" name="Content Placeholder 2"/>
          <p:cNvSpPr>
            <a:spLocks noGrp="1"/>
          </p:cNvSpPr>
          <p:nvPr/>
        </p:nvSpPr>
        <p:spPr>
          <a:xfrm>
            <a:off x="432996" y="990600"/>
            <a:ext cx="8229600" cy="5638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BACC6"/>
              </a:buClr>
            </a:pPr>
            <a:r>
              <a:rPr lang="en-US" sz="2800" dirty="0" smtClean="0">
                <a:solidFill>
                  <a:srgbClr val="404040"/>
                </a:solidFill>
              </a:rPr>
              <a:t>NORD Facebook</a:t>
            </a:r>
          </a:p>
          <a:p>
            <a:pPr lvl="1">
              <a:buClr>
                <a:srgbClr val="4BACC6"/>
              </a:buClr>
            </a:pPr>
            <a:r>
              <a:rPr lang="en-US" sz="2400" dirty="0" smtClean="0">
                <a:solidFill>
                  <a:srgbClr val="404040"/>
                </a:solidFill>
              </a:rPr>
              <a:t>facebook.com/NationalOrganizationforRareDisorders </a:t>
            </a:r>
          </a:p>
          <a:p>
            <a:pPr>
              <a:buClr>
                <a:srgbClr val="4BACC6"/>
              </a:buClr>
            </a:pPr>
            <a:r>
              <a:rPr lang="en-US" dirty="0" smtClean="0">
                <a:solidFill>
                  <a:srgbClr val="404040"/>
                </a:solidFill>
              </a:rPr>
              <a:t>NORD Twitter</a:t>
            </a:r>
          </a:p>
          <a:p>
            <a:pPr lvl="1">
              <a:buClr>
                <a:srgbClr val="4BACC6"/>
              </a:buClr>
            </a:pPr>
            <a:r>
              <a:rPr lang="en-US" sz="2400" dirty="0" smtClean="0">
                <a:solidFill>
                  <a:srgbClr val="404040"/>
                </a:solidFill>
              </a:rPr>
              <a:t>@RareDiseases</a:t>
            </a:r>
          </a:p>
          <a:p>
            <a:pPr>
              <a:buClr>
                <a:srgbClr val="4BACC6"/>
              </a:buClr>
            </a:pPr>
            <a:r>
              <a:rPr lang="en-US" sz="2800" dirty="0" smtClean="0">
                <a:solidFill>
                  <a:srgbClr val="404040"/>
                </a:solidFill>
              </a:rPr>
              <a:t>YouTube</a:t>
            </a:r>
          </a:p>
          <a:p>
            <a:pPr lvl="1">
              <a:buClr>
                <a:srgbClr val="4BACC6"/>
              </a:buClr>
            </a:pPr>
            <a:r>
              <a:rPr lang="en-US" sz="2400" dirty="0" smtClean="0">
                <a:solidFill>
                  <a:srgbClr val="404040"/>
                </a:solidFill>
              </a:rPr>
              <a:t>youtube.com/user/raredisorders</a:t>
            </a:r>
          </a:p>
          <a:p>
            <a:pPr>
              <a:buClr>
                <a:srgbClr val="4BACC6"/>
              </a:buClr>
            </a:pPr>
            <a:r>
              <a:rPr lang="en-US" dirty="0" smtClean="0">
                <a:solidFill>
                  <a:srgbClr val="404040"/>
                </a:solidFill>
              </a:rPr>
              <a:t>Linked-In</a:t>
            </a:r>
          </a:p>
          <a:p>
            <a:pPr lvl="1">
              <a:buClr>
                <a:srgbClr val="4BACC6"/>
              </a:buClr>
            </a:pPr>
            <a:r>
              <a:rPr lang="en-US" sz="2400" dirty="0">
                <a:solidFill>
                  <a:srgbClr val="404040"/>
                </a:solidFill>
              </a:rPr>
              <a:t>http://</a:t>
            </a:r>
            <a:r>
              <a:rPr lang="en-US" sz="2400" dirty="0" smtClean="0">
                <a:solidFill>
                  <a:srgbClr val="404040"/>
                </a:solidFill>
              </a:rPr>
              <a:t>www.linkedin.com/groups/Friends-National-Organization-Rare-Disorders-4239161</a:t>
            </a:r>
          </a:p>
          <a:p>
            <a:pPr lvl="1">
              <a:buClr>
                <a:srgbClr val="4BACC6"/>
              </a:buClr>
            </a:pPr>
            <a:r>
              <a:rPr lang="en-US" sz="2400" dirty="0">
                <a:solidFill>
                  <a:srgbClr val="404040"/>
                </a:solidFill>
              </a:rPr>
              <a:t>http://</a:t>
            </a:r>
            <a:r>
              <a:rPr lang="en-US" sz="2400" dirty="0" smtClean="0">
                <a:solidFill>
                  <a:srgbClr val="404040"/>
                </a:solidFill>
              </a:rPr>
              <a:t>www.linkedin.com/company/national-organization-for-rare-disorders</a:t>
            </a:r>
            <a:endParaRPr lang="en-US" sz="2400" dirty="0">
              <a:solidFill>
                <a:srgbClr val="404040"/>
              </a:solidFill>
            </a:endParaRPr>
          </a:p>
          <a:p>
            <a:pPr>
              <a:buClr>
                <a:srgbClr val="4BACC6"/>
              </a:buClr>
            </a:pPr>
            <a:r>
              <a:rPr lang="en-US" dirty="0" smtClean="0">
                <a:solidFill>
                  <a:srgbClr val="404040"/>
                </a:solidFill>
              </a:rPr>
              <a:t>Rare Disease Day Twitter</a:t>
            </a:r>
          </a:p>
          <a:p>
            <a:pPr lvl="1">
              <a:buClr>
                <a:srgbClr val="4BACC6"/>
              </a:buClr>
            </a:pPr>
            <a:r>
              <a:rPr lang="en-US" dirty="0">
                <a:solidFill>
                  <a:srgbClr val="404040"/>
                </a:solidFill>
              </a:rPr>
              <a:t>@</a:t>
            </a:r>
            <a:r>
              <a:rPr lang="en-US" dirty="0" smtClean="0">
                <a:solidFill>
                  <a:srgbClr val="404040"/>
                </a:solidFill>
              </a:rPr>
              <a:t>RareDayUS</a:t>
            </a:r>
          </a:p>
          <a:p>
            <a:pPr>
              <a:buClr>
                <a:srgbClr val="4BACC6"/>
              </a:buClr>
            </a:pPr>
            <a:r>
              <a:rPr lang="en-US" dirty="0" smtClean="0">
                <a:solidFill>
                  <a:srgbClr val="404040"/>
                </a:solidFill>
              </a:rPr>
              <a:t>Rare Disease Day Facebook</a:t>
            </a:r>
          </a:p>
          <a:p>
            <a:pPr lvl="1">
              <a:buClr>
                <a:srgbClr val="4BACC6"/>
              </a:buClr>
            </a:pPr>
            <a:r>
              <a:rPr lang="en-US" dirty="0" smtClean="0">
                <a:solidFill>
                  <a:srgbClr val="404040"/>
                </a:solidFill>
              </a:rPr>
              <a:t>facebook.com/RareDiseaseDay.US </a:t>
            </a:r>
          </a:p>
          <a:p>
            <a:pPr>
              <a:buClr>
                <a:srgbClr val="4BACC6"/>
              </a:buClr>
            </a:pPr>
            <a:endParaRPr lang="en-US" dirty="0">
              <a:solidFill>
                <a:prstClr val="black"/>
              </a:solidFill>
            </a:endParaRPr>
          </a:p>
        </p:txBody>
      </p:sp>
    </p:spTree>
    <p:extLst>
      <p:ext uri="{BB962C8B-B14F-4D97-AF65-F5344CB8AC3E}">
        <p14:creationId xmlns:p14="http://schemas.microsoft.com/office/powerpoint/2010/main" val="2756189256"/>
      </p:ext>
    </p:extLst>
  </p:cSld>
  <p:clrMapOvr>
    <a:masterClrMapping/>
  </p:clrMapOvr>
  <mc:AlternateContent xmlns:mc="http://schemas.openxmlformats.org/markup-compatibility/2006" xmlns:p14="http://schemas.microsoft.com/office/powerpoint/2010/main">
    <mc:Choice Requires="p14">
      <p:transition spd="slow" p14:dur="4000" advClick="0" advTm="6000"/>
    </mc:Choice>
    <mc:Fallback xmlns="">
      <p:transition spd="slow" advClick="0" advTm="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eaLnBrk="1" hangingPunct="1">
              <a:defRPr/>
            </a:pPr>
            <a:r>
              <a:rPr lang="en-US" sz="4800" b="1" i="1" dirty="0" smtClean="0">
                <a:solidFill>
                  <a:srgbClr val="002060"/>
                </a:solidFill>
                <a:latin typeface="Calibri" panose="020F0502020204030204" pitchFamily="34" charset="0"/>
                <a:cs typeface="Times New Roman" panose="02020603050405020304" pitchFamily="18" charset="0"/>
              </a:rPr>
              <a:t>NORD’s Offerings for Researchers and Physicians</a:t>
            </a: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728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a:solidFill>
                  <a:srgbClr val="0070C0"/>
                </a:solidFill>
                <a:latin typeface="+mn-lt"/>
                <a:ea typeface="Times New Roman"/>
                <a:cs typeface="Times New Roman"/>
                <a:sym typeface="Times New Roman"/>
              </a:rPr>
              <a:t>NORD’s Registry Program</a:t>
            </a:r>
          </a:p>
        </p:txBody>
      </p:sp>
      <p:sp>
        <p:nvSpPr>
          <p:cNvPr id="186" name="Shape 18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Empowering disease-specific advocacy organizations to launch patient reported outcome registries to gain a better understanding of rare diseases. </a:t>
            </a:r>
          </a:p>
          <a:p>
            <a:pPr marL="742950" marR="0" lvl="1" indent="-28575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Patients can revoke </a:t>
            </a:r>
            <a:r>
              <a:rPr lang="en-US" sz="2800" b="0" i="0" u="none" strike="noStrike" cap="none" baseline="0" dirty="0" smtClean="0">
                <a:solidFill>
                  <a:srgbClr val="404040"/>
                </a:solidFill>
                <a:latin typeface="Calibri" panose="020F0502020204030204" pitchFamily="34" charset="0"/>
                <a:ea typeface="Times New Roman"/>
                <a:cs typeface="Times New Roman"/>
                <a:sym typeface="Times New Roman"/>
              </a:rPr>
              <a:t>consent </a:t>
            </a: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and remove data at anytime</a:t>
            </a:r>
          </a:p>
          <a:p>
            <a:pPr marL="742950" marR="0" lvl="1" indent="-28575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Patient organizations encouraged to facilitate data sharing</a:t>
            </a:r>
          </a:p>
          <a:p>
            <a:pPr marL="342900" marR="0" lvl="0" indent="-34290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Collaborating with the FDA to ensure </a:t>
            </a:r>
            <a:r>
              <a:rPr lang="en-US" sz="2800" b="0" i="0" u="none" strike="noStrike" cap="none" baseline="0" dirty="0" smtClean="0">
                <a:solidFill>
                  <a:srgbClr val="404040"/>
                </a:solidFill>
                <a:latin typeface="Calibri" panose="020F0502020204030204" pitchFamily="34" charset="0"/>
                <a:ea typeface="Times New Roman"/>
                <a:cs typeface="Times New Roman"/>
                <a:sym typeface="Times New Roman"/>
              </a:rPr>
              <a:t>quality and interoperability</a:t>
            </a:r>
            <a:endParaRPr lang="en-US" sz="2800" b="0" i="0" u="none" strike="noStrike" cap="none" baseline="0" dirty="0">
              <a:solidFill>
                <a:srgbClr val="404040"/>
              </a:solidFill>
              <a:latin typeface="Calibri" panose="020F0502020204030204" pitchFamily="34" charset="0"/>
              <a:ea typeface="Times New Roman"/>
              <a:cs typeface="Times New Roman"/>
              <a:sym typeface="Times New Roman"/>
            </a:endParaRPr>
          </a:p>
          <a:p>
            <a:pPr marL="342900" marR="0" lvl="0" indent="-165100" algn="l" rtl="0">
              <a:spcBef>
                <a:spcPts val="560"/>
              </a:spcBef>
              <a:spcAft>
                <a:spcPts val="0"/>
              </a:spcAft>
              <a:buClr>
                <a:schemeClr val="dk1"/>
              </a:buClr>
              <a:buFont typeface="Arial"/>
              <a:buNone/>
            </a:pPr>
            <a:endParaRPr sz="2800" b="0" i="0" u="none" strike="noStrike" cap="none" baseline="0" dirty="0">
              <a:solidFill>
                <a:srgbClr val="404040"/>
              </a:solidFill>
              <a:latin typeface="Times New Roman"/>
              <a:ea typeface="Times New Roman"/>
              <a:cs typeface="Times New Roman"/>
              <a:sym typeface="Times New Roman"/>
            </a:endParaRPr>
          </a:p>
        </p:txBody>
      </p:sp>
      <p:sp>
        <p:nvSpPr>
          <p:cNvPr id="187" name="Shape 187"/>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Tree>
    <p:extLst>
      <p:ext uri="{BB962C8B-B14F-4D97-AF65-F5344CB8AC3E}">
        <p14:creationId xmlns:p14="http://schemas.microsoft.com/office/powerpoint/2010/main" val="123013292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a:solidFill>
                  <a:srgbClr val="0070C0"/>
                </a:solidFill>
                <a:latin typeface="Calibri" panose="020F0502020204030204" pitchFamily="34" charset="0"/>
                <a:ea typeface="Times New Roman"/>
                <a:cs typeface="Times New Roman"/>
                <a:sym typeface="Times New Roman"/>
              </a:rPr>
              <a:t>NORD’s Research Grant Program</a:t>
            </a:r>
          </a:p>
        </p:txBody>
      </p:sp>
      <p:sp>
        <p:nvSpPr>
          <p:cNvPr id="194" name="Shape 19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04040"/>
              </a:buClr>
              <a:buSzPct val="100000"/>
              <a:buFont typeface="Times New Roman"/>
              <a:buChar char="•"/>
            </a:pPr>
            <a:r>
              <a:rPr lang="en-US" sz="2600" b="0" i="0" u="none" strike="noStrike" cap="none" baseline="0" dirty="0">
                <a:solidFill>
                  <a:srgbClr val="404040"/>
                </a:solidFill>
                <a:latin typeface="Calibri" panose="020F0502020204030204" pitchFamily="34" charset="0"/>
                <a:ea typeface="Times New Roman"/>
                <a:cs typeface="Times New Roman"/>
                <a:sym typeface="Times New Roman"/>
              </a:rPr>
              <a:t>Provides seed grants to academic scientists for translational or clinical studies related to development of potential new diagnostics or treatments for rare disease. </a:t>
            </a:r>
          </a:p>
          <a:p>
            <a:pPr marL="342900" marR="0" lvl="0" indent="-342900" algn="l" rtl="0">
              <a:spcBef>
                <a:spcPts val="520"/>
              </a:spcBef>
              <a:spcAft>
                <a:spcPts val="0"/>
              </a:spcAft>
              <a:buClr>
                <a:srgbClr val="404040"/>
              </a:buClr>
              <a:buSzPct val="100000"/>
              <a:buFont typeface="Times New Roman"/>
              <a:buChar char="•"/>
            </a:pPr>
            <a:r>
              <a:rPr lang="en-US" sz="2600" b="0" i="0" u="none" strike="noStrike" cap="none" baseline="0" dirty="0">
                <a:solidFill>
                  <a:srgbClr val="404040"/>
                </a:solidFill>
                <a:latin typeface="Calibri" panose="020F0502020204030204" pitchFamily="34" charset="0"/>
                <a:ea typeface="Times New Roman"/>
                <a:cs typeface="Times New Roman"/>
                <a:sym typeface="Times New Roman"/>
              </a:rPr>
              <a:t>At least two FDA-approved orphan therapies have originated in NORD’s Research Grant Program</a:t>
            </a:r>
          </a:p>
          <a:p>
            <a:pPr marL="342900" marR="0" lvl="0" indent="-342900" algn="l" rtl="0">
              <a:spcBef>
                <a:spcPts val="520"/>
              </a:spcBef>
              <a:spcAft>
                <a:spcPts val="0"/>
              </a:spcAft>
              <a:buClr>
                <a:srgbClr val="404040"/>
              </a:buClr>
              <a:buSzPct val="100000"/>
              <a:buFont typeface="Times New Roman"/>
              <a:buChar char="•"/>
            </a:pPr>
            <a:r>
              <a:rPr lang="en-US" sz="2600" b="0" i="0" u="none" strike="noStrike" cap="none" baseline="0" dirty="0">
                <a:solidFill>
                  <a:srgbClr val="404040"/>
                </a:solidFill>
                <a:latin typeface="Calibri" panose="020F0502020204030204" pitchFamily="34" charset="0"/>
                <a:ea typeface="Times New Roman"/>
                <a:cs typeface="Times New Roman"/>
                <a:sym typeface="Times New Roman"/>
              </a:rPr>
              <a:t>Both domestic and international</a:t>
            </a:r>
          </a:p>
          <a:p>
            <a:pPr marL="342900" marR="0" lvl="0" indent="-342900" algn="l" rtl="0">
              <a:spcBef>
                <a:spcPts val="520"/>
              </a:spcBef>
              <a:spcAft>
                <a:spcPts val="0"/>
              </a:spcAft>
              <a:buClr>
                <a:srgbClr val="404040"/>
              </a:buClr>
              <a:buSzPct val="100000"/>
              <a:buFont typeface="Times New Roman"/>
              <a:buChar char="•"/>
            </a:pPr>
            <a:r>
              <a:rPr lang="en-US" sz="2600" b="0" i="0" u="none" strike="noStrike" cap="none" baseline="0" dirty="0">
                <a:solidFill>
                  <a:srgbClr val="404040"/>
                </a:solidFill>
                <a:latin typeface="Calibri" panose="020F0502020204030204" pitchFamily="34" charset="0"/>
                <a:ea typeface="Times New Roman"/>
                <a:cs typeface="Times New Roman"/>
                <a:sym typeface="Times New Roman"/>
              </a:rPr>
              <a:t>List of current and past recipients:</a:t>
            </a:r>
          </a:p>
          <a:p>
            <a:pPr marL="742950" marR="0" lvl="1" indent="-285750" algn="l" rtl="0">
              <a:spcBef>
                <a:spcPts val="480"/>
              </a:spcBef>
              <a:spcAft>
                <a:spcPts val="0"/>
              </a:spcAft>
              <a:buClr>
                <a:srgbClr val="404040"/>
              </a:buClr>
              <a:buSzPct val="100000"/>
              <a:buFont typeface="Times New Roman"/>
              <a:buChar char="–"/>
            </a:pPr>
            <a:r>
              <a:rPr lang="en-US" sz="2400" b="0" i="0" u="none" strike="noStrike" cap="none" baseline="0" dirty="0">
                <a:solidFill>
                  <a:srgbClr val="404040"/>
                </a:solidFill>
                <a:latin typeface="Calibri" panose="020F0502020204030204" pitchFamily="34" charset="0"/>
                <a:ea typeface="Times New Roman"/>
                <a:cs typeface="Times New Roman"/>
                <a:sym typeface="Times New Roman"/>
              </a:rPr>
              <a:t>http://rarediseases.org/for-clinicians-and-researchers/research-opportunities/research-grant-recipients/</a:t>
            </a:r>
          </a:p>
          <a:p>
            <a:pPr marL="342900" marR="0" lvl="0" indent="-165100" algn="l" rtl="0">
              <a:spcBef>
                <a:spcPts val="560"/>
              </a:spcBef>
              <a:spcAft>
                <a:spcPts val="0"/>
              </a:spcAft>
              <a:buClr>
                <a:schemeClr val="dk1"/>
              </a:buClr>
              <a:buFont typeface="Arial"/>
              <a:buNone/>
            </a:pPr>
            <a:endParaRPr sz="2800" b="0" i="0" u="none" strike="noStrike" cap="none" baseline="0" dirty="0">
              <a:solidFill>
                <a:srgbClr val="404040"/>
              </a:solidFill>
              <a:latin typeface="Times New Roman"/>
              <a:ea typeface="Times New Roman"/>
              <a:cs typeface="Times New Roman"/>
              <a:sym typeface="Times New Roman"/>
            </a:endParaRPr>
          </a:p>
        </p:txBody>
      </p:sp>
      <p:sp>
        <p:nvSpPr>
          <p:cNvPr id="195" name="Shape 195"/>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Tree>
    <p:extLst>
      <p:ext uri="{BB962C8B-B14F-4D97-AF65-F5344CB8AC3E}">
        <p14:creationId xmlns:p14="http://schemas.microsoft.com/office/powerpoint/2010/main" val="344808419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a:solidFill>
                  <a:srgbClr val="0070C0"/>
                </a:solidFill>
                <a:latin typeface="Calibri" panose="020F0502020204030204" pitchFamily="34" charset="0"/>
                <a:ea typeface="Times New Roman"/>
                <a:cs typeface="Times New Roman"/>
                <a:sym typeface="Times New Roman"/>
              </a:rPr>
              <a:t>NORD Physician Guides</a:t>
            </a:r>
          </a:p>
        </p:txBody>
      </p:sp>
      <p:sp>
        <p:nvSpPr>
          <p:cNvPr id="202" name="Shape 20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NORD Online Physician Guides are a free, easy-to-access resource for clinicians written by medical experts to promote diagnosis and treatment for patients.</a:t>
            </a:r>
          </a:p>
          <a:p>
            <a:pPr marL="342900" marR="0" lvl="0" indent="-34290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http://nordphysicianguides.org/</a:t>
            </a:r>
          </a:p>
        </p:txBody>
      </p:sp>
      <p:sp>
        <p:nvSpPr>
          <p:cNvPr id="203" name="Shape 203"/>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204" name="Shape 204"/>
          <p:cNvPicPr preferRelativeResize="0"/>
          <p:nvPr/>
        </p:nvPicPr>
        <p:blipFill rotWithShape="1">
          <a:blip r:embed="rId3">
            <a:alphaModFix/>
          </a:blip>
          <a:srcRect/>
          <a:stretch/>
        </p:blipFill>
        <p:spPr>
          <a:xfrm>
            <a:off x="2133599" y="4038600"/>
            <a:ext cx="5248275" cy="2038349"/>
          </a:xfrm>
          <a:prstGeom prst="rect">
            <a:avLst/>
          </a:prstGeom>
          <a:noFill/>
          <a:ln>
            <a:noFill/>
          </a:ln>
        </p:spPr>
      </p:pic>
    </p:spTree>
    <p:extLst>
      <p:ext uri="{BB962C8B-B14F-4D97-AF65-F5344CB8AC3E}">
        <p14:creationId xmlns:p14="http://schemas.microsoft.com/office/powerpoint/2010/main" val="365901068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a:solidFill>
                  <a:srgbClr val="0070C0"/>
                </a:solidFill>
                <a:latin typeface="Calibri" panose="020F0502020204030204" pitchFamily="34" charset="0"/>
                <a:ea typeface="Times New Roman"/>
                <a:cs typeface="Times New Roman"/>
                <a:sym typeface="Times New Roman"/>
              </a:rPr>
              <a:t>NORD Rare Disease Database</a:t>
            </a: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Provides brief introductions for patients and their families to more than 1,200 rare </a:t>
            </a:r>
            <a:r>
              <a:rPr lang="en-US" sz="2800" b="0" i="0" u="none" strike="noStrike" cap="none" baseline="0" dirty="0" smtClean="0">
                <a:solidFill>
                  <a:srgbClr val="404040"/>
                </a:solidFill>
                <a:latin typeface="Calibri" panose="020F0502020204030204" pitchFamily="34" charset="0"/>
                <a:ea typeface="Times New Roman"/>
                <a:cs typeface="Times New Roman"/>
                <a:sym typeface="Times New Roman"/>
              </a:rPr>
              <a:t>diseases</a:t>
            </a:r>
          </a:p>
          <a:p>
            <a:pPr marL="342900" marR="0" lvl="0" indent="-34290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Developed through collaborations with medical experts</a:t>
            </a:r>
          </a:p>
          <a:p>
            <a:pPr marL="342900" marR="0" lvl="0" indent="-34290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Information includes:</a:t>
            </a:r>
          </a:p>
          <a:p>
            <a:pPr marL="742950" marR="0" lvl="1" indent="-285750" algn="l" rtl="0">
              <a:spcBef>
                <a:spcPts val="480"/>
              </a:spcBef>
              <a:spcAft>
                <a:spcPts val="0"/>
              </a:spcAft>
              <a:buClr>
                <a:srgbClr val="404040"/>
              </a:buClr>
              <a:buSzPct val="100000"/>
              <a:buFont typeface="Times New Roman"/>
              <a:buChar char="–"/>
            </a:pPr>
            <a:r>
              <a:rPr lang="en-US" sz="2400" b="0" i="0" u="none" strike="noStrike" cap="none" baseline="0" dirty="0">
                <a:solidFill>
                  <a:srgbClr val="404040"/>
                </a:solidFill>
                <a:latin typeface="Calibri" panose="020F0502020204030204" pitchFamily="34" charset="0"/>
                <a:ea typeface="Times New Roman"/>
                <a:cs typeface="Times New Roman"/>
                <a:sym typeface="Times New Roman"/>
              </a:rPr>
              <a:t>Signs and symptoms</a:t>
            </a:r>
          </a:p>
          <a:p>
            <a:pPr marL="742950" marR="0" lvl="1" indent="-285750" algn="l" rtl="0">
              <a:spcBef>
                <a:spcPts val="480"/>
              </a:spcBef>
              <a:spcAft>
                <a:spcPts val="0"/>
              </a:spcAft>
              <a:buClr>
                <a:srgbClr val="404040"/>
              </a:buClr>
              <a:buSzPct val="100000"/>
              <a:buFont typeface="Times New Roman"/>
              <a:buChar char="–"/>
            </a:pPr>
            <a:r>
              <a:rPr lang="en-US" sz="2400" b="0" i="0" u="none" strike="noStrike" cap="none" baseline="0" dirty="0">
                <a:solidFill>
                  <a:srgbClr val="404040"/>
                </a:solidFill>
                <a:latin typeface="Calibri" panose="020F0502020204030204" pitchFamily="34" charset="0"/>
                <a:ea typeface="Times New Roman"/>
                <a:cs typeface="Times New Roman"/>
                <a:sym typeface="Times New Roman"/>
              </a:rPr>
              <a:t>Causes</a:t>
            </a:r>
          </a:p>
          <a:p>
            <a:pPr marL="742950" marR="0" lvl="1" indent="-285750" algn="l" rtl="0">
              <a:spcBef>
                <a:spcPts val="480"/>
              </a:spcBef>
              <a:spcAft>
                <a:spcPts val="0"/>
              </a:spcAft>
              <a:buClr>
                <a:srgbClr val="404040"/>
              </a:buClr>
              <a:buSzPct val="100000"/>
              <a:buFont typeface="Times New Roman"/>
              <a:buChar char="–"/>
            </a:pPr>
            <a:r>
              <a:rPr lang="en-US" sz="2400" b="0" i="0" u="none" strike="noStrike" cap="none" baseline="0" dirty="0">
                <a:solidFill>
                  <a:srgbClr val="404040"/>
                </a:solidFill>
                <a:latin typeface="Calibri" panose="020F0502020204030204" pitchFamily="34" charset="0"/>
                <a:ea typeface="Times New Roman"/>
                <a:cs typeface="Times New Roman"/>
                <a:sym typeface="Times New Roman"/>
              </a:rPr>
              <a:t>Affected</a:t>
            </a:r>
            <a:r>
              <a:rPr lang="en-US" sz="2400" b="0" i="0" u="none" strike="noStrike" cap="none" baseline="0" dirty="0" smtClean="0">
                <a:solidFill>
                  <a:srgbClr val="404040"/>
                </a:solidFill>
                <a:latin typeface="Calibri" panose="020F0502020204030204" pitchFamily="34" charset="0"/>
                <a:ea typeface="Times New Roman"/>
                <a:cs typeface="Times New Roman"/>
                <a:sym typeface="Times New Roman"/>
              </a:rPr>
              <a:t> populations</a:t>
            </a:r>
            <a:endParaRPr lang="en-US" sz="2400" b="0" i="0" u="none" strike="noStrike" cap="none" baseline="0" dirty="0">
              <a:solidFill>
                <a:srgbClr val="404040"/>
              </a:solidFill>
              <a:latin typeface="Calibri" panose="020F0502020204030204" pitchFamily="34" charset="0"/>
              <a:ea typeface="Times New Roman"/>
              <a:cs typeface="Times New Roman"/>
              <a:sym typeface="Times New Roman"/>
            </a:endParaRPr>
          </a:p>
          <a:p>
            <a:pPr marL="742950" marR="0" lvl="1" indent="-285750" algn="l" rtl="0">
              <a:spcBef>
                <a:spcPts val="480"/>
              </a:spcBef>
              <a:spcAft>
                <a:spcPts val="0"/>
              </a:spcAft>
              <a:buClr>
                <a:srgbClr val="404040"/>
              </a:buClr>
              <a:buSzPct val="100000"/>
              <a:buFont typeface="Times New Roman"/>
              <a:buChar char="–"/>
            </a:pPr>
            <a:r>
              <a:rPr lang="en-US" sz="2400" b="0" i="0" u="none" strike="noStrike" cap="none" baseline="0" dirty="0">
                <a:solidFill>
                  <a:srgbClr val="404040"/>
                </a:solidFill>
                <a:latin typeface="Calibri" panose="020F0502020204030204" pitchFamily="34" charset="0"/>
                <a:ea typeface="Times New Roman"/>
                <a:cs typeface="Times New Roman"/>
                <a:sym typeface="Times New Roman"/>
              </a:rPr>
              <a:t>Available therapies</a:t>
            </a:r>
          </a:p>
          <a:p>
            <a:pPr marL="742950" marR="0" lvl="1" indent="-285750" algn="l" rtl="0">
              <a:spcBef>
                <a:spcPts val="480"/>
              </a:spcBef>
              <a:spcAft>
                <a:spcPts val="0"/>
              </a:spcAft>
              <a:buClr>
                <a:srgbClr val="404040"/>
              </a:buClr>
              <a:buSzPct val="100000"/>
              <a:buFont typeface="Times New Roman"/>
              <a:buChar char="–"/>
            </a:pPr>
            <a:r>
              <a:rPr lang="en-US" sz="2400" b="0" i="0" u="none" strike="noStrike" cap="none" baseline="0" dirty="0">
                <a:solidFill>
                  <a:srgbClr val="404040"/>
                </a:solidFill>
                <a:latin typeface="Calibri" panose="020F0502020204030204" pitchFamily="34" charset="0"/>
                <a:ea typeface="Times New Roman"/>
                <a:cs typeface="Times New Roman"/>
                <a:sym typeface="Times New Roman"/>
              </a:rPr>
              <a:t>Supporting</a:t>
            </a:r>
            <a:r>
              <a:rPr lang="en-US" sz="2400" b="0" i="0" u="none" strike="noStrike" cap="none" baseline="0" dirty="0" smtClean="0">
                <a:solidFill>
                  <a:srgbClr val="404040"/>
                </a:solidFill>
                <a:latin typeface="Calibri" panose="020F0502020204030204" pitchFamily="34" charset="0"/>
                <a:ea typeface="Times New Roman"/>
                <a:cs typeface="Times New Roman"/>
                <a:sym typeface="Times New Roman"/>
              </a:rPr>
              <a:t> organizations</a:t>
            </a:r>
            <a:endParaRPr lang="en-US" sz="2400" b="0" i="0" u="none" strike="noStrike" cap="none" baseline="0" dirty="0">
              <a:solidFill>
                <a:srgbClr val="404040"/>
              </a:solidFill>
              <a:latin typeface="Calibri" panose="020F0502020204030204" pitchFamily="34" charset="0"/>
              <a:ea typeface="Times New Roman"/>
              <a:cs typeface="Times New Roman"/>
              <a:sym typeface="Times New Roman"/>
            </a:endParaRPr>
          </a:p>
          <a:p>
            <a:pPr marL="742950" marR="0" lvl="1" indent="-133350" algn="l" rtl="0">
              <a:spcBef>
                <a:spcPts val="480"/>
              </a:spcBef>
              <a:spcAft>
                <a:spcPts val="0"/>
              </a:spcAft>
              <a:buClr>
                <a:schemeClr val="dk1"/>
              </a:buClr>
              <a:buFont typeface="Arial"/>
              <a:buNone/>
            </a:pPr>
            <a:endParaRPr sz="2400" b="0" i="0" u="none" strike="noStrike" cap="none" baseline="0" dirty="0">
              <a:solidFill>
                <a:srgbClr val="404040"/>
              </a:solidFill>
              <a:latin typeface="Times New Roman"/>
              <a:ea typeface="Times New Roman"/>
              <a:cs typeface="Times New Roman"/>
              <a:sym typeface="Times New Roman"/>
            </a:endParaRPr>
          </a:p>
        </p:txBody>
      </p:sp>
      <p:sp>
        <p:nvSpPr>
          <p:cNvPr id="212" name="Shape 212"/>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Tree>
    <p:extLst>
      <p:ext uri="{BB962C8B-B14F-4D97-AF65-F5344CB8AC3E}">
        <p14:creationId xmlns:p14="http://schemas.microsoft.com/office/powerpoint/2010/main" val="70661350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a:solidFill>
                  <a:srgbClr val="0070C0"/>
                </a:solidFill>
                <a:latin typeface="Calibri" panose="020F0502020204030204" pitchFamily="34" charset="0"/>
                <a:ea typeface="Times New Roman"/>
                <a:cs typeface="Times New Roman"/>
                <a:sym typeface="Times New Roman"/>
              </a:rPr>
              <a:t>NIH Undiagnosed Disease Program Patient Assistance Program</a:t>
            </a:r>
          </a:p>
        </p:txBody>
      </p:sp>
      <p:sp>
        <p:nvSpPr>
          <p:cNvPr id="219" name="Shape 21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Provides financial support for diagnostic testing required for applicants to the program when patients' insurance wouldn't cover this testing and the patients couldn't afford </a:t>
            </a:r>
            <a:r>
              <a:rPr lang="en-US" sz="2800" b="0" i="0" u="none" strike="noStrike" cap="none" baseline="0" dirty="0" smtClean="0">
                <a:solidFill>
                  <a:srgbClr val="404040"/>
                </a:solidFill>
                <a:latin typeface="Calibri" panose="020F0502020204030204" pitchFamily="34" charset="0"/>
                <a:ea typeface="Times New Roman"/>
                <a:cs typeface="Times New Roman"/>
                <a:sym typeface="Times New Roman"/>
              </a:rPr>
              <a:t>it</a:t>
            </a:r>
          </a:p>
          <a:p>
            <a:pPr marL="342900" marR="0" lvl="0" indent="-34290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Patients will be referred to us from the six new satellite centers currently being established for the NIH Undiagnosed Diseases Program</a:t>
            </a:r>
          </a:p>
          <a:p>
            <a:pPr marL="342900" marR="0" lvl="0" indent="-342900" algn="l" rtl="0">
              <a:spcBef>
                <a:spcPts val="560"/>
              </a:spcBef>
              <a:spcAft>
                <a:spcPts val="0"/>
              </a:spcAft>
              <a:buClr>
                <a:srgbClr val="404040"/>
              </a:buClr>
              <a:buSzPct val="100000"/>
              <a:buFont typeface="Times New Roman"/>
              <a:buChar char="•"/>
            </a:pPr>
            <a:r>
              <a:rPr lang="en-US" sz="2800" b="0" i="0" u="none" strike="noStrike" cap="none" baseline="0" dirty="0">
                <a:solidFill>
                  <a:srgbClr val="404040"/>
                </a:solidFill>
                <a:latin typeface="Calibri" panose="020F0502020204030204" pitchFamily="34" charset="0"/>
                <a:ea typeface="Times New Roman"/>
                <a:cs typeface="Times New Roman"/>
                <a:sym typeface="Times New Roman"/>
              </a:rPr>
              <a:t>Funded by volunteer Boston Marathon runners from Genzyme</a:t>
            </a:r>
          </a:p>
          <a:p>
            <a:pPr marL="342900" marR="0" lvl="0" indent="-165100" algn="l" rtl="0">
              <a:spcBef>
                <a:spcPts val="560"/>
              </a:spcBef>
              <a:spcAft>
                <a:spcPts val="0"/>
              </a:spcAft>
              <a:buClr>
                <a:schemeClr val="dk1"/>
              </a:buClr>
              <a:buFont typeface="Arial"/>
              <a:buNone/>
            </a:pPr>
            <a:endParaRPr sz="2800" b="0" i="0" u="none" strike="noStrike" cap="none" baseline="0" dirty="0">
              <a:solidFill>
                <a:srgbClr val="404040"/>
              </a:solidFill>
              <a:latin typeface="Times New Roman"/>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Tree>
    <p:extLst>
      <p:ext uri="{BB962C8B-B14F-4D97-AF65-F5344CB8AC3E}">
        <p14:creationId xmlns:p14="http://schemas.microsoft.com/office/powerpoint/2010/main" val="263846445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a:defRPr/>
            </a:pPr>
            <a:r>
              <a:rPr lang="en-US" sz="4800" b="1" i="1" dirty="0" smtClean="0">
                <a:solidFill>
                  <a:srgbClr val="002060"/>
                </a:solidFill>
                <a:latin typeface="Calibri" panose="020F0502020204030204" pitchFamily="34" charset="0"/>
                <a:cs typeface="Times New Roman" panose="02020603050405020304" pitchFamily="18" charset="0"/>
              </a:rPr>
              <a:t>Review of Government Structure and Processes</a:t>
            </a:r>
            <a:r>
              <a:rPr lang="en-US" sz="4800" b="1" i="1" dirty="0">
                <a:solidFill>
                  <a:srgbClr val="002060"/>
                </a:solidFill>
                <a:latin typeface="Calibri" panose="020F0502020204030204" pitchFamily="34" charset="0"/>
                <a:cs typeface="Times New Roman" panose="02020603050405020304" pitchFamily="18" charset="0"/>
              </a:rPr>
              <a:t/>
            </a:r>
            <a:br>
              <a:rPr lang="en-US" sz="4800" b="1" i="1" dirty="0">
                <a:solidFill>
                  <a:srgbClr val="002060"/>
                </a:solidFill>
                <a:latin typeface="Calibri" panose="020F0502020204030204" pitchFamily="34" charset="0"/>
                <a:cs typeface="Times New Roman" panose="02020603050405020304" pitchFamily="18" charset="0"/>
              </a:rPr>
            </a:b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207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System of Federalism</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3074" name="Picture 2" descr="http://mrclark.aretesys.com/federalis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67750" cy="416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70680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alibri" panose="020F0502020204030204" pitchFamily="34" charset="0"/>
                <a:cs typeface="Times New Roman" panose="02020603050405020304" pitchFamily="18" charset="0"/>
              </a:rPr>
              <a:t>Overview</a:t>
            </a:r>
            <a:endParaRPr lang="en-US" b="1" dirty="0">
              <a:solidFill>
                <a:srgbClr val="0070C0"/>
              </a:solidFill>
              <a:latin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solidFill>
                  <a:schemeClr val="bg2">
                    <a:lumMod val="50000"/>
                  </a:schemeClr>
                </a:solidFill>
                <a:latin typeface="Calibri" panose="020F0502020204030204" pitchFamily="34" charset="0"/>
                <a:cs typeface="Times New Roman" panose="02020603050405020304" pitchFamily="18" charset="0"/>
              </a:rPr>
              <a:t>Introduction to NORD and Rare Diseases</a:t>
            </a:r>
            <a:endParaRPr lang="en-US" sz="2800" dirty="0">
              <a:solidFill>
                <a:schemeClr val="bg2">
                  <a:lumMod val="50000"/>
                </a:schemeClr>
              </a:solidFill>
              <a:latin typeface="Calibri" panose="020F0502020204030204" pitchFamily="34" charset="0"/>
              <a:cs typeface="Times New Roman" panose="02020603050405020304" pitchFamily="18" charset="0"/>
            </a:endParaRPr>
          </a:p>
          <a:p>
            <a:r>
              <a:rPr lang="en-US" sz="2800" dirty="0" smtClean="0">
                <a:solidFill>
                  <a:schemeClr val="bg2">
                    <a:lumMod val="50000"/>
                  </a:schemeClr>
                </a:solidFill>
                <a:latin typeface="Calibri" panose="020F0502020204030204" pitchFamily="34" charset="0"/>
                <a:cs typeface="Times New Roman" panose="02020603050405020304" pitchFamily="18" charset="0"/>
              </a:rPr>
              <a:t>NORD’s Offerings for Researchers and Physicians</a:t>
            </a:r>
          </a:p>
          <a:p>
            <a:r>
              <a:rPr lang="en-US" sz="2800" dirty="0" smtClean="0">
                <a:solidFill>
                  <a:schemeClr val="bg2">
                    <a:lumMod val="50000"/>
                  </a:schemeClr>
                </a:solidFill>
                <a:latin typeface="Calibri" panose="020F0502020204030204" pitchFamily="34" charset="0"/>
                <a:cs typeface="Times New Roman" panose="02020603050405020304" pitchFamily="18" charset="0"/>
              </a:rPr>
              <a:t>Review of Government Structure and Processes</a:t>
            </a:r>
          </a:p>
          <a:p>
            <a:r>
              <a:rPr lang="en-US" sz="2800" dirty="0" smtClean="0">
                <a:solidFill>
                  <a:schemeClr val="bg2">
                    <a:lumMod val="50000"/>
                  </a:schemeClr>
                </a:solidFill>
                <a:latin typeface="Calibri" panose="020F0502020204030204" pitchFamily="34" charset="0"/>
                <a:cs typeface="Times New Roman" panose="02020603050405020304" pitchFamily="18" charset="0"/>
              </a:rPr>
              <a:t>Congress and Healthcare</a:t>
            </a:r>
          </a:p>
          <a:p>
            <a:r>
              <a:rPr lang="en-US" sz="2800" dirty="0" smtClean="0">
                <a:solidFill>
                  <a:schemeClr val="bg2">
                    <a:lumMod val="50000"/>
                  </a:schemeClr>
                </a:solidFill>
                <a:latin typeface="Calibri" panose="020F0502020204030204" pitchFamily="34" charset="0"/>
                <a:cs typeface="Times New Roman" panose="02020603050405020304" pitchFamily="18" charset="0"/>
              </a:rPr>
              <a:t>The Executive Branch and Healthcare</a:t>
            </a:r>
          </a:p>
          <a:p>
            <a:r>
              <a:rPr lang="en-US" sz="2800" dirty="0" smtClean="0">
                <a:solidFill>
                  <a:schemeClr val="bg2">
                    <a:lumMod val="50000"/>
                  </a:schemeClr>
                </a:solidFill>
                <a:latin typeface="Calibri" panose="020F0502020204030204" pitchFamily="34" charset="0"/>
                <a:cs typeface="Times New Roman" panose="02020603050405020304" pitchFamily="18" charset="0"/>
              </a:rPr>
              <a:t>History of Rare Disease Policy</a:t>
            </a:r>
          </a:p>
          <a:p>
            <a:r>
              <a:rPr lang="en-US" sz="2800" dirty="0" smtClean="0">
                <a:solidFill>
                  <a:schemeClr val="bg2">
                    <a:lumMod val="50000"/>
                  </a:schemeClr>
                </a:solidFill>
                <a:latin typeface="Calibri" panose="020F0502020204030204" pitchFamily="34" charset="0"/>
                <a:cs typeface="Times New Roman" panose="02020603050405020304" pitchFamily="18" charset="0"/>
              </a:rPr>
              <a:t>The 21</a:t>
            </a:r>
            <a:r>
              <a:rPr lang="en-US" sz="2800" baseline="30000" dirty="0" smtClean="0">
                <a:solidFill>
                  <a:schemeClr val="bg2">
                    <a:lumMod val="50000"/>
                  </a:schemeClr>
                </a:solidFill>
                <a:latin typeface="Calibri" panose="020F0502020204030204" pitchFamily="34" charset="0"/>
                <a:cs typeface="Times New Roman" panose="02020603050405020304" pitchFamily="18" charset="0"/>
              </a:rPr>
              <a:t>st</a:t>
            </a:r>
            <a:r>
              <a:rPr lang="en-US" sz="2800" dirty="0" smtClean="0">
                <a:solidFill>
                  <a:schemeClr val="bg2">
                    <a:lumMod val="50000"/>
                  </a:schemeClr>
                </a:solidFill>
                <a:latin typeface="Calibri" panose="020F0502020204030204" pitchFamily="34" charset="0"/>
                <a:cs typeface="Times New Roman" panose="02020603050405020304" pitchFamily="18" charset="0"/>
              </a:rPr>
              <a:t> Century Cures Act</a:t>
            </a:r>
          </a:p>
          <a:p>
            <a:r>
              <a:rPr lang="en-US" sz="2800" dirty="0" smtClean="0">
                <a:solidFill>
                  <a:schemeClr val="bg2">
                    <a:lumMod val="50000"/>
                  </a:schemeClr>
                </a:solidFill>
                <a:latin typeface="Calibri" panose="020F0502020204030204" pitchFamily="34" charset="0"/>
                <a:cs typeface="Times New Roman" panose="02020603050405020304" pitchFamily="18" charset="0"/>
              </a:rPr>
              <a:t>How you can help</a:t>
            </a:r>
            <a:r>
              <a:rPr lang="en-US" sz="3600" dirty="0" smtClean="0">
                <a:solidFill>
                  <a:schemeClr val="bg2">
                    <a:lumMod val="50000"/>
                  </a:schemeClr>
                </a:solidFill>
                <a:latin typeface="Times New Roman" panose="02020603050405020304" pitchFamily="18" charset="0"/>
                <a:cs typeface="Times New Roman" panose="02020603050405020304" pitchFamily="18" charset="0"/>
              </a:rPr>
              <a:t/>
            </a:r>
            <a:br>
              <a:rPr lang="en-US" sz="3600" dirty="0" smtClean="0">
                <a:solidFill>
                  <a:schemeClr val="bg2">
                    <a:lumMod val="50000"/>
                  </a:schemeClr>
                </a:solidFill>
                <a:latin typeface="Times New Roman" panose="02020603050405020304" pitchFamily="18" charset="0"/>
                <a:cs typeface="Times New Roman" panose="02020603050405020304" pitchFamily="18" charset="0"/>
              </a:rPr>
            </a:br>
            <a:endParaRPr lang="en-US" sz="3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116846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The Federal Government</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4098" name="Picture 2" descr="https://gsa-cmp-fileupload.s3.amazonaws.com/USA_Government_Branches_Info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58165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8513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Legislative Process</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5122" name="Picture 2" descr="http://thumbnails-visually.netdna-ssl.com/how-does-a-bill-become-a-law_50290b41c9938_w1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89888"/>
            <a:ext cx="6858000" cy="523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1091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dirty="0" smtClean="0">
                <a:solidFill>
                  <a:srgbClr val="0070C0"/>
                </a:solidFill>
                <a:latin typeface="Calibri" panose="020F0502020204030204" pitchFamily="34" charset="0"/>
                <a:ea typeface="Times New Roman"/>
                <a:cs typeface="Times New Roman"/>
                <a:sym typeface="Times New Roman"/>
              </a:rPr>
              <a:t>Executive Branch: The Cabinet</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8194" name="Picture 2" descr="http://www.brookings.edu/~/media/research/images/6/123/61_cabine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599"/>
            <a:ext cx="6860067" cy="516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60360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dirty="0" smtClean="0">
                <a:solidFill>
                  <a:srgbClr val="0070C0"/>
                </a:solidFill>
                <a:latin typeface="Calibri" panose="020F0502020204030204" pitchFamily="34" charset="0"/>
                <a:ea typeface="Times New Roman"/>
                <a:cs typeface="Times New Roman"/>
                <a:sym typeface="Times New Roman"/>
              </a:rPr>
              <a:t>Department of Health and Human Services</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9218" name="Picture 2" descr="http://www.netage.com/economics/gov/images-org/USHHS-org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3999"/>
            <a:ext cx="5446615" cy="516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991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Healthcare</a:t>
            </a:r>
            <a:r>
              <a:rPr lang="en-US" sz="4000" b="1" i="0" u="none" strike="noStrike" cap="none" dirty="0" smtClean="0">
                <a:solidFill>
                  <a:srgbClr val="0070C0"/>
                </a:solidFill>
                <a:latin typeface="Calibri" panose="020F0502020204030204" pitchFamily="34" charset="0"/>
                <a:ea typeface="Times New Roman"/>
                <a:cs typeface="Times New Roman"/>
                <a:sym typeface="Times New Roman"/>
              </a:rPr>
              <a:t> Regulatory Agencies</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7170" name="Picture 2" descr="http://ep60.eventpilotadmin.com/doc/clients/HCCA/HCCAci/xpub/P18.xpub/OEBPS/images/slid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399"/>
            <a:ext cx="7239000" cy="538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8993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Regulatory Process</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1371600"/>
            <a:ext cx="6797421"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14145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The State Governments</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sz="2800" dirty="0" smtClean="0">
                <a:solidFill>
                  <a:srgbClr val="404040"/>
                </a:solidFill>
                <a:latin typeface="Calibri" panose="020F0502020204030204" pitchFamily="34" charset="0"/>
                <a:ea typeface="Times New Roman"/>
                <a:cs typeface="Times New Roman"/>
                <a:sym typeface="Times New Roman"/>
              </a:rPr>
              <a:t>Policies under the States’ jurisdiction include:</a:t>
            </a:r>
          </a:p>
          <a:p>
            <a:pPr lvl="1">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Health Insurance </a:t>
            </a:r>
          </a:p>
          <a:p>
            <a:pPr lvl="2">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Individual Plans</a:t>
            </a:r>
          </a:p>
          <a:p>
            <a:pPr lvl="2">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Employer-sponsored insurance</a:t>
            </a:r>
          </a:p>
          <a:p>
            <a:pPr lvl="1">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Medicaid Programs</a:t>
            </a:r>
          </a:p>
          <a:p>
            <a:pPr lvl="1">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Long-term care</a:t>
            </a:r>
          </a:p>
          <a:p>
            <a:pPr lvl="1">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Hospital and care facilities accreditation and review</a:t>
            </a:r>
          </a:p>
          <a:p>
            <a:pPr lvl="1">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Newborn Screening</a:t>
            </a:r>
          </a:p>
          <a:p>
            <a:pPr lvl="1">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Genetic Testing</a:t>
            </a:r>
          </a:p>
          <a:p>
            <a:pPr lvl="1">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Many other healthcare regulation that does not cross state lines</a:t>
            </a: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7965910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a:defRPr/>
            </a:pPr>
            <a:r>
              <a:rPr lang="en-US" sz="4800" b="1" i="1" dirty="0" smtClean="0">
                <a:solidFill>
                  <a:srgbClr val="002060"/>
                </a:solidFill>
                <a:latin typeface="Calibri" panose="020F0502020204030204" pitchFamily="34" charset="0"/>
                <a:cs typeface="Times New Roman" panose="02020603050405020304" pitchFamily="18" charset="0"/>
              </a:rPr>
              <a:t>Congress and Health Care</a:t>
            </a:r>
            <a:r>
              <a:rPr lang="en-US" sz="4800" b="1" i="1" dirty="0">
                <a:solidFill>
                  <a:srgbClr val="002060"/>
                </a:solidFill>
                <a:latin typeface="Calibri" panose="020F0502020204030204" pitchFamily="34" charset="0"/>
                <a:cs typeface="Times New Roman" panose="02020603050405020304" pitchFamily="18" charset="0"/>
              </a:rPr>
              <a:t/>
            </a:r>
            <a:br>
              <a:rPr lang="en-US" sz="4800" b="1" i="1" dirty="0">
                <a:solidFill>
                  <a:srgbClr val="002060"/>
                </a:solidFill>
                <a:latin typeface="Calibri" panose="020F0502020204030204" pitchFamily="34" charset="0"/>
                <a:cs typeface="Times New Roman" panose="02020603050405020304" pitchFamily="18" charset="0"/>
              </a:rPr>
            </a:b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4958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The</a:t>
            </a:r>
            <a:r>
              <a:rPr lang="en-US" sz="4000" b="1" i="0" u="none" strike="noStrike" cap="none" dirty="0" smtClean="0">
                <a:solidFill>
                  <a:srgbClr val="0070C0"/>
                </a:solidFill>
                <a:latin typeface="Calibri" panose="020F0502020204030204" pitchFamily="34" charset="0"/>
                <a:ea typeface="Times New Roman"/>
                <a:cs typeface="Times New Roman"/>
                <a:sym typeface="Times New Roman"/>
              </a:rPr>
              <a:t> Committees of Jurisdiction: Senate</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Health, Education, Labor, and Pensions Committee</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Jurisdiction over most </a:t>
            </a:r>
            <a:r>
              <a:rPr lang="en-US" sz="2000" dirty="0">
                <a:solidFill>
                  <a:srgbClr val="404040"/>
                </a:solidFill>
                <a:latin typeface="Calibri" panose="020F0502020204030204" pitchFamily="34" charset="0"/>
                <a:ea typeface="Times New Roman"/>
                <a:cs typeface="Times New Roman"/>
                <a:sym typeface="Times New Roman"/>
              </a:rPr>
              <a:t>of the agencies, institutes, and programs of the Department of Health and Human Services, </a:t>
            </a:r>
            <a:endParaRPr lang="en-US" sz="20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Food </a:t>
            </a:r>
            <a:r>
              <a:rPr lang="en-US" sz="1600" dirty="0">
                <a:solidFill>
                  <a:srgbClr val="404040"/>
                </a:solidFill>
                <a:latin typeface="Calibri" panose="020F0502020204030204" pitchFamily="34" charset="0"/>
                <a:ea typeface="Times New Roman"/>
                <a:cs typeface="Times New Roman"/>
                <a:sym typeface="Times New Roman"/>
              </a:rPr>
              <a:t>and Drug </a:t>
            </a:r>
            <a:r>
              <a:rPr lang="en-US" sz="1600" dirty="0" smtClean="0">
                <a:solidFill>
                  <a:srgbClr val="404040"/>
                </a:solidFill>
                <a:latin typeface="Calibri" panose="020F0502020204030204" pitchFamily="34" charset="0"/>
                <a:ea typeface="Times New Roman"/>
                <a:cs typeface="Times New Roman"/>
                <a:sym typeface="Times New Roman"/>
              </a:rPr>
              <a:t>Administration</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Centers </a:t>
            </a:r>
            <a:r>
              <a:rPr lang="en-US" sz="1600" dirty="0">
                <a:solidFill>
                  <a:srgbClr val="404040"/>
                </a:solidFill>
                <a:latin typeface="Calibri" panose="020F0502020204030204" pitchFamily="34" charset="0"/>
                <a:ea typeface="Times New Roman"/>
                <a:cs typeface="Times New Roman"/>
                <a:sym typeface="Times New Roman"/>
              </a:rPr>
              <a:t>for Disease Control and </a:t>
            </a:r>
            <a:r>
              <a:rPr lang="en-US" sz="1600" dirty="0" smtClean="0">
                <a:solidFill>
                  <a:srgbClr val="404040"/>
                </a:solidFill>
                <a:latin typeface="Calibri" panose="020F0502020204030204" pitchFamily="34" charset="0"/>
                <a:ea typeface="Times New Roman"/>
                <a:cs typeface="Times New Roman"/>
                <a:sym typeface="Times New Roman"/>
              </a:rPr>
              <a:t>Prevention</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National </a:t>
            </a:r>
            <a:r>
              <a:rPr lang="en-US" sz="1600" dirty="0">
                <a:solidFill>
                  <a:srgbClr val="404040"/>
                </a:solidFill>
                <a:latin typeface="Calibri" panose="020F0502020204030204" pitchFamily="34" charset="0"/>
                <a:ea typeface="Times New Roman"/>
                <a:cs typeface="Times New Roman"/>
                <a:sym typeface="Times New Roman"/>
              </a:rPr>
              <a:t>Institutes of </a:t>
            </a:r>
            <a:r>
              <a:rPr lang="en-US" sz="1600" dirty="0" smtClean="0">
                <a:solidFill>
                  <a:srgbClr val="404040"/>
                </a:solidFill>
                <a:latin typeface="Calibri" panose="020F0502020204030204" pitchFamily="34" charset="0"/>
                <a:ea typeface="Times New Roman"/>
                <a:cs typeface="Times New Roman"/>
                <a:sym typeface="Times New Roman"/>
              </a:rPr>
              <a:t>Health,</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Administration </a:t>
            </a:r>
            <a:r>
              <a:rPr lang="en-US" sz="1600" dirty="0">
                <a:solidFill>
                  <a:srgbClr val="404040"/>
                </a:solidFill>
                <a:latin typeface="Calibri" panose="020F0502020204030204" pitchFamily="34" charset="0"/>
                <a:ea typeface="Times New Roman"/>
                <a:cs typeface="Times New Roman"/>
                <a:sym typeface="Times New Roman"/>
              </a:rPr>
              <a:t>on </a:t>
            </a:r>
            <a:r>
              <a:rPr lang="en-US" sz="1600" dirty="0" smtClean="0">
                <a:solidFill>
                  <a:srgbClr val="404040"/>
                </a:solidFill>
                <a:latin typeface="Calibri" panose="020F0502020204030204" pitchFamily="34" charset="0"/>
                <a:ea typeface="Times New Roman"/>
                <a:cs typeface="Times New Roman"/>
                <a:sym typeface="Times New Roman"/>
              </a:rPr>
              <a:t>Aging</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Substance </a:t>
            </a:r>
            <a:r>
              <a:rPr lang="en-US" sz="1600" dirty="0">
                <a:solidFill>
                  <a:srgbClr val="404040"/>
                </a:solidFill>
                <a:latin typeface="Calibri" panose="020F0502020204030204" pitchFamily="34" charset="0"/>
                <a:ea typeface="Times New Roman"/>
                <a:cs typeface="Times New Roman"/>
                <a:sym typeface="Times New Roman"/>
              </a:rPr>
              <a:t>Abuse and Mental Health Services </a:t>
            </a:r>
            <a:r>
              <a:rPr lang="en-US" sz="1600" dirty="0" smtClean="0">
                <a:solidFill>
                  <a:srgbClr val="404040"/>
                </a:solidFill>
                <a:latin typeface="Calibri" panose="020F0502020204030204" pitchFamily="34" charset="0"/>
                <a:ea typeface="Times New Roman"/>
                <a:cs typeface="Times New Roman"/>
                <a:sym typeface="Times New Roman"/>
              </a:rPr>
              <a:t>Administration</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Agency </a:t>
            </a:r>
            <a:r>
              <a:rPr lang="en-US" sz="1600" dirty="0">
                <a:solidFill>
                  <a:srgbClr val="404040"/>
                </a:solidFill>
                <a:latin typeface="Calibri" panose="020F0502020204030204" pitchFamily="34" charset="0"/>
                <a:ea typeface="Times New Roman"/>
                <a:cs typeface="Times New Roman"/>
                <a:sym typeface="Times New Roman"/>
              </a:rPr>
              <a:t>for Healthcare Research and </a:t>
            </a:r>
            <a:r>
              <a:rPr lang="en-US" sz="1600" dirty="0" smtClean="0">
                <a:solidFill>
                  <a:srgbClr val="404040"/>
                </a:solidFill>
                <a:latin typeface="Calibri" panose="020F0502020204030204" pitchFamily="34" charset="0"/>
                <a:ea typeface="Times New Roman"/>
                <a:cs typeface="Times New Roman"/>
                <a:sym typeface="Times New Roman"/>
              </a:rPr>
              <a:t>Quality</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Finance</a:t>
            </a:r>
          </a:p>
          <a:p>
            <a:pPr lvl="1">
              <a:spcBef>
                <a:spcPts val="0"/>
              </a:spcBef>
              <a:buClr>
                <a:srgbClr val="404040"/>
              </a:buClr>
              <a:buSzPct val="100000"/>
              <a:buFont typeface="Times New Roman"/>
              <a:buChar char="•"/>
            </a:pPr>
            <a:r>
              <a:rPr lang="en-US" sz="2000" dirty="0">
                <a:solidFill>
                  <a:srgbClr val="404040"/>
                </a:solidFill>
                <a:latin typeface="Calibri" panose="020F0502020204030204" pitchFamily="34" charset="0"/>
                <a:ea typeface="Times New Roman"/>
                <a:cs typeface="Times New Roman"/>
                <a:sym typeface="Times New Roman"/>
              </a:rPr>
              <a:t>Jurisdiction over </a:t>
            </a:r>
            <a:r>
              <a:rPr lang="en-US" sz="2000" dirty="0" smtClean="0">
                <a:solidFill>
                  <a:srgbClr val="404040"/>
                </a:solidFill>
                <a:latin typeface="Calibri" panose="020F0502020204030204" pitchFamily="34" charset="0"/>
                <a:ea typeface="Times New Roman"/>
                <a:cs typeface="Times New Roman"/>
                <a:sym typeface="Times New Roman"/>
              </a:rPr>
              <a:t>health </a:t>
            </a:r>
            <a:r>
              <a:rPr lang="en-US" sz="2000" dirty="0">
                <a:solidFill>
                  <a:srgbClr val="404040"/>
                </a:solidFill>
                <a:latin typeface="Calibri" panose="020F0502020204030204" pitchFamily="34" charset="0"/>
                <a:ea typeface="Times New Roman"/>
                <a:cs typeface="Times New Roman"/>
                <a:sym typeface="Times New Roman"/>
              </a:rPr>
              <a:t>programs under the Social Security Act and health programs financed by a specific tax or trust fund</a:t>
            </a:r>
            <a:r>
              <a:rPr lang="en-US" sz="2000" dirty="0" smtClean="0">
                <a:solidFill>
                  <a:srgbClr val="404040"/>
                </a:solidFill>
                <a:latin typeface="Calibri" panose="020F0502020204030204" pitchFamily="34" charset="0"/>
                <a:ea typeface="Times New Roman"/>
                <a:cs typeface="Times New Roman"/>
                <a:sym typeface="Times New Roman"/>
              </a:rPr>
              <a:t>.</a:t>
            </a:r>
          </a:p>
          <a:p>
            <a:pPr lvl="2">
              <a:spcBef>
                <a:spcPts val="0"/>
              </a:spcBef>
              <a:buClr>
                <a:srgbClr val="404040"/>
              </a:buClr>
              <a:buSzPct val="100000"/>
              <a:buFont typeface="Times New Roman"/>
              <a:buChar char="•"/>
            </a:pPr>
            <a:r>
              <a:rPr lang="en-US" sz="1600" dirty="0">
                <a:solidFill>
                  <a:srgbClr val="404040"/>
                </a:solidFill>
                <a:latin typeface="Calibri" panose="020F0502020204030204" pitchFamily="34" charset="0"/>
                <a:ea typeface="Times New Roman"/>
                <a:cs typeface="Times New Roman"/>
                <a:sym typeface="Times New Roman"/>
              </a:rPr>
              <a:t>Centers for Medicare and Medicaid </a:t>
            </a:r>
            <a:r>
              <a:rPr lang="en-US" sz="1600" dirty="0" smtClean="0">
                <a:solidFill>
                  <a:srgbClr val="404040"/>
                </a:solidFill>
                <a:latin typeface="Calibri" panose="020F0502020204030204" pitchFamily="34" charset="0"/>
                <a:ea typeface="Times New Roman"/>
                <a:cs typeface="Times New Roman"/>
                <a:sym typeface="Times New Roman"/>
              </a:rPr>
              <a:t>Services [Medicare </a:t>
            </a:r>
            <a:r>
              <a:rPr lang="en-US" sz="1600" dirty="0">
                <a:solidFill>
                  <a:srgbClr val="404040"/>
                </a:solidFill>
                <a:latin typeface="Calibri" panose="020F0502020204030204" pitchFamily="34" charset="0"/>
                <a:ea typeface="Times New Roman"/>
                <a:cs typeface="Times New Roman"/>
                <a:sym typeface="Times New Roman"/>
              </a:rPr>
              <a:t>Parts A &amp; B; Medicare Advantage (Part C); Medicare Drug Benefit (Part D); Medicaid; Children’s Health Insurance Program</a:t>
            </a:r>
            <a:r>
              <a:rPr lang="en-US" sz="1600" dirty="0" smtClean="0">
                <a:solidFill>
                  <a:srgbClr val="404040"/>
                </a:solidFill>
                <a:latin typeface="Calibri" panose="020F0502020204030204" pitchFamily="34" charset="0"/>
                <a:ea typeface="Times New Roman"/>
                <a:cs typeface="Times New Roman"/>
                <a:sym typeface="Times New Roman"/>
              </a:rPr>
              <a:t>]</a:t>
            </a:r>
          </a:p>
          <a:p>
            <a:pPr lvl="2">
              <a:spcBef>
                <a:spcPts val="0"/>
              </a:spcBef>
              <a:buClr>
                <a:srgbClr val="404040"/>
              </a:buClr>
              <a:buSzPct val="100000"/>
              <a:buFont typeface="Times New Roman"/>
              <a:buChar char="•"/>
            </a:pPr>
            <a:r>
              <a:rPr lang="en-US" sz="1600" dirty="0">
                <a:solidFill>
                  <a:srgbClr val="404040"/>
                </a:solidFill>
                <a:latin typeface="Calibri" panose="020F0502020204030204" pitchFamily="34" charset="0"/>
                <a:ea typeface="Times New Roman"/>
                <a:cs typeface="Times New Roman"/>
                <a:sym typeface="Times New Roman"/>
              </a:rPr>
              <a:t>Administration for Children and Families</a:t>
            </a:r>
          </a:p>
          <a:p>
            <a:pPr lvl="3">
              <a:spcBef>
                <a:spcPts val="0"/>
              </a:spcBef>
              <a:buClr>
                <a:srgbClr val="404040"/>
              </a:buClr>
              <a:buSzPct val="100000"/>
              <a:buFont typeface="Times New Roman"/>
              <a:buChar char="•"/>
            </a:pP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876096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The</a:t>
            </a:r>
            <a:r>
              <a:rPr lang="en-US" sz="4000" b="1" i="0" u="none" strike="noStrike" cap="none" dirty="0" smtClean="0">
                <a:solidFill>
                  <a:srgbClr val="0070C0"/>
                </a:solidFill>
                <a:latin typeface="Calibri" panose="020F0502020204030204" pitchFamily="34" charset="0"/>
                <a:ea typeface="Times New Roman"/>
                <a:cs typeface="Times New Roman"/>
                <a:sym typeface="Times New Roman"/>
              </a:rPr>
              <a:t> Committees of Jurisdiction: Senate</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Appropriations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Appropriates funds that are authorized by the authorizing committees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Armed Services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Military health research</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Health insurance for military members and their families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Commerce, Science, and Transportation</a:t>
            </a:r>
          </a:p>
          <a:p>
            <a:pPr lvl="1">
              <a:spcBef>
                <a:spcPts val="0"/>
              </a:spcBef>
              <a:buClr>
                <a:srgbClr val="404040"/>
              </a:buClr>
              <a:buSzPct val="100000"/>
              <a:buFont typeface="Times New Roman"/>
              <a:buChar char="•"/>
            </a:pPr>
            <a:r>
              <a:rPr lang="en-US" sz="2000" dirty="0">
                <a:solidFill>
                  <a:srgbClr val="404040"/>
                </a:solidFill>
                <a:latin typeface="Calibri" panose="020F0502020204030204" pitchFamily="34" charset="0"/>
                <a:ea typeface="Times New Roman"/>
                <a:cs typeface="Times New Roman"/>
                <a:sym typeface="Times New Roman"/>
              </a:rPr>
              <a:t>Science, engineering, and technology research and development and policy</a:t>
            </a:r>
            <a:r>
              <a:rPr lang="en-US" sz="2000" dirty="0" smtClean="0">
                <a:solidFill>
                  <a:srgbClr val="404040"/>
                </a:solidFill>
                <a:latin typeface="Calibri" panose="020F0502020204030204" pitchFamily="34" charset="0"/>
                <a:ea typeface="Times New Roman"/>
                <a:cs typeface="Times New Roman"/>
                <a:sym typeface="Times New Roman"/>
              </a:rPr>
              <a:t>.</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Homeland Security and Governmental Affairs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Health insurance for government employees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Veterans’ Affairs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The Veterans’ Administration and the VA healthcare system</a:t>
            </a: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3">
              <a:spcBef>
                <a:spcPts val="0"/>
              </a:spcBef>
              <a:buClr>
                <a:srgbClr val="404040"/>
              </a:buClr>
              <a:buSzPct val="100000"/>
              <a:buFont typeface="Times New Roman"/>
              <a:buChar char="•"/>
            </a:pP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2913410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eaLnBrk="1" hangingPunct="1">
              <a:defRPr/>
            </a:pPr>
            <a:r>
              <a:rPr lang="en-US" sz="4800" b="1" i="1" dirty="0" smtClean="0">
                <a:solidFill>
                  <a:srgbClr val="002060"/>
                </a:solidFill>
                <a:latin typeface="Calibri" panose="020F0502020204030204" pitchFamily="34" charset="0"/>
                <a:cs typeface="Times New Roman" panose="02020603050405020304" pitchFamily="18" charset="0"/>
              </a:rPr>
              <a:t>Introduction to NORD and Rare Diseases</a:t>
            </a: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66987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The</a:t>
            </a:r>
            <a:r>
              <a:rPr lang="en-US" sz="4000" b="1" i="0" u="none" strike="noStrike" cap="none" dirty="0" smtClean="0">
                <a:solidFill>
                  <a:srgbClr val="0070C0"/>
                </a:solidFill>
                <a:latin typeface="Calibri" panose="020F0502020204030204" pitchFamily="34" charset="0"/>
                <a:ea typeface="Times New Roman"/>
                <a:cs typeface="Times New Roman"/>
                <a:sym typeface="Times New Roman"/>
              </a:rPr>
              <a:t> Committees of Jurisdiction: House</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Energy and Commerce</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Jurisdiction over most </a:t>
            </a:r>
            <a:r>
              <a:rPr lang="en-US" sz="2000" dirty="0">
                <a:solidFill>
                  <a:srgbClr val="404040"/>
                </a:solidFill>
                <a:latin typeface="Calibri" panose="020F0502020204030204" pitchFamily="34" charset="0"/>
                <a:ea typeface="Times New Roman"/>
                <a:cs typeface="Times New Roman"/>
                <a:sym typeface="Times New Roman"/>
              </a:rPr>
              <a:t>of the agencies, institutes, and programs of the Department of Health and Human Services, </a:t>
            </a:r>
            <a:endParaRPr lang="en-US" sz="20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Food </a:t>
            </a:r>
            <a:r>
              <a:rPr lang="en-US" sz="1600" dirty="0">
                <a:solidFill>
                  <a:srgbClr val="404040"/>
                </a:solidFill>
                <a:latin typeface="Calibri" panose="020F0502020204030204" pitchFamily="34" charset="0"/>
                <a:ea typeface="Times New Roman"/>
                <a:cs typeface="Times New Roman"/>
                <a:sym typeface="Times New Roman"/>
              </a:rPr>
              <a:t>and Drug </a:t>
            </a:r>
            <a:r>
              <a:rPr lang="en-US" sz="1600" dirty="0" smtClean="0">
                <a:solidFill>
                  <a:srgbClr val="404040"/>
                </a:solidFill>
                <a:latin typeface="Calibri" panose="020F0502020204030204" pitchFamily="34" charset="0"/>
                <a:ea typeface="Times New Roman"/>
                <a:cs typeface="Times New Roman"/>
                <a:sym typeface="Times New Roman"/>
              </a:rPr>
              <a:t>Administration</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Centers </a:t>
            </a:r>
            <a:r>
              <a:rPr lang="en-US" sz="1600" dirty="0">
                <a:solidFill>
                  <a:srgbClr val="404040"/>
                </a:solidFill>
                <a:latin typeface="Calibri" panose="020F0502020204030204" pitchFamily="34" charset="0"/>
                <a:ea typeface="Times New Roman"/>
                <a:cs typeface="Times New Roman"/>
                <a:sym typeface="Times New Roman"/>
              </a:rPr>
              <a:t>for Disease Control and </a:t>
            </a:r>
            <a:r>
              <a:rPr lang="en-US" sz="1600" dirty="0" smtClean="0">
                <a:solidFill>
                  <a:srgbClr val="404040"/>
                </a:solidFill>
                <a:latin typeface="Calibri" panose="020F0502020204030204" pitchFamily="34" charset="0"/>
                <a:ea typeface="Times New Roman"/>
                <a:cs typeface="Times New Roman"/>
                <a:sym typeface="Times New Roman"/>
              </a:rPr>
              <a:t>Prevention</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National </a:t>
            </a:r>
            <a:r>
              <a:rPr lang="en-US" sz="1600" dirty="0">
                <a:solidFill>
                  <a:srgbClr val="404040"/>
                </a:solidFill>
                <a:latin typeface="Calibri" panose="020F0502020204030204" pitchFamily="34" charset="0"/>
                <a:ea typeface="Times New Roman"/>
                <a:cs typeface="Times New Roman"/>
                <a:sym typeface="Times New Roman"/>
              </a:rPr>
              <a:t>Institutes of </a:t>
            </a:r>
            <a:r>
              <a:rPr lang="en-US" sz="1600" dirty="0" smtClean="0">
                <a:solidFill>
                  <a:srgbClr val="404040"/>
                </a:solidFill>
                <a:latin typeface="Calibri" panose="020F0502020204030204" pitchFamily="34" charset="0"/>
                <a:ea typeface="Times New Roman"/>
                <a:cs typeface="Times New Roman"/>
                <a:sym typeface="Times New Roman"/>
              </a:rPr>
              <a:t>Health,</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Administration </a:t>
            </a:r>
            <a:r>
              <a:rPr lang="en-US" sz="1600" dirty="0">
                <a:solidFill>
                  <a:srgbClr val="404040"/>
                </a:solidFill>
                <a:latin typeface="Calibri" panose="020F0502020204030204" pitchFamily="34" charset="0"/>
                <a:ea typeface="Times New Roman"/>
                <a:cs typeface="Times New Roman"/>
                <a:sym typeface="Times New Roman"/>
              </a:rPr>
              <a:t>on </a:t>
            </a:r>
            <a:r>
              <a:rPr lang="en-US" sz="1600" dirty="0" smtClean="0">
                <a:solidFill>
                  <a:srgbClr val="404040"/>
                </a:solidFill>
                <a:latin typeface="Calibri" panose="020F0502020204030204" pitchFamily="34" charset="0"/>
                <a:ea typeface="Times New Roman"/>
                <a:cs typeface="Times New Roman"/>
                <a:sym typeface="Times New Roman"/>
              </a:rPr>
              <a:t>Aging</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Substance </a:t>
            </a:r>
            <a:r>
              <a:rPr lang="en-US" sz="1600" dirty="0">
                <a:solidFill>
                  <a:srgbClr val="404040"/>
                </a:solidFill>
                <a:latin typeface="Calibri" panose="020F0502020204030204" pitchFamily="34" charset="0"/>
                <a:ea typeface="Times New Roman"/>
                <a:cs typeface="Times New Roman"/>
                <a:sym typeface="Times New Roman"/>
              </a:rPr>
              <a:t>Abuse and Mental Health Services </a:t>
            </a:r>
            <a:r>
              <a:rPr lang="en-US" sz="1600" dirty="0" smtClean="0">
                <a:solidFill>
                  <a:srgbClr val="404040"/>
                </a:solidFill>
                <a:latin typeface="Calibri" panose="020F0502020204030204" pitchFamily="34" charset="0"/>
                <a:ea typeface="Times New Roman"/>
                <a:cs typeface="Times New Roman"/>
                <a:sym typeface="Times New Roman"/>
              </a:rPr>
              <a:t>Administration</a:t>
            </a:r>
          </a:p>
          <a:p>
            <a:pPr lvl="2">
              <a:spcBef>
                <a:spcPts val="0"/>
              </a:spcBef>
              <a:buClr>
                <a:srgbClr val="404040"/>
              </a:buClr>
              <a:buSzPct val="100000"/>
              <a:buFont typeface="Times New Roman"/>
              <a:buChar char="•"/>
            </a:pPr>
            <a:r>
              <a:rPr lang="en-US" sz="1600" dirty="0" smtClean="0">
                <a:solidFill>
                  <a:srgbClr val="404040"/>
                </a:solidFill>
                <a:latin typeface="Calibri" panose="020F0502020204030204" pitchFamily="34" charset="0"/>
                <a:ea typeface="Times New Roman"/>
                <a:cs typeface="Times New Roman"/>
                <a:sym typeface="Times New Roman"/>
              </a:rPr>
              <a:t>Agency </a:t>
            </a:r>
            <a:r>
              <a:rPr lang="en-US" sz="1600" dirty="0">
                <a:solidFill>
                  <a:srgbClr val="404040"/>
                </a:solidFill>
                <a:latin typeface="Calibri" panose="020F0502020204030204" pitchFamily="34" charset="0"/>
                <a:ea typeface="Times New Roman"/>
                <a:cs typeface="Times New Roman"/>
                <a:sym typeface="Times New Roman"/>
              </a:rPr>
              <a:t>for Healthcare Research and </a:t>
            </a:r>
            <a:r>
              <a:rPr lang="en-US" sz="1600" dirty="0" smtClean="0">
                <a:solidFill>
                  <a:srgbClr val="404040"/>
                </a:solidFill>
                <a:latin typeface="Calibri" panose="020F0502020204030204" pitchFamily="34" charset="0"/>
                <a:ea typeface="Times New Roman"/>
                <a:cs typeface="Times New Roman"/>
                <a:sym typeface="Times New Roman"/>
              </a:rPr>
              <a:t>Quality</a:t>
            </a:r>
          </a:p>
          <a:p>
            <a:pPr lvl="2">
              <a:spcBef>
                <a:spcPts val="0"/>
              </a:spcBef>
              <a:buClr>
                <a:srgbClr val="404040"/>
              </a:buClr>
              <a:buSzPct val="100000"/>
              <a:buFont typeface="Times New Roman"/>
              <a:buChar char="•"/>
            </a:pPr>
            <a:r>
              <a:rPr lang="en-US" sz="1600" dirty="0">
                <a:solidFill>
                  <a:srgbClr val="404040"/>
                </a:solidFill>
                <a:latin typeface="Calibri" panose="020F0502020204030204" pitchFamily="34" charset="0"/>
                <a:ea typeface="Times New Roman"/>
                <a:cs typeface="Times New Roman"/>
                <a:sym typeface="Times New Roman"/>
              </a:rPr>
              <a:t>Centers for Medicare and Medicaid </a:t>
            </a:r>
            <a:r>
              <a:rPr lang="en-US" sz="1600" dirty="0" smtClean="0">
                <a:solidFill>
                  <a:srgbClr val="404040"/>
                </a:solidFill>
                <a:latin typeface="Calibri" panose="020F0502020204030204" pitchFamily="34" charset="0"/>
                <a:ea typeface="Times New Roman"/>
                <a:cs typeface="Times New Roman"/>
                <a:sym typeface="Times New Roman"/>
              </a:rPr>
              <a:t>Services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Private </a:t>
            </a:r>
            <a:r>
              <a:rPr lang="en-US" sz="2000" dirty="0">
                <a:solidFill>
                  <a:srgbClr val="404040"/>
                </a:solidFill>
                <a:latin typeface="Calibri" panose="020F0502020204030204" pitchFamily="34" charset="0"/>
                <a:ea typeface="Times New Roman"/>
                <a:cs typeface="Times New Roman"/>
                <a:sym typeface="Times New Roman"/>
              </a:rPr>
              <a:t>h</a:t>
            </a:r>
            <a:r>
              <a:rPr lang="en-US" sz="2000" dirty="0" smtClean="0">
                <a:solidFill>
                  <a:srgbClr val="404040"/>
                </a:solidFill>
                <a:latin typeface="Calibri" panose="020F0502020204030204" pitchFamily="34" charset="0"/>
                <a:ea typeface="Times New Roman"/>
                <a:cs typeface="Times New Roman"/>
                <a:sym typeface="Times New Roman"/>
              </a:rPr>
              <a:t>ealth insurance</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Health IT</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Medical malpractice</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Public Health</a:t>
            </a:r>
          </a:p>
          <a:p>
            <a:pPr lvl="3">
              <a:spcBef>
                <a:spcPts val="0"/>
              </a:spcBef>
              <a:buClr>
                <a:srgbClr val="404040"/>
              </a:buClr>
              <a:buSzPct val="100000"/>
              <a:buFont typeface="Times New Roman"/>
              <a:buChar char="•"/>
            </a:pP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6481998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The</a:t>
            </a:r>
            <a:r>
              <a:rPr lang="en-US" sz="4000" b="1" i="0" u="none" strike="noStrike" cap="none" dirty="0" smtClean="0">
                <a:solidFill>
                  <a:srgbClr val="0070C0"/>
                </a:solidFill>
                <a:latin typeface="Calibri" panose="020F0502020204030204" pitchFamily="34" charset="0"/>
                <a:ea typeface="Times New Roman"/>
                <a:cs typeface="Times New Roman"/>
                <a:sym typeface="Times New Roman"/>
              </a:rPr>
              <a:t> Committees of Jurisdiction: House</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Ways and Means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“The </a:t>
            </a:r>
            <a:r>
              <a:rPr lang="en-US" sz="2000" dirty="0">
                <a:solidFill>
                  <a:srgbClr val="404040"/>
                </a:solidFill>
                <a:latin typeface="Calibri" panose="020F0502020204030204" pitchFamily="34" charset="0"/>
                <a:ea typeface="Times New Roman"/>
                <a:cs typeface="Times New Roman"/>
                <a:sym typeface="Times New Roman"/>
              </a:rPr>
              <a:t>jurisdiction </a:t>
            </a:r>
            <a:r>
              <a:rPr lang="en-US" sz="2000" dirty="0" smtClean="0">
                <a:solidFill>
                  <a:srgbClr val="404040"/>
                </a:solidFill>
                <a:latin typeface="Calibri" panose="020F0502020204030204" pitchFamily="34" charset="0"/>
                <a:ea typeface="Times New Roman"/>
                <a:cs typeface="Times New Roman"/>
                <a:sym typeface="Times New Roman"/>
              </a:rPr>
              <a:t>shall </a:t>
            </a:r>
            <a:r>
              <a:rPr lang="en-US" sz="2000" dirty="0">
                <a:solidFill>
                  <a:srgbClr val="404040"/>
                </a:solidFill>
                <a:latin typeface="Calibri" panose="020F0502020204030204" pitchFamily="34" charset="0"/>
                <a:ea typeface="Times New Roman"/>
                <a:cs typeface="Times New Roman"/>
                <a:sym typeface="Times New Roman"/>
              </a:rPr>
              <a:t>include bills and matters referred to the Committee on Ways and Means that relate to programs providing payments (from any source) for health care, health delivery systems, or health research.  More specifically, the jurisdiction of the Subcommittee on Health shall include bills and matters that relate to the health care programs of the Social Security Act (including titles V, XI (Part B), XVIII, and XIX thereof) and, concurrent with the full Committee, tax credit and deduction provisions of the Internal Revenue Code dealing with health insurance premiums and health care costs.</a:t>
            </a: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9737159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The</a:t>
            </a:r>
            <a:r>
              <a:rPr lang="en-US" sz="4000" b="1" i="0" u="none" strike="noStrike" cap="none" dirty="0" smtClean="0">
                <a:solidFill>
                  <a:srgbClr val="0070C0"/>
                </a:solidFill>
                <a:latin typeface="Calibri" panose="020F0502020204030204" pitchFamily="34" charset="0"/>
                <a:ea typeface="Times New Roman"/>
                <a:cs typeface="Times New Roman"/>
                <a:sym typeface="Times New Roman"/>
              </a:rPr>
              <a:t> Committees of Jurisdiction: House</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Appropriations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Appropriates funds that are authorized by the authorizing committees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Armed Services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Military health research</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Health insurance for military members and their families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Science, Space, and Technology</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Science, engineering, and technology research and development and policy.</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Oversight and Government Reform</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Health insurance for government employees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Veterans’ Affairs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The Veterans’ Administration and the VA healthcare system</a:t>
            </a: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3">
              <a:spcBef>
                <a:spcPts val="0"/>
              </a:spcBef>
              <a:buClr>
                <a:srgbClr val="404040"/>
              </a:buClr>
              <a:buSzPct val="100000"/>
              <a:buFont typeface="Times New Roman"/>
              <a:buChar char="•"/>
            </a:pP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36378307"/>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a:defRPr/>
            </a:pPr>
            <a:r>
              <a:rPr lang="en-US" sz="4800" b="1" i="1" dirty="0" smtClean="0">
                <a:solidFill>
                  <a:srgbClr val="002060"/>
                </a:solidFill>
                <a:latin typeface="Calibri" panose="020F0502020204030204" pitchFamily="34" charset="0"/>
                <a:cs typeface="Times New Roman" panose="02020603050405020304" pitchFamily="18" charset="0"/>
              </a:rPr>
              <a:t>The Executive Branch and Health Care</a:t>
            </a:r>
            <a:r>
              <a:rPr lang="en-US" sz="4800" b="1" i="1" dirty="0">
                <a:solidFill>
                  <a:srgbClr val="002060"/>
                </a:solidFill>
                <a:latin typeface="Calibri" panose="020F0502020204030204" pitchFamily="34" charset="0"/>
                <a:cs typeface="Times New Roman" panose="02020603050405020304" pitchFamily="18" charset="0"/>
              </a:rPr>
              <a:t/>
            </a:r>
            <a:br>
              <a:rPr lang="en-US" sz="4800" b="1" i="1" dirty="0">
                <a:solidFill>
                  <a:srgbClr val="002060"/>
                </a:solidFill>
                <a:latin typeface="Calibri" panose="020F0502020204030204" pitchFamily="34" charset="0"/>
                <a:cs typeface="Times New Roman" panose="02020603050405020304" pitchFamily="18" charset="0"/>
              </a:rPr>
            </a:b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8352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Food and Drug Administration</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Center for Drug Evaluation and Research</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Primary Responsibility: Reviews applications for new drugs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Office of Rare Diseases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Center for Biologics Evaluation and Research</a:t>
            </a:r>
          </a:p>
          <a:p>
            <a:pPr lvl="1">
              <a:spcBef>
                <a:spcPts val="0"/>
              </a:spcBef>
              <a:buClr>
                <a:srgbClr val="404040"/>
              </a:buClr>
              <a:buSzPct val="100000"/>
              <a:buFont typeface="Times New Roman"/>
              <a:buChar char="•"/>
            </a:pPr>
            <a:r>
              <a:rPr lang="en-US" sz="2000" dirty="0">
                <a:solidFill>
                  <a:srgbClr val="404040"/>
                </a:solidFill>
                <a:latin typeface="Calibri" panose="020F0502020204030204" pitchFamily="34" charset="0"/>
                <a:ea typeface="Times New Roman"/>
                <a:cs typeface="Times New Roman"/>
                <a:sym typeface="Times New Roman"/>
              </a:rPr>
              <a:t>Primary Responsibility: Reviews applications for new drugs</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Center for Device and Radiological Health</a:t>
            </a:r>
          </a:p>
          <a:p>
            <a:pPr lvl="1">
              <a:spcBef>
                <a:spcPts val="0"/>
              </a:spcBef>
              <a:buClr>
                <a:srgbClr val="404040"/>
              </a:buClr>
              <a:buSzPct val="100000"/>
              <a:buFont typeface="Times New Roman"/>
              <a:buChar char="•"/>
            </a:pPr>
            <a:r>
              <a:rPr lang="en-US" sz="2000" dirty="0">
                <a:solidFill>
                  <a:srgbClr val="404040"/>
                </a:solidFill>
                <a:latin typeface="Calibri" panose="020F0502020204030204" pitchFamily="34" charset="0"/>
                <a:ea typeface="Times New Roman"/>
                <a:cs typeface="Times New Roman"/>
                <a:sym typeface="Times New Roman"/>
              </a:rPr>
              <a:t>Primary Responsibility: Reviews applications for new </a:t>
            </a:r>
            <a:r>
              <a:rPr lang="en-US" sz="2000" dirty="0" smtClean="0">
                <a:solidFill>
                  <a:srgbClr val="404040"/>
                </a:solidFill>
                <a:latin typeface="Calibri" panose="020F0502020204030204" pitchFamily="34" charset="0"/>
                <a:ea typeface="Times New Roman"/>
                <a:cs typeface="Times New Roman"/>
                <a:sym typeface="Times New Roman"/>
              </a:rPr>
              <a:t>medical devices and diagnostics</a:t>
            </a:r>
          </a:p>
          <a:p>
            <a:pPr lvl="1">
              <a:spcBef>
                <a:spcPts val="0"/>
              </a:spcBef>
              <a:buClr>
                <a:srgbClr val="404040"/>
              </a:buClr>
              <a:buSzPct val="100000"/>
              <a:buFont typeface="Times New Roman"/>
              <a:buChar char="•"/>
            </a:pPr>
            <a:r>
              <a:rPr lang="en-US" sz="2000" dirty="0" smtClean="0">
                <a:solidFill>
                  <a:srgbClr val="404040"/>
                </a:solidFill>
                <a:latin typeface="Calibri" panose="020F0502020204030204" pitchFamily="34" charset="0"/>
                <a:ea typeface="Times New Roman"/>
                <a:cs typeface="Times New Roman"/>
                <a:sym typeface="Times New Roman"/>
              </a:rPr>
              <a:t>Patient Engagement Advisory Committee</a:t>
            </a:r>
          </a:p>
          <a:p>
            <a:pPr>
              <a:spcBef>
                <a:spcPts val="0"/>
              </a:spcBef>
              <a:buClr>
                <a:srgbClr val="404040"/>
              </a:buClr>
              <a:buSzPct val="100000"/>
              <a:buFont typeface="Times New Roman"/>
              <a:buChar char="•"/>
            </a:pPr>
            <a:r>
              <a:rPr lang="en-US" sz="2400" dirty="0" smtClean="0">
                <a:solidFill>
                  <a:srgbClr val="404040"/>
                </a:solidFill>
                <a:latin typeface="Calibri" panose="020F0502020204030204" pitchFamily="34" charset="0"/>
                <a:ea typeface="Times New Roman"/>
                <a:cs typeface="Times New Roman"/>
                <a:sym typeface="Times New Roman"/>
              </a:rPr>
              <a:t>Office of Orphan Product Development</a:t>
            </a:r>
          </a:p>
          <a:p>
            <a:pPr>
              <a:spcBef>
                <a:spcPts val="0"/>
              </a:spcBef>
              <a:buClr>
                <a:srgbClr val="404040"/>
              </a:buClr>
              <a:buSzPct val="100000"/>
              <a:buFont typeface="Times New Roman"/>
              <a:buChar char="•"/>
            </a:pPr>
            <a:endParaRPr lang="en-US" sz="2400" dirty="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3">
              <a:spcBef>
                <a:spcPts val="0"/>
              </a:spcBef>
              <a:buClr>
                <a:srgbClr val="404040"/>
              </a:buClr>
              <a:buSzPct val="100000"/>
              <a:buFont typeface="Times New Roman"/>
              <a:buChar char="•"/>
            </a:pP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2205185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National Institutes of Health</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dirty="0">
                <a:solidFill>
                  <a:srgbClr val="404040"/>
                </a:solidFill>
                <a:latin typeface="Calibri" panose="020F0502020204030204" pitchFamily="34" charset="0"/>
                <a:ea typeface="Times New Roman"/>
                <a:cs typeface="Times New Roman"/>
                <a:sym typeface="Times New Roman"/>
              </a:rPr>
              <a:t>27 Institutes and Centers (ICs)	</a:t>
            </a:r>
          </a:p>
          <a:p>
            <a:pPr lvl="1">
              <a:spcBef>
                <a:spcPts val="0"/>
              </a:spcBef>
              <a:buClr>
                <a:srgbClr val="404040"/>
              </a:buClr>
              <a:buSzPct val="100000"/>
              <a:buFont typeface="Times New Roman"/>
              <a:buChar char="•"/>
            </a:pPr>
            <a:r>
              <a:rPr lang="en-US" dirty="0">
                <a:solidFill>
                  <a:srgbClr val="404040"/>
                </a:solidFill>
                <a:latin typeface="Calibri" panose="020F0502020204030204" pitchFamily="34" charset="0"/>
                <a:ea typeface="Times New Roman"/>
                <a:cs typeface="Times New Roman"/>
                <a:sym typeface="Times New Roman"/>
              </a:rPr>
              <a:t>24 ICs Provide Separate Funding for Research Projects and </a:t>
            </a:r>
            <a:r>
              <a:rPr lang="en-US" dirty="0" smtClean="0">
                <a:solidFill>
                  <a:srgbClr val="404040"/>
                </a:solidFill>
                <a:latin typeface="Calibri" panose="020F0502020204030204" pitchFamily="34" charset="0"/>
                <a:ea typeface="Times New Roman"/>
                <a:cs typeface="Times New Roman"/>
                <a:sym typeface="Times New Roman"/>
              </a:rPr>
              <a:t>Activities</a:t>
            </a:r>
          </a:p>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Conduct both extramural and intramural research</a:t>
            </a:r>
          </a:p>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NCATS</a:t>
            </a:r>
          </a:p>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Office of Rare Diseases Research</a:t>
            </a:r>
            <a:endParaRPr lang="en-US" dirty="0">
              <a:solidFill>
                <a:srgbClr val="404040"/>
              </a:solidFill>
              <a:latin typeface="Calibri" panose="020F0502020204030204" pitchFamily="34" charset="0"/>
              <a:ea typeface="Times New Roman"/>
              <a:cs typeface="Times New Roman"/>
              <a:sym typeface="Times New Roman"/>
            </a:endParaRPr>
          </a:p>
          <a:p>
            <a:pPr>
              <a:spcBef>
                <a:spcPts val="0"/>
              </a:spcBef>
              <a:buClr>
                <a:srgbClr val="404040"/>
              </a:buClr>
              <a:buSzPct val="100000"/>
              <a:buFont typeface="Times New Roman"/>
              <a:buChar char="•"/>
            </a:pPr>
            <a:endParaRPr lang="en-US" sz="2400" dirty="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3">
              <a:spcBef>
                <a:spcPts val="0"/>
              </a:spcBef>
              <a:buClr>
                <a:srgbClr val="404040"/>
              </a:buClr>
              <a:buSzPct val="100000"/>
              <a:buFont typeface="Times New Roman"/>
              <a:buChar char="•"/>
            </a:pP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64843746"/>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399"/>
            <a:ext cx="8896350" cy="584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969034"/>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533400" y="304800"/>
            <a:ext cx="8382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baseline="0" dirty="0" smtClean="0">
                <a:solidFill>
                  <a:srgbClr val="0070C0"/>
                </a:solidFill>
                <a:latin typeface="Calibri" panose="020F0502020204030204" pitchFamily="34" charset="0"/>
                <a:ea typeface="Times New Roman"/>
                <a:cs typeface="Times New Roman"/>
                <a:sym typeface="Times New Roman"/>
              </a:rPr>
              <a:t>Additional Agencies and Entities</a:t>
            </a:r>
            <a:endParaRPr lang="en-US" sz="4000" b="1" i="0" u="none" strike="noStrike" cap="none" baseline="0" dirty="0">
              <a:solidFill>
                <a:srgbClr val="0070C0"/>
              </a:solidFill>
              <a:latin typeface="Calibri" panose="020F0502020204030204" pitchFamily="34" charset="0"/>
              <a:ea typeface="Times New Roman"/>
              <a:cs typeface="Times New Roman"/>
              <a:sym typeface="Times New Roman"/>
            </a:endParaRPr>
          </a:p>
        </p:txBody>
      </p:sp>
      <p:sp>
        <p:nvSpPr>
          <p:cNvPr id="220" name="Shape 220"/>
          <p:cNvSpPr txBox="1">
            <a:spLocks noGrp="1"/>
          </p:cNvSpPr>
          <p:nvPr>
            <p:ph type="ftr" idx="11"/>
          </p:nvPr>
        </p:nvSpPr>
        <p:spPr>
          <a:xfrm>
            <a:off x="3124200" y="6245225"/>
            <a:ext cx="2895600" cy="4762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00" b="0" i="0" u="none" strike="noStrike" cap="none" baseline="0" dirty="0">
                <a:solidFill>
                  <a:srgbClr val="7F7F7F"/>
                </a:solidFill>
                <a:latin typeface="Arial"/>
                <a:ea typeface="Arial"/>
                <a:cs typeface="Arial"/>
                <a:sym typeface="Arial"/>
              </a:rPr>
              <a:t>Property of NORD</a:t>
            </a:r>
          </a:p>
        </p:txBody>
      </p:sp>
      <p:sp>
        <p:nvSpPr>
          <p:cNvPr id="5" name="Shape 219"/>
          <p:cNvSpPr txBox="1">
            <a:spLocks/>
          </p:cNvSpPr>
          <p:nvPr/>
        </p:nvSpPr>
        <p:spPr>
          <a:xfrm>
            <a:off x="457200" y="1600200"/>
            <a:ext cx="8229600" cy="4525963"/>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Centers for Disease Control and Prevention</a:t>
            </a:r>
          </a:p>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Centers for Medicare and Medicaid Services</a:t>
            </a:r>
          </a:p>
          <a:p>
            <a:pPr>
              <a:spcBef>
                <a:spcPts val="0"/>
              </a:spcBef>
              <a:buClr>
                <a:srgbClr val="404040"/>
              </a:buClr>
              <a:buSzPct val="100000"/>
              <a:buFont typeface="Times New Roman"/>
              <a:buChar char="•"/>
            </a:pPr>
            <a:r>
              <a:rPr lang="en-US" dirty="0">
                <a:solidFill>
                  <a:srgbClr val="404040"/>
                </a:solidFill>
                <a:latin typeface="Calibri" panose="020F0502020204030204" pitchFamily="34" charset="0"/>
                <a:ea typeface="Times New Roman"/>
                <a:cs typeface="Times New Roman"/>
                <a:sym typeface="Times New Roman"/>
              </a:rPr>
              <a:t>Health Resources and Services </a:t>
            </a:r>
            <a:r>
              <a:rPr lang="en-US" dirty="0" smtClean="0">
                <a:solidFill>
                  <a:srgbClr val="404040"/>
                </a:solidFill>
                <a:latin typeface="Calibri" panose="020F0502020204030204" pitchFamily="34" charset="0"/>
                <a:ea typeface="Times New Roman"/>
                <a:cs typeface="Times New Roman"/>
                <a:sym typeface="Times New Roman"/>
              </a:rPr>
              <a:t>Administration</a:t>
            </a:r>
          </a:p>
          <a:p>
            <a:pPr>
              <a:spcBef>
                <a:spcPts val="0"/>
              </a:spcBef>
              <a:buClr>
                <a:srgbClr val="404040"/>
              </a:buClr>
              <a:buSzPct val="100000"/>
              <a:buFont typeface="Times New Roman"/>
              <a:buChar char="•"/>
            </a:pPr>
            <a:r>
              <a:rPr lang="en-US" dirty="0">
                <a:solidFill>
                  <a:srgbClr val="404040"/>
                </a:solidFill>
                <a:latin typeface="Calibri" panose="020F0502020204030204" pitchFamily="34" charset="0"/>
                <a:ea typeface="Times New Roman"/>
                <a:cs typeface="Times New Roman"/>
                <a:sym typeface="Times New Roman"/>
              </a:rPr>
              <a:t>Agency for Healthcare Research and </a:t>
            </a:r>
            <a:r>
              <a:rPr lang="en-US" dirty="0" smtClean="0">
                <a:solidFill>
                  <a:srgbClr val="404040"/>
                </a:solidFill>
                <a:latin typeface="Calibri" panose="020F0502020204030204" pitchFamily="34" charset="0"/>
                <a:ea typeface="Times New Roman"/>
                <a:cs typeface="Times New Roman"/>
                <a:sym typeface="Times New Roman"/>
              </a:rPr>
              <a:t>Quality's</a:t>
            </a:r>
          </a:p>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Patient Centered Outcomes Research Institute (PCORI)</a:t>
            </a:r>
          </a:p>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Social Security Administration</a:t>
            </a:r>
          </a:p>
          <a:p>
            <a:pPr>
              <a:spcBef>
                <a:spcPts val="0"/>
              </a:spcBef>
              <a:buClr>
                <a:srgbClr val="404040"/>
              </a:buClr>
              <a:buSzPct val="100000"/>
              <a:buFont typeface="Times New Roman"/>
              <a:buChar char="•"/>
            </a:pPr>
            <a:r>
              <a:rPr lang="en-US" dirty="0" smtClean="0">
                <a:solidFill>
                  <a:srgbClr val="404040"/>
                </a:solidFill>
                <a:latin typeface="Calibri" panose="020F0502020204030204" pitchFamily="34" charset="0"/>
                <a:ea typeface="Times New Roman"/>
                <a:cs typeface="Times New Roman"/>
                <a:sym typeface="Times New Roman"/>
              </a:rPr>
              <a:t>Various other HHS agencies</a:t>
            </a:r>
            <a:r>
              <a:rPr lang="en-US" dirty="0">
                <a:solidFill>
                  <a:srgbClr val="404040"/>
                </a:solidFill>
                <a:latin typeface="Calibri" panose="020F0502020204030204" pitchFamily="34" charset="0"/>
                <a:ea typeface="Times New Roman"/>
                <a:cs typeface="Times New Roman"/>
                <a:sym typeface="Times New Roman"/>
              </a:rPr>
              <a:t/>
            </a:r>
            <a:br>
              <a:rPr lang="en-US" dirty="0">
                <a:solidFill>
                  <a:srgbClr val="404040"/>
                </a:solidFill>
                <a:latin typeface="Calibri" panose="020F0502020204030204" pitchFamily="34" charset="0"/>
                <a:ea typeface="Times New Roman"/>
                <a:cs typeface="Times New Roman"/>
                <a:sym typeface="Times New Roman"/>
              </a:rPr>
            </a:br>
            <a:endParaRPr lang="en-US" dirty="0">
              <a:solidFill>
                <a:srgbClr val="404040"/>
              </a:solidFill>
              <a:latin typeface="Calibri" panose="020F0502020204030204" pitchFamily="34" charset="0"/>
              <a:ea typeface="Times New Roman"/>
              <a:cs typeface="Times New Roman"/>
              <a:sym typeface="Times New Roman"/>
            </a:endParaRPr>
          </a:p>
          <a:p>
            <a:pPr>
              <a:spcBef>
                <a:spcPts val="0"/>
              </a:spcBef>
              <a:buClr>
                <a:srgbClr val="404040"/>
              </a:buClr>
              <a:buSzPct val="100000"/>
              <a:buFont typeface="Times New Roman"/>
              <a:buChar char="•"/>
            </a:pPr>
            <a:endParaRPr lang="en-US" sz="2400" dirty="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000" dirty="0" smtClean="0">
              <a:solidFill>
                <a:srgbClr val="404040"/>
              </a:solidFill>
              <a:latin typeface="Calibri" panose="020F0502020204030204" pitchFamily="34" charset="0"/>
              <a:ea typeface="Times New Roman"/>
              <a:cs typeface="Times New Roman"/>
              <a:sym typeface="Times New Roman"/>
            </a:endParaRPr>
          </a:p>
          <a:p>
            <a:pPr lvl="3">
              <a:spcBef>
                <a:spcPts val="0"/>
              </a:spcBef>
              <a:buClr>
                <a:srgbClr val="404040"/>
              </a:buClr>
              <a:buSzPct val="100000"/>
              <a:buFont typeface="Times New Roman"/>
              <a:buChar char="•"/>
            </a:pPr>
            <a:endParaRPr lang="en-US" sz="1200" dirty="0" smtClean="0">
              <a:solidFill>
                <a:srgbClr val="404040"/>
              </a:solidFill>
              <a:latin typeface="Calibri" panose="020F0502020204030204" pitchFamily="34" charset="0"/>
              <a:ea typeface="Times New Roman"/>
              <a:cs typeface="Times New Roman"/>
              <a:sym typeface="Times New Roman"/>
            </a:endParaRPr>
          </a:p>
          <a:p>
            <a:pPr lvl="2">
              <a:spcBef>
                <a:spcPts val="0"/>
              </a:spcBef>
              <a:buClr>
                <a:srgbClr val="404040"/>
              </a:buClr>
              <a:buSzPct val="100000"/>
              <a:buFont typeface="Times New Roman"/>
              <a:buChar char="•"/>
            </a:pPr>
            <a:endParaRPr lang="en-US" sz="1600" dirty="0" smtClean="0">
              <a:solidFill>
                <a:srgbClr val="404040"/>
              </a:solidFill>
              <a:latin typeface="Calibri" panose="020F0502020204030204" pitchFamily="34" charset="0"/>
              <a:ea typeface="Times New Roman"/>
              <a:cs typeface="Times New Roman"/>
              <a:sym typeface="Times New Roman"/>
            </a:endParaRPr>
          </a:p>
          <a:p>
            <a:pPr lvl="1">
              <a:spcBef>
                <a:spcPts val="0"/>
              </a:spcBef>
              <a:buClr>
                <a:srgbClr val="404040"/>
              </a:buClr>
              <a:buSzPct val="100000"/>
              <a:buFont typeface="Times New Roman"/>
              <a:buChar char="•"/>
            </a:pPr>
            <a:endParaRPr lang="en-US" sz="2400" dirty="0" smtClean="0">
              <a:solidFill>
                <a:srgbClr val="404040"/>
              </a:solidFill>
              <a:latin typeface="Calibri" panose="020F0502020204030204" pitchFamily="34" charset="0"/>
              <a:ea typeface="Times New Roman"/>
              <a:cs typeface="Times New Roman"/>
              <a:sym typeface="Times New Roman"/>
            </a:endParaRPr>
          </a:p>
          <a:p>
            <a:pPr indent="-165100">
              <a:spcBef>
                <a:spcPts val="560"/>
              </a:spcBef>
              <a:buClr>
                <a:schemeClr val="dk1"/>
              </a:buClr>
              <a:buFont typeface="Arial"/>
              <a:buNone/>
            </a:pPr>
            <a:endParaRPr lang="en-US" sz="2800" dirty="0">
              <a:solidFill>
                <a:srgbClr val="40404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0834888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a:defRPr/>
            </a:pPr>
            <a:r>
              <a:rPr lang="en-US" sz="4800" b="1" i="1" dirty="0" smtClean="0">
                <a:solidFill>
                  <a:srgbClr val="002060"/>
                </a:solidFill>
                <a:latin typeface="Calibri" panose="020F0502020204030204" pitchFamily="34" charset="0"/>
                <a:cs typeface="Times New Roman" panose="02020603050405020304" pitchFamily="18" charset="0"/>
              </a:rPr>
              <a:t>A Brief History of Rare Disease Policy</a:t>
            </a:r>
            <a:r>
              <a:rPr lang="en-US" sz="4800" b="1" i="1" dirty="0">
                <a:solidFill>
                  <a:srgbClr val="002060"/>
                </a:solidFill>
                <a:latin typeface="Calibri" panose="020F0502020204030204" pitchFamily="34" charset="0"/>
                <a:cs typeface="Times New Roman" panose="02020603050405020304" pitchFamily="18" charset="0"/>
              </a:rPr>
              <a:t/>
            </a:r>
            <a:br>
              <a:rPr lang="en-US" sz="4800" b="1" i="1" dirty="0">
                <a:solidFill>
                  <a:srgbClr val="002060"/>
                </a:solidFill>
                <a:latin typeface="Calibri" panose="020F0502020204030204" pitchFamily="34" charset="0"/>
                <a:cs typeface="Times New Roman" panose="02020603050405020304" pitchFamily="18" charset="0"/>
              </a:rPr>
            </a:b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607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b="1" dirty="0" smtClean="0">
                <a:solidFill>
                  <a:srgbClr val="0070C0"/>
                </a:solidFill>
                <a:cs typeface="Times New Roman" panose="02020603050405020304" pitchFamily="18" charset="0"/>
              </a:rPr>
              <a:t>The Orphan Drug Act</a:t>
            </a:r>
            <a:endParaRPr lang="en-US" b="1" dirty="0">
              <a:solidFill>
                <a:srgbClr val="0070C0"/>
              </a:solidFill>
              <a:cs typeface="Times New Roman" panose="02020603050405020304" pitchFamily="18" charset="0"/>
            </a:endParaRPr>
          </a:p>
        </p:txBody>
      </p:sp>
      <p:sp>
        <p:nvSpPr>
          <p:cNvPr id="3" name="Content Placeholder 2"/>
          <p:cNvSpPr>
            <a:spLocks noGrp="1"/>
          </p:cNvSpPr>
          <p:nvPr>
            <p:ph idx="1"/>
          </p:nvPr>
        </p:nvSpPr>
        <p:spPr>
          <a:xfrm>
            <a:off x="228600" y="1951037"/>
            <a:ext cx="8686800" cy="4525963"/>
          </a:xfrm>
        </p:spPr>
        <p:txBody>
          <a:bodyPr/>
          <a:lstStyle/>
          <a:p>
            <a:pPr marL="457200" lvl="1" indent="0">
              <a:buNone/>
            </a:pPr>
            <a:r>
              <a:rPr lang="en-US" sz="3200" dirty="0" smtClean="0">
                <a:solidFill>
                  <a:srgbClr val="404040"/>
                </a:solidFill>
                <a:cs typeface="Times New Roman" panose="02020603050405020304" pitchFamily="18" charset="0"/>
              </a:rPr>
              <a:t>In </a:t>
            </a:r>
            <a:r>
              <a:rPr lang="en-US" sz="3200" dirty="0">
                <a:solidFill>
                  <a:srgbClr val="404040"/>
                </a:solidFill>
                <a:cs typeface="Times New Roman" panose="02020603050405020304" pitchFamily="18" charset="0"/>
              </a:rPr>
              <a:t>the decade before 1983, only 10 new treatments were brought to market by industry for diseases that today would be defined as rare</a:t>
            </a:r>
            <a:r>
              <a:rPr lang="en-US" sz="3200" dirty="0" smtClean="0">
                <a:solidFill>
                  <a:srgbClr val="404040"/>
                </a:solidFill>
                <a:cs typeface="Times New Roman" panose="02020603050405020304" pitchFamily="18" charset="0"/>
              </a:rPr>
              <a:t>.</a:t>
            </a:r>
          </a:p>
          <a:p>
            <a:pPr marL="457200" lvl="1" indent="0">
              <a:buNone/>
            </a:pPr>
            <a:endParaRPr lang="en-US" sz="3200" dirty="0">
              <a:solidFill>
                <a:srgbClr val="404040"/>
              </a:solidFill>
              <a:cs typeface="Times New Roman" panose="02020603050405020304" pitchFamily="18" charset="0"/>
            </a:endParaRPr>
          </a:p>
          <a:p>
            <a:pPr marL="457200" lvl="1" indent="0">
              <a:buNone/>
            </a:pPr>
            <a:r>
              <a:rPr lang="en-US" sz="3200" dirty="0" smtClean="0">
                <a:solidFill>
                  <a:srgbClr val="404040"/>
                </a:solidFill>
                <a:cs typeface="Times New Roman" panose="02020603050405020304" pitchFamily="18" charset="0"/>
              </a:rPr>
              <a:t>A total of 38 orphan therapies approved by the FDA</a:t>
            </a:r>
          </a:p>
          <a:p>
            <a:pPr lvl="1"/>
            <a:endParaRPr lang="en-US" sz="2400" dirty="0" smtClean="0">
              <a:latin typeface="Times New Roman" panose="02020603050405020304" pitchFamily="18" charset="0"/>
              <a:cs typeface="Times New Roman" panose="02020603050405020304" pitchFamily="18" charset="0"/>
            </a:endParaRPr>
          </a:p>
          <a:p>
            <a:pPr lvl="1"/>
            <a:endParaRPr lang="en-US" dirty="0"/>
          </a:p>
          <a:p>
            <a:pPr lvl="1">
              <a:buFont typeface="Wingdings" panose="05000000000000000000" pitchFamily="2" charset="2"/>
              <a:buChar char="§"/>
            </a:pPr>
            <a:endParaRPr lang="en-US" sz="2400" kern="1200" dirty="0" smtClean="0">
              <a:solidFill>
                <a:schemeClr val="bg2">
                  <a:lumMod val="50000"/>
                </a:schemeClr>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sz="2400" kern="1200" dirty="0">
              <a:solidFill>
                <a:schemeClr val="bg2">
                  <a:lumMod val="50000"/>
                </a:schemeClr>
              </a:solidFill>
              <a:latin typeface="Times New Roman" panose="02020603050405020304" pitchFamily="18" charset="0"/>
              <a:cs typeface="Times New Roman" panose="02020603050405020304" pitchFamily="18" charset="0"/>
            </a:endParaRPr>
          </a:p>
          <a:p>
            <a:endParaRPr lang="en-US" sz="2800" kern="1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sz="2800" kern="1200" dirty="0" smtClean="0"/>
          </a:p>
          <a:p>
            <a:endParaRPr lang="en-US" sz="2000"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352175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762000" y="0"/>
            <a:ext cx="8229600" cy="838200"/>
          </a:xfrm>
        </p:spPr>
        <p:txBody>
          <a:bodyPr>
            <a:normAutofit/>
          </a:bodyPr>
          <a:lstStyle/>
          <a:p>
            <a:r>
              <a:rPr lang="en-US" sz="3600" b="1" dirty="0" smtClean="0">
                <a:solidFill>
                  <a:srgbClr val="F47D30"/>
                </a:solidFill>
                <a:latin typeface="Arial" panose="020B0604020202020204" pitchFamily="34" charset="0"/>
                <a:cs typeface="Arial" panose="020B0604020202020204" pitchFamily="34" charset="0"/>
              </a:rPr>
              <a:t>Facts About Rare Diseases</a:t>
            </a:r>
          </a:p>
        </p:txBody>
      </p:sp>
      <p:sp>
        <p:nvSpPr>
          <p:cNvPr id="9" name="Rectangle 3"/>
          <p:cNvSpPr txBox="1">
            <a:spLocks noChangeArrowheads="1"/>
          </p:cNvSpPr>
          <p:nvPr/>
        </p:nvSpPr>
        <p:spPr>
          <a:xfrm>
            <a:off x="577941" y="3429000"/>
            <a:ext cx="8229600" cy="2961939"/>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BACC6"/>
              </a:buClr>
            </a:pPr>
            <a:r>
              <a:rPr lang="en-US" sz="2000" dirty="0">
                <a:solidFill>
                  <a:srgbClr val="404040"/>
                </a:solidFill>
                <a:cs typeface="Arial" panose="020B0604020202020204" pitchFamily="34" charset="0"/>
              </a:rPr>
              <a:t>There are an estimated 7,000 rare diseases </a:t>
            </a:r>
          </a:p>
          <a:p>
            <a:pPr>
              <a:buClr>
                <a:srgbClr val="4BACC6"/>
              </a:buClr>
            </a:pPr>
            <a:r>
              <a:rPr lang="en-US" sz="2000" dirty="0" smtClean="0">
                <a:solidFill>
                  <a:srgbClr val="404040"/>
                </a:solidFill>
                <a:cs typeface="Arial" panose="020B0604020202020204" pitchFamily="34" charset="0"/>
              </a:rPr>
              <a:t>1 </a:t>
            </a:r>
            <a:r>
              <a:rPr lang="en-US" sz="2000" dirty="0">
                <a:solidFill>
                  <a:srgbClr val="404040"/>
                </a:solidFill>
                <a:cs typeface="Arial" panose="020B0604020202020204" pitchFamily="34" charset="0"/>
              </a:rPr>
              <a:t>in 10 or nearly 30 million </a:t>
            </a:r>
            <a:r>
              <a:rPr lang="en-US" sz="2000" dirty="0" smtClean="0">
                <a:solidFill>
                  <a:srgbClr val="404040"/>
                </a:solidFill>
                <a:cs typeface="Arial" panose="020B0604020202020204" pitchFamily="34" charset="0"/>
              </a:rPr>
              <a:t>Americans have one or more rare diseases</a:t>
            </a:r>
            <a:endParaRPr lang="en-US" sz="2000" dirty="0">
              <a:solidFill>
                <a:srgbClr val="404040"/>
              </a:solidFill>
              <a:cs typeface="Arial" panose="020B0604020202020204" pitchFamily="34" charset="0"/>
            </a:endParaRPr>
          </a:p>
          <a:p>
            <a:pPr>
              <a:buClr>
                <a:srgbClr val="4BACC6"/>
              </a:buClr>
            </a:pPr>
            <a:r>
              <a:rPr lang="en-US" sz="2000" dirty="0" smtClean="0">
                <a:solidFill>
                  <a:srgbClr val="404040"/>
                </a:solidFill>
                <a:cs typeface="Arial" panose="020B0604020202020204" pitchFamily="34" charset="0"/>
              </a:rPr>
              <a:t>A rare or “orphan” disease in the US affects </a:t>
            </a:r>
            <a:r>
              <a:rPr lang="en-US" sz="2000" dirty="0">
                <a:solidFill>
                  <a:srgbClr val="404040"/>
                </a:solidFill>
                <a:cs typeface="Arial" panose="020B0604020202020204" pitchFamily="34" charset="0"/>
              </a:rPr>
              <a:t>l</a:t>
            </a:r>
            <a:r>
              <a:rPr lang="en-US" sz="2000" dirty="0" smtClean="0">
                <a:solidFill>
                  <a:srgbClr val="404040"/>
                </a:solidFill>
                <a:cs typeface="Arial" panose="020B0604020202020204" pitchFamily="34" charset="0"/>
              </a:rPr>
              <a:t>ess then 200,000 people in a year</a:t>
            </a:r>
          </a:p>
          <a:p>
            <a:pPr>
              <a:buClr>
                <a:srgbClr val="4BACC6"/>
              </a:buClr>
            </a:pPr>
            <a:r>
              <a:rPr lang="en-US" sz="2000" dirty="0" smtClean="0">
                <a:solidFill>
                  <a:srgbClr val="404040"/>
                </a:solidFill>
                <a:cs typeface="Arial" panose="020B0604020202020204" pitchFamily="34" charset="0"/>
              </a:rPr>
              <a:t>Two-thirds of people with rare diseases are children</a:t>
            </a:r>
          </a:p>
          <a:p>
            <a:pPr>
              <a:buClr>
                <a:srgbClr val="4BACC6"/>
              </a:buClr>
            </a:pPr>
            <a:r>
              <a:rPr lang="en-US" sz="2000" dirty="0" smtClean="0">
                <a:solidFill>
                  <a:srgbClr val="404040"/>
                </a:solidFill>
                <a:cs typeface="Arial" panose="020B0604020202020204" pitchFamily="34" charset="0"/>
              </a:rPr>
              <a:t>80% of rare diseases have a genetic component</a:t>
            </a:r>
          </a:p>
          <a:p>
            <a:pPr>
              <a:buClr>
                <a:srgbClr val="4BACC6"/>
              </a:buClr>
            </a:pPr>
            <a:r>
              <a:rPr lang="en-US" sz="2000" dirty="0">
                <a:solidFill>
                  <a:srgbClr val="404040"/>
                </a:solidFill>
                <a:cs typeface="Arial" panose="020B0604020202020204" pitchFamily="34" charset="0"/>
              </a:rPr>
              <a:t>Orphan drugs are drugs used to treat rare diseases</a:t>
            </a:r>
          </a:p>
          <a:p>
            <a:pPr>
              <a:buClr>
                <a:srgbClr val="4BACC6"/>
              </a:buClr>
            </a:pPr>
            <a:r>
              <a:rPr lang="en-US" sz="2000" dirty="0" smtClean="0">
                <a:solidFill>
                  <a:srgbClr val="404040"/>
                </a:solidFill>
                <a:cs typeface="Arial" panose="020B0604020202020204" pitchFamily="34" charset="0"/>
              </a:rPr>
              <a:t>Only about 350 diseases have an FDA approved treatment </a:t>
            </a:r>
          </a:p>
        </p:txBody>
      </p:sp>
      <p:pic>
        <p:nvPicPr>
          <p:cNvPr id="6" name="Picture 2" descr="N:\_TEAMWORK\2014 Portraits Images\Website Images\NORD7444-1207.jpg"/>
          <p:cNvPicPr>
            <a:picLocks noChangeAspect="1" noChangeArrowheads="1"/>
          </p:cNvPicPr>
          <p:nvPr/>
        </p:nvPicPr>
        <p:blipFill rotWithShape="1">
          <a:blip r:embed="rId2">
            <a:extLst>
              <a:ext uri="{28A0092B-C50C-407E-A947-70E740481C1C}">
                <a14:useLocalDpi xmlns:a14="http://schemas.microsoft.com/office/drawing/2010/main" val="0"/>
              </a:ext>
            </a:extLst>
          </a:blip>
          <a:srcRect t="6923" b="4761"/>
          <a:stretch/>
        </p:blipFill>
        <p:spPr bwMode="auto">
          <a:xfrm>
            <a:off x="2590800" y="971347"/>
            <a:ext cx="3906536" cy="229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76516"/>
      </p:ext>
    </p:extLst>
  </p:cSld>
  <p:clrMapOvr>
    <a:masterClrMapping/>
  </p:clrMapOvr>
  <mc:AlternateContent xmlns:mc="http://schemas.openxmlformats.org/markup-compatibility/2006" xmlns:p14="http://schemas.microsoft.com/office/powerpoint/2010/main">
    <mc:Choice Requires="p14">
      <p:transition spd="slow" p14:dur="4000" advClick="0" advTm="8000"/>
    </mc:Choice>
    <mc:Fallback xmlns="">
      <p:transition spd="slow" advClick="0" advTm="8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b="1" dirty="0" smtClean="0">
                <a:solidFill>
                  <a:srgbClr val="0070C0"/>
                </a:solidFill>
                <a:cs typeface="Times New Roman" panose="02020603050405020304" pitchFamily="18" charset="0"/>
              </a:rPr>
              <a:t>The Orphan Drug Act</a:t>
            </a:r>
            <a:endParaRPr lang="en-US" b="1" dirty="0">
              <a:solidFill>
                <a:srgbClr val="0070C0"/>
              </a:solidFill>
              <a:cs typeface="Times New Roman" panose="02020603050405020304" pitchFamily="18" charset="0"/>
            </a:endParaRPr>
          </a:p>
        </p:txBody>
      </p:sp>
      <p:sp>
        <p:nvSpPr>
          <p:cNvPr id="3" name="Content Placeholder 2"/>
          <p:cNvSpPr>
            <a:spLocks noGrp="1"/>
          </p:cNvSpPr>
          <p:nvPr>
            <p:ph idx="1"/>
          </p:nvPr>
        </p:nvSpPr>
        <p:spPr>
          <a:xfrm>
            <a:off x="228600" y="1951037"/>
            <a:ext cx="4343400" cy="4525963"/>
          </a:xfrm>
        </p:spPr>
        <p:txBody>
          <a:bodyPr/>
          <a:lstStyle/>
          <a:p>
            <a:pPr lvl="0"/>
            <a:r>
              <a:rPr lang="en-US" sz="2800" dirty="0">
                <a:solidFill>
                  <a:srgbClr val="404040"/>
                </a:solidFill>
                <a:cs typeface="Times New Roman" panose="02020603050405020304" pitchFamily="18" charset="0"/>
              </a:rPr>
              <a:t>Leaders of rare-disease patient organizations began to realize that there were certain problems their patients and families shared…problems that were common to all people with rare diseases.  </a:t>
            </a:r>
          </a:p>
          <a:p>
            <a:pPr marL="457200" lvl="1" indent="0">
              <a:buNone/>
            </a:pPr>
            <a:endParaRPr lang="en-US" sz="3200" dirty="0">
              <a:latin typeface="Times New Roman" panose="02020603050405020304" pitchFamily="18" charset="0"/>
              <a:cs typeface="Times New Roman" panose="02020603050405020304" pitchFamily="18" charset="0"/>
            </a:endParaRPr>
          </a:p>
          <a:p>
            <a:pPr lvl="1"/>
            <a:endParaRPr lang="en-US" sz="2400" dirty="0" smtClean="0">
              <a:latin typeface="Times New Roman" panose="02020603050405020304" pitchFamily="18" charset="0"/>
              <a:cs typeface="Times New Roman" panose="02020603050405020304" pitchFamily="18" charset="0"/>
            </a:endParaRPr>
          </a:p>
          <a:p>
            <a:pPr lvl="1"/>
            <a:endParaRPr lang="en-US" dirty="0"/>
          </a:p>
          <a:p>
            <a:pPr lvl="1">
              <a:buFont typeface="Wingdings" panose="05000000000000000000" pitchFamily="2" charset="2"/>
              <a:buChar char="§"/>
            </a:pPr>
            <a:endParaRPr lang="en-US" sz="2400" kern="1200" dirty="0" smtClean="0">
              <a:solidFill>
                <a:schemeClr val="bg2">
                  <a:lumMod val="50000"/>
                </a:schemeClr>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sz="2400" kern="1200" dirty="0">
              <a:solidFill>
                <a:schemeClr val="bg2">
                  <a:lumMod val="50000"/>
                </a:schemeClr>
              </a:solidFill>
              <a:latin typeface="Times New Roman" panose="02020603050405020304" pitchFamily="18" charset="0"/>
              <a:cs typeface="Times New Roman" panose="02020603050405020304" pitchFamily="18" charset="0"/>
            </a:endParaRPr>
          </a:p>
          <a:p>
            <a:endParaRPr lang="en-US" sz="2800" kern="1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sz="2800" kern="1200" dirty="0" smtClean="0"/>
          </a:p>
          <a:p>
            <a:endParaRPr lang="en-US" sz="2000"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369" y="2209800"/>
            <a:ext cx="424542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66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b="1" dirty="0" smtClean="0">
                <a:solidFill>
                  <a:srgbClr val="0070C0"/>
                </a:solidFill>
                <a:latin typeface="+mn-lt"/>
                <a:cs typeface="Times New Roman" panose="02020603050405020304" pitchFamily="18" charset="0"/>
              </a:rPr>
              <a:t>The Orphan Drug Act</a:t>
            </a:r>
            <a:endParaRPr lang="en-US" b="1" dirty="0">
              <a:solidFill>
                <a:srgbClr val="0070C0"/>
              </a:solidFill>
              <a:latin typeface="+mn-lt"/>
              <a:cs typeface="Times New Roman" panose="02020603050405020304" pitchFamily="18" charset="0"/>
            </a:endParaRPr>
          </a:p>
        </p:txBody>
      </p:sp>
      <p:sp>
        <p:nvSpPr>
          <p:cNvPr id="3" name="Content Placeholder 2"/>
          <p:cNvSpPr>
            <a:spLocks noGrp="1"/>
          </p:cNvSpPr>
          <p:nvPr>
            <p:ph idx="1"/>
          </p:nvPr>
        </p:nvSpPr>
        <p:spPr>
          <a:xfrm>
            <a:off x="76200" y="2819400"/>
            <a:ext cx="4343400" cy="4525963"/>
          </a:xfrm>
        </p:spPr>
        <p:txBody>
          <a:bodyPr/>
          <a:lstStyle/>
          <a:p>
            <a:pPr lvl="0"/>
            <a:r>
              <a:rPr lang="en-US" sz="2800" dirty="0" smtClean="0">
                <a:solidFill>
                  <a:srgbClr val="404040"/>
                </a:solidFill>
                <a:cs typeface="Times New Roman" panose="02020603050405020304" pitchFamily="18" charset="0"/>
              </a:rPr>
              <a:t>On January 4</a:t>
            </a:r>
            <a:r>
              <a:rPr lang="en-US" sz="2800" baseline="30000" dirty="0" smtClean="0">
                <a:solidFill>
                  <a:srgbClr val="404040"/>
                </a:solidFill>
                <a:cs typeface="Times New Roman" panose="02020603050405020304" pitchFamily="18" charset="0"/>
              </a:rPr>
              <a:t>th</a:t>
            </a:r>
            <a:r>
              <a:rPr lang="en-US" sz="2800" dirty="0" smtClean="0">
                <a:solidFill>
                  <a:srgbClr val="404040"/>
                </a:solidFill>
                <a:cs typeface="Times New Roman" panose="02020603050405020304" pitchFamily="18" charset="0"/>
              </a:rPr>
              <a:t>, 1983, the Orphan Drug Act was signed by President Ronald Reagan</a:t>
            </a:r>
            <a:endParaRPr lang="en-US" sz="2800" dirty="0">
              <a:solidFill>
                <a:srgbClr val="404040"/>
              </a:solidFill>
              <a:cs typeface="Times New Roman" panose="02020603050405020304" pitchFamily="18" charset="0"/>
            </a:endParaRPr>
          </a:p>
          <a:p>
            <a:pPr marL="457200" lvl="1" indent="0">
              <a:buNone/>
            </a:pPr>
            <a:endParaRPr lang="en-US" sz="3200" dirty="0">
              <a:latin typeface="Times New Roman" panose="02020603050405020304" pitchFamily="18" charset="0"/>
              <a:cs typeface="Times New Roman" panose="02020603050405020304" pitchFamily="18" charset="0"/>
            </a:endParaRPr>
          </a:p>
          <a:p>
            <a:pPr lvl="1"/>
            <a:endParaRPr lang="en-US" sz="2400" dirty="0" smtClean="0">
              <a:latin typeface="Times New Roman" panose="02020603050405020304" pitchFamily="18" charset="0"/>
              <a:cs typeface="Times New Roman" panose="02020603050405020304" pitchFamily="18" charset="0"/>
            </a:endParaRPr>
          </a:p>
          <a:p>
            <a:pPr lvl="1"/>
            <a:endParaRPr lang="en-US" dirty="0"/>
          </a:p>
          <a:p>
            <a:pPr lvl="1">
              <a:buFont typeface="Wingdings" panose="05000000000000000000" pitchFamily="2" charset="2"/>
              <a:buChar char="§"/>
            </a:pPr>
            <a:endParaRPr lang="en-US" sz="2400" kern="1200" dirty="0" smtClean="0">
              <a:solidFill>
                <a:schemeClr val="bg2">
                  <a:lumMod val="50000"/>
                </a:schemeClr>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sz="2400" kern="1200" dirty="0">
              <a:solidFill>
                <a:schemeClr val="bg2">
                  <a:lumMod val="50000"/>
                </a:schemeClr>
              </a:solidFill>
              <a:latin typeface="Times New Roman" panose="02020603050405020304" pitchFamily="18" charset="0"/>
              <a:cs typeface="Times New Roman" panose="02020603050405020304" pitchFamily="18" charset="0"/>
            </a:endParaRPr>
          </a:p>
          <a:p>
            <a:endParaRPr lang="en-US" sz="2800" kern="1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sz="2800" kern="1200" dirty="0" smtClean="0"/>
          </a:p>
          <a:p>
            <a:endParaRPr lang="en-US" sz="2000"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pic>
        <p:nvPicPr>
          <p:cNvPr id="6146" name="Picture 2" descr="https://science.education.nih.gov/supplements/nih10/diseases/images/NIH10FT.RD.PR.002_f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84813"/>
            <a:ext cx="457199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76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b="1" dirty="0" smtClean="0">
                <a:solidFill>
                  <a:srgbClr val="0070C0"/>
                </a:solidFill>
                <a:latin typeface="+mn-lt"/>
                <a:cs typeface="Times New Roman" panose="02020603050405020304" pitchFamily="18" charset="0"/>
              </a:rPr>
              <a:t>The Orphan Drug Act</a:t>
            </a:r>
            <a:endParaRPr lang="en-US" b="1" dirty="0">
              <a:solidFill>
                <a:srgbClr val="0070C0"/>
              </a:solidFill>
              <a:latin typeface="+mn-lt"/>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
        <p:nvSpPr>
          <p:cNvPr id="4" name="Content Placeholder 3"/>
          <p:cNvSpPr>
            <a:spLocks noGrp="1"/>
          </p:cNvSpPr>
          <p:nvPr>
            <p:ph idx="1"/>
          </p:nvPr>
        </p:nvSpPr>
        <p:spPr>
          <a:xfrm>
            <a:off x="381000" y="1828800"/>
            <a:ext cx="8229600" cy="4525963"/>
          </a:xfrm>
        </p:spPr>
        <p:txBody>
          <a:bodyPr>
            <a:normAutofit/>
          </a:bodyPr>
          <a:lstStyle/>
          <a:p>
            <a:r>
              <a:rPr lang="en-US" dirty="0" smtClean="0">
                <a:solidFill>
                  <a:srgbClr val="404040"/>
                </a:solidFill>
                <a:latin typeface="Calibri" panose="020F0502020204030204" pitchFamily="34" charset="0"/>
                <a:cs typeface="Times New Roman" panose="02020603050405020304" pitchFamily="18" charset="0"/>
              </a:rPr>
              <a:t>Orphan Drug Designation:</a:t>
            </a:r>
          </a:p>
          <a:p>
            <a:pPr lvl="1"/>
            <a:r>
              <a:rPr lang="en-US" dirty="0" smtClean="0">
                <a:solidFill>
                  <a:srgbClr val="404040"/>
                </a:solidFill>
                <a:latin typeface="Calibri" panose="020F0502020204030204" pitchFamily="34" charset="0"/>
                <a:cs typeface="Times New Roman" panose="02020603050405020304" pitchFamily="18" charset="0"/>
              </a:rPr>
              <a:t>FDA determines whether the drug is “intended to treat a rare disease or condition”.</a:t>
            </a:r>
          </a:p>
          <a:p>
            <a:pPr lvl="1"/>
            <a:r>
              <a:rPr lang="en-US" dirty="0" smtClean="0">
                <a:solidFill>
                  <a:srgbClr val="404040"/>
                </a:solidFill>
                <a:latin typeface="Calibri" panose="020F0502020204030204" pitchFamily="34" charset="0"/>
                <a:cs typeface="Times New Roman" panose="02020603050405020304" pitchFamily="18" charset="0"/>
              </a:rPr>
              <a:t>Defined by:</a:t>
            </a:r>
          </a:p>
          <a:p>
            <a:pPr lvl="2"/>
            <a:r>
              <a:rPr lang="en-US" dirty="0" smtClean="0">
                <a:solidFill>
                  <a:srgbClr val="404040"/>
                </a:solidFill>
                <a:latin typeface="Calibri" panose="020F0502020204030204" pitchFamily="34" charset="0"/>
                <a:cs typeface="Times New Roman" panose="02020603050405020304" pitchFamily="18" charset="0"/>
              </a:rPr>
              <a:t>“Affects less than 200,000 people in the U.S</a:t>
            </a:r>
            <a:r>
              <a:rPr lang="en-US" dirty="0" smtClean="0">
                <a:solidFill>
                  <a:srgbClr val="404040"/>
                </a:solidFill>
                <a:latin typeface="Calibri" panose="020F0502020204030204" pitchFamily="34" charset="0"/>
                <a:cs typeface="Times New Roman" panose="02020603050405020304" pitchFamily="18" charset="0"/>
              </a:rPr>
              <a:t>.</a:t>
            </a:r>
          </a:p>
          <a:p>
            <a:pPr lvl="1"/>
            <a:r>
              <a:rPr lang="en-US" dirty="0">
                <a:solidFill>
                  <a:srgbClr val="404040"/>
                </a:solidFill>
                <a:cs typeface="Times New Roman" panose="02020603050405020304" pitchFamily="18" charset="0"/>
              </a:rPr>
              <a:t>Once designated, patent protection!</a:t>
            </a:r>
          </a:p>
          <a:p>
            <a:pPr lvl="2"/>
            <a:r>
              <a:rPr lang="en-US" dirty="0">
                <a:solidFill>
                  <a:srgbClr val="404040"/>
                </a:solidFill>
                <a:cs typeface="Times New Roman" panose="02020603050405020304" pitchFamily="18" charset="0"/>
              </a:rPr>
              <a:t>The FDA grants </a:t>
            </a:r>
            <a:r>
              <a:rPr lang="en-US" u="sng" dirty="0">
                <a:solidFill>
                  <a:srgbClr val="404040"/>
                </a:solidFill>
                <a:cs typeface="Times New Roman" panose="02020603050405020304" pitchFamily="18" charset="0"/>
              </a:rPr>
              <a:t>7 years</a:t>
            </a:r>
            <a:r>
              <a:rPr lang="en-US" dirty="0">
                <a:solidFill>
                  <a:srgbClr val="404040"/>
                </a:solidFill>
                <a:cs typeface="Times New Roman" panose="02020603050405020304" pitchFamily="18" charset="0"/>
              </a:rPr>
              <a:t> of patent protection to the drug</a:t>
            </a:r>
          </a:p>
          <a:p>
            <a:pPr lvl="3"/>
            <a:r>
              <a:rPr lang="en-US" dirty="0">
                <a:solidFill>
                  <a:srgbClr val="404040"/>
                </a:solidFill>
                <a:cs typeface="Times New Roman" panose="02020603050405020304" pitchFamily="18" charset="0"/>
              </a:rPr>
              <a:t>The FDA cannot approve the “same drug” from another company</a:t>
            </a:r>
          </a:p>
          <a:p>
            <a:pPr lvl="1"/>
            <a:endParaRPr lang="en-US" dirty="0" smtClean="0">
              <a:solidFill>
                <a:srgbClr val="40404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02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b="1" dirty="0" smtClean="0">
                <a:solidFill>
                  <a:srgbClr val="0070C0"/>
                </a:solidFill>
                <a:latin typeface="Calibri" panose="020F0502020204030204" pitchFamily="34" charset="0"/>
                <a:cs typeface="Times New Roman" panose="02020603050405020304" pitchFamily="18" charset="0"/>
              </a:rPr>
              <a:t>The Orphan Drug Act</a:t>
            </a:r>
            <a:endParaRPr lang="en-US" b="1" dirty="0">
              <a:solidFill>
                <a:srgbClr val="0070C0"/>
              </a:solidFill>
              <a:latin typeface="Calibri" panose="020F0502020204030204" pitchFamily="34"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
        <p:nvSpPr>
          <p:cNvPr id="4" name="Content Placeholder 3"/>
          <p:cNvSpPr>
            <a:spLocks noGrp="1"/>
          </p:cNvSpPr>
          <p:nvPr>
            <p:ph idx="1"/>
          </p:nvPr>
        </p:nvSpPr>
        <p:spPr>
          <a:xfrm>
            <a:off x="381000" y="1828800"/>
            <a:ext cx="8229600" cy="4525963"/>
          </a:xfrm>
        </p:spPr>
        <p:txBody>
          <a:bodyPr>
            <a:normAutofit fontScale="92500" lnSpcReduction="20000"/>
          </a:bodyPr>
          <a:lstStyle/>
          <a:p>
            <a:r>
              <a:rPr lang="en-US" dirty="0" smtClean="0">
                <a:solidFill>
                  <a:srgbClr val="404040"/>
                </a:solidFill>
                <a:cs typeface="Times New Roman" panose="02020603050405020304" pitchFamily="18" charset="0"/>
              </a:rPr>
              <a:t>The </a:t>
            </a:r>
            <a:r>
              <a:rPr lang="en-US" dirty="0" smtClean="0">
                <a:solidFill>
                  <a:srgbClr val="404040"/>
                </a:solidFill>
                <a:cs typeface="Times New Roman" panose="02020603050405020304" pitchFamily="18" charset="0"/>
              </a:rPr>
              <a:t>Orphan Products Grant Program</a:t>
            </a:r>
          </a:p>
          <a:p>
            <a:pPr lvl="1"/>
            <a:r>
              <a:rPr lang="en-US" dirty="0">
                <a:cs typeface="Times New Roman" panose="02020603050405020304" pitchFamily="18" charset="0"/>
                <a:hlinkClick r:id="rId3"/>
              </a:rPr>
              <a:t>“The goal of the Orphan Products Grants Program is to encourage clinical development of products for use in rare diseases or conditions. The products studied can be drugs, biologics, medical devices, or medical foods</a:t>
            </a:r>
            <a:r>
              <a:rPr lang="en-US" dirty="0" smtClean="0">
                <a:cs typeface="Times New Roman" panose="02020603050405020304" pitchFamily="18" charset="0"/>
                <a:hlinkClick r:id="rId3"/>
              </a:rPr>
              <a:t>.”</a:t>
            </a:r>
            <a:r>
              <a:rPr lang="en-US" dirty="0" smtClean="0">
                <a:cs typeface="Times New Roman" panose="02020603050405020304" pitchFamily="18" charset="0"/>
              </a:rPr>
              <a:t> </a:t>
            </a:r>
          </a:p>
          <a:p>
            <a:pPr lvl="1"/>
            <a:r>
              <a:rPr lang="en-US" dirty="0">
                <a:solidFill>
                  <a:srgbClr val="404040"/>
                </a:solidFill>
                <a:cs typeface="Times New Roman" panose="02020603050405020304" pitchFamily="18" charset="0"/>
              </a:rPr>
              <a:t>The Orphan Products Grant Program since 1983 has:</a:t>
            </a:r>
          </a:p>
          <a:p>
            <a:pPr lvl="2"/>
            <a:r>
              <a:rPr lang="en-US" dirty="0">
                <a:solidFill>
                  <a:srgbClr val="404040"/>
                </a:solidFill>
                <a:cs typeface="Times New Roman" panose="02020603050405020304" pitchFamily="18" charset="0"/>
              </a:rPr>
              <a:t>Received over 1800 applications</a:t>
            </a:r>
          </a:p>
          <a:p>
            <a:pPr lvl="2"/>
            <a:r>
              <a:rPr lang="en-US" dirty="0">
                <a:solidFill>
                  <a:srgbClr val="404040"/>
                </a:solidFill>
                <a:cs typeface="Times New Roman" panose="02020603050405020304" pitchFamily="18" charset="0"/>
              </a:rPr>
              <a:t>Reviewed over 1400 applications</a:t>
            </a:r>
          </a:p>
          <a:p>
            <a:pPr lvl="2"/>
            <a:r>
              <a:rPr lang="en-US" dirty="0">
                <a:solidFill>
                  <a:srgbClr val="404040"/>
                </a:solidFill>
                <a:cs typeface="Times New Roman" panose="02020603050405020304" pitchFamily="18" charset="0"/>
              </a:rPr>
              <a:t>Funded over 500 studies</a:t>
            </a:r>
          </a:p>
          <a:p>
            <a:pPr lvl="2"/>
            <a:r>
              <a:rPr lang="en-US" dirty="0">
                <a:solidFill>
                  <a:srgbClr val="404040"/>
                </a:solidFill>
                <a:cs typeface="Times New Roman" panose="02020603050405020304" pitchFamily="18" charset="0"/>
              </a:rPr>
              <a:t>45 drugs on the market originated from the Orphan Grants Program</a:t>
            </a:r>
          </a:p>
          <a:p>
            <a:pPr lvl="2"/>
            <a:endParaRPr lang="en-US" dirty="0" smtClean="0">
              <a:latin typeface="Times New Roman" panose="02020603050405020304" pitchFamily="18" charset="0"/>
              <a:cs typeface="Times New Roman" panose="02020603050405020304" pitchFamily="18" charset="0"/>
            </a:endParaRPr>
          </a:p>
          <a:p>
            <a:pPr lvl="2"/>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5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b="1" dirty="0" smtClean="0">
                <a:solidFill>
                  <a:srgbClr val="0070C0"/>
                </a:solidFill>
                <a:latin typeface="+mn-lt"/>
                <a:cs typeface="Times New Roman" panose="02020603050405020304" pitchFamily="18" charset="0"/>
              </a:rPr>
              <a:t>The Orphan Drug Act</a:t>
            </a:r>
            <a:endParaRPr lang="en-US" b="1" dirty="0">
              <a:solidFill>
                <a:srgbClr val="0070C0"/>
              </a:solidFill>
              <a:latin typeface="+mn-lt"/>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
        <p:nvSpPr>
          <p:cNvPr id="4" name="Content Placeholder 3"/>
          <p:cNvSpPr>
            <a:spLocks noGrp="1"/>
          </p:cNvSpPr>
          <p:nvPr>
            <p:ph idx="1"/>
          </p:nvPr>
        </p:nvSpPr>
        <p:spPr>
          <a:xfrm>
            <a:off x="381000" y="1828800"/>
            <a:ext cx="8229600" cy="4525963"/>
          </a:xfrm>
        </p:spPr>
        <p:txBody>
          <a:bodyPr/>
          <a:lstStyle/>
          <a:p>
            <a:r>
              <a:rPr lang="en-US" dirty="0" smtClean="0">
                <a:solidFill>
                  <a:srgbClr val="404040"/>
                </a:solidFill>
                <a:cs typeface="Times New Roman" panose="02020603050405020304" pitchFamily="18" charset="0"/>
              </a:rPr>
              <a:t>Orphan </a:t>
            </a:r>
            <a:r>
              <a:rPr lang="en-US" dirty="0" smtClean="0">
                <a:solidFill>
                  <a:srgbClr val="404040"/>
                </a:solidFill>
                <a:cs typeface="Times New Roman" panose="02020603050405020304" pitchFamily="18" charset="0"/>
              </a:rPr>
              <a:t>Drug Tax Credit (ODTC):</a:t>
            </a:r>
          </a:p>
          <a:p>
            <a:pPr lvl="1"/>
            <a:r>
              <a:rPr lang="en-US" dirty="0" smtClean="0">
                <a:solidFill>
                  <a:srgbClr val="404040"/>
                </a:solidFill>
                <a:cs typeface="Times New Roman" panose="02020603050405020304" pitchFamily="18" charset="0"/>
              </a:rPr>
              <a:t>Allows companies to claim a tax credit of up to 50% of their qualified clinical testing expenses.</a:t>
            </a:r>
          </a:p>
          <a:p>
            <a:pPr lvl="1"/>
            <a:r>
              <a:rPr lang="en-US" dirty="0" smtClean="0">
                <a:solidFill>
                  <a:srgbClr val="404040"/>
                </a:solidFill>
                <a:cs typeface="Times New Roman" panose="02020603050405020304" pitchFamily="18" charset="0"/>
              </a:rPr>
              <a:t>Not all companies opt to take the ODTC, instead choosing to take the R&amp;D credit</a:t>
            </a:r>
          </a:p>
          <a:p>
            <a:pPr marL="914400" lvl="2" indent="0">
              <a:buNone/>
            </a:pPr>
            <a:endParaRPr lang="en-US" dirty="0" smtClean="0">
              <a:latin typeface="Times New Roman" panose="02020603050405020304" pitchFamily="18" charset="0"/>
              <a:cs typeface="Times New Roman" panose="02020603050405020304" pitchFamily="18" charset="0"/>
            </a:endParaRPr>
          </a:p>
          <a:p>
            <a:pPr lvl="2"/>
            <a:endParaRPr lang="en-US" dirty="0" smtClean="0">
              <a:latin typeface="Times New Roman" panose="02020603050405020304" pitchFamily="18" charset="0"/>
              <a:cs typeface="Times New Roman" panose="02020603050405020304" pitchFamily="18" charset="0"/>
            </a:endParaRPr>
          </a:p>
          <a:p>
            <a:pPr lvl="2"/>
            <a:endParaRPr lang="en-US" dirty="0" smtClean="0">
              <a:latin typeface="Times New Roman" panose="02020603050405020304" pitchFamily="18" charset="0"/>
              <a:cs typeface="Times New Roman" panose="02020603050405020304" pitchFamily="18" charset="0"/>
            </a:endParaRPr>
          </a:p>
          <a:p>
            <a:pPr lvl="2"/>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b="1" dirty="0" smtClean="0">
                <a:solidFill>
                  <a:srgbClr val="0070C0"/>
                </a:solidFill>
                <a:latin typeface="+mn-lt"/>
                <a:cs typeface="Times New Roman" panose="02020603050405020304" pitchFamily="18" charset="0"/>
              </a:rPr>
              <a:t>The Orphan Drug Act</a:t>
            </a:r>
            <a:endParaRPr lang="en-US" b="1" dirty="0">
              <a:solidFill>
                <a:srgbClr val="0070C0"/>
              </a:solidFill>
              <a:latin typeface="+mn-lt"/>
              <a:cs typeface="Times New Roman" panose="02020603050405020304" pitchFamily="18" charset="0"/>
            </a:endParaRPr>
          </a:p>
        </p:txBody>
      </p:sp>
      <p:sp>
        <p:nvSpPr>
          <p:cNvPr id="4" name="Content Placeholder 3"/>
          <p:cNvSpPr>
            <a:spLocks noGrp="1"/>
          </p:cNvSpPr>
          <p:nvPr>
            <p:ph idx="1"/>
          </p:nvPr>
        </p:nvSpPr>
        <p:spPr>
          <a:xfrm>
            <a:off x="381000" y="1828800"/>
            <a:ext cx="8229600" cy="4525963"/>
          </a:xfrm>
        </p:spPr>
        <p:txBody>
          <a:bodyPr>
            <a:normAutofit lnSpcReduction="10000"/>
          </a:bodyPr>
          <a:lstStyle/>
          <a:p>
            <a:r>
              <a:rPr lang="en-US" dirty="0">
                <a:solidFill>
                  <a:srgbClr val="404040"/>
                </a:solidFill>
                <a:cs typeface="Times New Roman" panose="02020603050405020304" pitchFamily="18" charset="0"/>
              </a:rPr>
              <a:t>Has it worked? Yes</a:t>
            </a:r>
            <a:r>
              <a:rPr lang="en-US" dirty="0" smtClean="0">
                <a:solidFill>
                  <a:srgbClr val="404040"/>
                </a:solidFill>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lvl="8"/>
            <a:endParaRPr lang="en-US" dirty="0">
              <a:latin typeface="Times New Roman" panose="02020603050405020304" pitchFamily="18" charset="0"/>
              <a:cs typeface="Times New Roman" panose="02020603050405020304" pitchFamily="18" charset="0"/>
            </a:endParaRPr>
          </a:p>
          <a:p>
            <a:pPr marL="3657600" lvl="8" indent="0">
              <a:buNone/>
            </a:pPr>
            <a:r>
              <a:rPr lang="en-US" sz="1400" dirty="0" smtClean="0">
                <a:latin typeface="Times New Roman" panose="02020603050405020304" pitchFamily="18" charset="0"/>
                <a:cs typeface="Times New Roman" panose="02020603050405020304" pitchFamily="18" charset="0"/>
              </a:rPr>
              <a:t>FDA Law Blog</a:t>
            </a:r>
            <a:endParaRPr lang="en-US" sz="1400" dirty="0">
              <a:latin typeface="Times New Roman" panose="02020603050405020304" pitchFamily="18" charset="0"/>
              <a:cs typeface="Times New Roman" panose="02020603050405020304" pitchFamily="18" charset="0"/>
            </a:endParaRPr>
          </a:p>
          <a:p>
            <a:pPr marL="914400" lvl="2" indent="0">
              <a:buNone/>
            </a:pPr>
            <a:endParaRPr lang="en-US" dirty="0" smtClean="0">
              <a:latin typeface="Times New Roman" panose="02020603050405020304" pitchFamily="18" charset="0"/>
              <a:cs typeface="Times New Roman" panose="02020603050405020304" pitchFamily="18" charset="0"/>
            </a:endParaRPr>
          </a:p>
          <a:p>
            <a:pPr lvl="2"/>
            <a:endParaRPr lang="en-US" dirty="0" smtClean="0">
              <a:latin typeface="Times New Roman" panose="02020603050405020304" pitchFamily="18" charset="0"/>
              <a:cs typeface="Times New Roman" panose="02020603050405020304" pitchFamily="18" charset="0"/>
            </a:endParaRPr>
          </a:p>
          <a:p>
            <a:pPr lvl="2"/>
            <a:endParaRPr lang="en-US" dirty="0" smtClean="0">
              <a:latin typeface="Times New Roman" panose="02020603050405020304" pitchFamily="18" charset="0"/>
              <a:cs typeface="Times New Roman" panose="02020603050405020304" pitchFamily="18"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61" y="2362200"/>
            <a:ext cx="6219334"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7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mn-lt"/>
                <a:cs typeface="Times New Roman" panose="02020603050405020304" pitchFamily="18" charset="0"/>
              </a:rPr>
              <a:t>The Rare Diseases Act</a:t>
            </a:r>
            <a:endParaRPr lang="en-US" b="1" dirty="0">
              <a:solidFill>
                <a:srgbClr val="0070C0"/>
              </a:solidFill>
              <a:latin typeface="+mn-lt"/>
              <a:cs typeface="Times New Roman" panose="02020603050405020304" pitchFamily="18" charset="0"/>
            </a:endParaRPr>
          </a:p>
        </p:txBody>
      </p:sp>
      <p:sp>
        <p:nvSpPr>
          <p:cNvPr id="3" name="Content Placeholder 2"/>
          <p:cNvSpPr>
            <a:spLocks noGrp="1"/>
          </p:cNvSpPr>
          <p:nvPr>
            <p:ph idx="1"/>
          </p:nvPr>
        </p:nvSpPr>
        <p:spPr>
          <a:xfrm>
            <a:off x="457200" y="1905000"/>
            <a:ext cx="8229600" cy="4525963"/>
          </a:xfrm>
        </p:spPr>
        <p:txBody>
          <a:bodyPr/>
          <a:lstStyle/>
          <a:p>
            <a:pPr>
              <a:buFont typeface="Wingdings" panose="05000000000000000000" pitchFamily="2" charset="2"/>
              <a:buChar char="§"/>
            </a:pPr>
            <a:r>
              <a:rPr lang="en-US" kern="1200" dirty="0" smtClean="0">
                <a:solidFill>
                  <a:srgbClr val="404040"/>
                </a:solidFill>
                <a:cs typeface="Times New Roman" panose="02020603050405020304" pitchFamily="18" charset="0"/>
              </a:rPr>
              <a:t>Two Key Provisions:</a:t>
            </a:r>
          </a:p>
          <a:p>
            <a:pPr marL="0" indent="0">
              <a:buNone/>
            </a:pPr>
            <a:endParaRPr lang="en-US" kern="1200" dirty="0" smtClean="0">
              <a:solidFill>
                <a:srgbClr val="404040"/>
              </a:solidFill>
              <a:cs typeface="Times New Roman" panose="02020603050405020304" pitchFamily="18" charset="0"/>
            </a:endParaRPr>
          </a:p>
          <a:p>
            <a:pPr lvl="1">
              <a:buFont typeface="Wingdings" panose="05000000000000000000" pitchFamily="2" charset="2"/>
              <a:buChar char="§"/>
            </a:pPr>
            <a:r>
              <a:rPr lang="en-US" sz="2400" dirty="0">
                <a:solidFill>
                  <a:srgbClr val="404040"/>
                </a:solidFill>
                <a:cs typeface="Times New Roman" panose="02020603050405020304" pitchFamily="18" charset="0"/>
              </a:rPr>
              <a:t>Establishment of the Office of Rare Diseases at the </a:t>
            </a:r>
            <a:r>
              <a:rPr lang="en-US" sz="2400" dirty="0" smtClean="0">
                <a:solidFill>
                  <a:srgbClr val="404040"/>
                </a:solidFill>
                <a:cs typeface="Times New Roman" panose="02020603050405020304" pitchFamily="18" charset="0"/>
              </a:rPr>
              <a:t>NIH</a:t>
            </a:r>
          </a:p>
          <a:p>
            <a:pPr marL="457200" lvl="1" indent="0">
              <a:buNone/>
            </a:pPr>
            <a:endParaRPr lang="en-US" sz="2400" dirty="0" smtClean="0">
              <a:solidFill>
                <a:srgbClr val="404040"/>
              </a:solidFill>
              <a:cs typeface="Times New Roman" panose="02020603050405020304" pitchFamily="18" charset="0"/>
            </a:endParaRPr>
          </a:p>
          <a:p>
            <a:pPr lvl="1">
              <a:buFont typeface="Wingdings" panose="05000000000000000000" pitchFamily="2" charset="2"/>
              <a:buChar char="§"/>
            </a:pPr>
            <a:r>
              <a:rPr lang="en-US" sz="2400" kern="1200" dirty="0" smtClean="0">
                <a:solidFill>
                  <a:srgbClr val="404040"/>
                </a:solidFill>
                <a:cs typeface="Times New Roman" panose="02020603050405020304" pitchFamily="18" charset="0"/>
              </a:rPr>
              <a:t>Establishment of the Rare Disease Regional Centers of Excellence</a:t>
            </a:r>
          </a:p>
          <a:p>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115112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mn-lt"/>
                <a:cs typeface="Times New Roman" panose="02020603050405020304" pitchFamily="18" charset="0"/>
              </a:rPr>
              <a:t>The Rare Diseases Act</a:t>
            </a:r>
            <a:endParaRPr lang="en-US" b="1" dirty="0">
              <a:solidFill>
                <a:srgbClr val="0070C0"/>
              </a:solidFill>
              <a:latin typeface="+mn-lt"/>
              <a:cs typeface="Times New Roman" panose="02020603050405020304" pitchFamily="18" charset="0"/>
            </a:endParaRPr>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a:buFont typeface="Wingdings" panose="05000000000000000000" pitchFamily="2" charset="2"/>
              <a:buChar char="§"/>
            </a:pPr>
            <a:r>
              <a:rPr lang="en-US" kern="1200" dirty="0" smtClean="0">
                <a:solidFill>
                  <a:srgbClr val="404040"/>
                </a:solidFill>
                <a:cs typeface="Times New Roman" panose="02020603050405020304" pitchFamily="18" charset="0"/>
              </a:rPr>
              <a:t>The NIH Office of Rare Diseases:</a:t>
            </a:r>
          </a:p>
          <a:p>
            <a:pPr lvl="1">
              <a:buFont typeface="Wingdings" panose="05000000000000000000" pitchFamily="2" charset="2"/>
              <a:buChar char="§"/>
            </a:pPr>
            <a:r>
              <a:rPr lang="en-US" sz="2400" dirty="0" smtClean="0">
                <a:solidFill>
                  <a:srgbClr val="404040"/>
                </a:solidFill>
                <a:cs typeface="Times New Roman" panose="02020603050405020304" pitchFamily="18" charset="0"/>
              </a:rPr>
              <a:t>Recommends </a:t>
            </a:r>
            <a:r>
              <a:rPr lang="en-US" sz="2400" dirty="0">
                <a:solidFill>
                  <a:srgbClr val="404040"/>
                </a:solidFill>
                <a:cs typeface="Times New Roman" panose="02020603050405020304" pitchFamily="18" charset="0"/>
              </a:rPr>
              <a:t>an agenda for conducting and supporting research on rare diseases through the national research institutes and centers. </a:t>
            </a:r>
            <a:endParaRPr lang="en-US" sz="2400" dirty="0" smtClean="0">
              <a:solidFill>
                <a:srgbClr val="404040"/>
              </a:solidFill>
              <a:cs typeface="Times New Roman" panose="02020603050405020304" pitchFamily="18" charset="0"/>
            </a:endParaRPr>
          </a:p>
          <a:p>
            <a:pPr lvl="1">
              <a:buFont typeface="Wingdings" panose="05000000000000000000" pitchFamily="2" charset="2"/>
              <a:buChar char="§"/>
            </a:pPr>
            <a:r>
              <a:rPr lang="en-US" sz="2400" dirty="0">
                <a:solidFill>
                  <a:srgbClr val="404040"/>
                </a:solidFill>
                <a:cs typeface="Times New Roman" panose="02020603050405020304" pitchFamily="18" charset="0"/>
              </a:rPr>
              <a:t>P</a:t>
            </a:r>
            <a:r>
              <a:rPr lang="en-US" sz="2400" dirty="0" smtClean="0">
                <a:solidFill>
                  <a:srgbClr val="404040"/>
                </a:solidFill>
                <a:cs typeface="Times New Roman" panose="02020603050405020304" pitchFamily="18" charset="0"/>
              </a:rPr>
              <a:t>romote </a:t>
            </a:r>
            <a:r>
              <a:rPr lang="en-US" sz="2400" dirty="0">
                <a:solidFill>
                  <a:srgbClr val="404040"/>
                </a:solidFill>
                <a:cs typeface="Times New Roman" panose="02020603050405020304" pitchFamily="18" charset="0"/>
              </a:rPr>
              <a:t>coordination and cooperation among the national research institutes and centers and entities whose research is supported by such </a:t>
            </a:r>
            <a:r>
              <a:rPr lang="en-US" sz="2400" dirty="0" smtClean="0">
                <a:solidFill>
                  <a:srgbClr val="404040"/>
                </a:solidFill>
                <a:cs typeface="Times New Roman" panose="02020603050405020304" pitchFamily="18" charset="0"/>
              </a:rPr>
              <a:t>institutes</a:t>
            </a:r>
          </a:p>
          <a:p>
            <a:pPr lvl="1">
              <a:buFont typeface="Wingdings" panose="05000000000000000000" pitchFamily="2" charset="2"/>
              <a:buChar char="§"/>
            </a:pPr>
            <a:r>
              <a:rPr lang="en-US" sz="2400" dirty="0">
                <a:solidFill>
                  <a:srgbClr val="404040"/>
                </a:solidFill>
                <a:cs typeface="Times New Roman" panose="02020603050405020304" pitchFamily="18" charset="0"/>
              </a:rPr>
              <a:t>E</a:t>
            </a:r>
            <a:r>
              <a:rPr lang="en-US" sz="2400" dirty="0" smtClean="0">
                <a:solidFill>
                  <a:srgbClr val="404040"/>
                </a:solidFill>
                <a:cs typeface="Times New Roman" panose="02020603050405020304" pitchFamily="18" charset="0"/>
              </a:rPr>
              <a:t>nter </a:t>
            </a:r>
            <a:r>
              <a:rPr lang="en-US" sz="2400" dirty="0">
                <a:solidFill>
                  <a:srgbClr val="404040"/>
                </a:solidFill>
                <a:cs typeface="Times New Roman" panose="02020603050405020304" pitchFamily="18" charset="0"/>
              </a:rPr>
              <a:t>into cooperative agreements with and make grants for regional centers of excellence on rare </a:t>
            </a:r>
            <a:r>
              <a:rPr lang="en-US" sz="2400" dirty="0" smtClean="0">
                <a:solidFill>
                  <a:srgbClr val="404040"/>
                </a:solidFill>
                <a:cs typeface="Times New Roman" panose="02020603050405020304" pitchFamily="18" charset="0"/>
              </a:rPr>
              <a:t>diseases</a:t>
            </a:r>
          </a:p>
          <a:p>
            <a:pPr lvl="1">
              <a:buFont typeface="Wingdings" panose="05000000000000000000" pitchFamily="2" charset="2"/>
              <a:buChar char="§"/>
            </a:pPr>
            <a:r>
              <a:rPr lang="en-US" sz="2400" dirty="0">
                <a:solidFill>
                  <a:srgbClr val="404040"/>
                </a:solidFill>
                <a:cs typeface="Times New Roman" panose="02020603050405020304" pitchFamily="18" charset="0"/>
              </a:rPr>
              <a:t>Promote the sufficient allocation of the resources of the National Institutes of Health for conducting and supporting research on rare diseases.</a:t>
            </a:r>
          </a:p>
          <a:p>
            <a:pPr lvl="1">
              <a:buFont typeface="Wingdings" panose="05000000000000000000" pitchFamily="2" charset="2"/>
              <a:buChar char="§"/>
            </a:pPr>
            <a:r>
              <a:rPr lang="en-US" sz="2400" dirty="0">
                <a:solidFill>
                  <a:srgbClr val="404040"/>
                </a:solidFill>
                <a:cs typeface="Times New Roman" panose="02020603050405020304" pitchFamily="18" charset="0"/>
              </a:rPr>
              <a:t>Promote and encourage the establishment of a centralized clearinghouse for rare and genetic disease information</a:t>
            </a:r>
          </a:p>
          <a:p>
            <a:pPr lvl="1">
              <a:buFont typeface="Wingdings" panose="05000000000000000000" pitchFamily="2" charset="2"/>
              <a:buChar char="§"/>
            </a:pPr>
            <a:endParaRPr lang="en-US" sz="2400" dirty="0">
              <a:solidFill>
                <a:srgbClr val="404040"/>
              </a:solidFill>
              <a:cs typeface="Times New Roman" panose="02020603050405020304" pitchFamily="18" charset="0"/>
            </a:endParaRPr>
          </a:p>
          <a:p>
            <a:pPr lvl="1">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endParaRPr lang="en-US" kern="1200" dirty="0" smtClean="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en-US" kern="1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325116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70C0"/>
                </a:solidFill>
                <a:latin typeface="+mn-lt"/>
                <a:cs typeface="Times New Roman" panose="02020603050405020304" pitchFamily="18" charset="0"/>
              </a:rPr>
              <a:t>The Rare Diseases Act</a:t>
            </a:r>
            <a:endParaRPr lang="en-US" b="1" dirty="0">
              <a:solidFill>
                <a:srgbClr val="0070C0"/>
              </a:solidFill>
              <a:latin typeface="+mn-lt"/>
              <a:cs typeface="Times New Roman" panose="02020603050405020304" pitchFamily="18" charset="0"/>
            </a:endParaRPr>
          </a:p>
        </p:txBody>
      </p:sp>
      <p:sp>
        <p:nvSpPr>
          <p:cNvPr id="3" name="Content Placeholder 2"/>
          <p:cNvSpPr>
            <a:spLocks noGrp="1"/>
          </p:cNvSpPr>
          <p:nvPr>
            <p:ph idx="1"/>
          </p:nvPr>
        </p:nvSpPr>
        <p:spPr>
          <a:xfrm>
            <a:off x="457200" y="1295400"/>
            <a:ext cx="8229600" cy="4525963"/>
          </a:xfrm>
        </p:spPr>
        <p:txBody>
          <a:bodyPr/>
          <a:lstStyle/>
          <a:p>
            <a:pPr>
              <a:buFont typeface="Wingdings" panose="05000000000000000000" pitchFamily="2" charset="2"/>
              <a:buChar char="§"/>
            </a:pPr>
            <a:r>
              <a:rPr lang="en-US" dirty="0" smtClean="0">
                <a:solidFill>
                  <a:srgbClr val="404040"/>
                </a:solidFill>
                <a:cs typeface="Times New Roman" panose="02020603050405020304" pitchFamily="18" charset="0"/>
              </a:rPr>
              <a:t>Rare Disease Regional Centers of Excellence:</a:t>
            </a:r>
          </a:p>
          <a:p>
            <a:pPr lvl="1">
              <a:buFont typeface="Wingdings" panose="05000000000000000000" pitchFamily="2" charset="2"/>
              <a:buChar char="§"/>
            </a:pPr>
            <a:r>
              <a:rPr lang="en-US" dirty="0">
                <a:solidFill>
                  <a:srgbClr val="404040"/>
                </a:solidFill>
                <a:cs typeface="Times New Roman" panose="02020603050405020304" pitchFamily="18" charset="0"/>
              </a:rPr>
              <a:t>“The NIH will </a:t>
            </a:r>
            <a:r>
              <a:rPr lang="en-US" dirty="0" smtClean="0">
                <a:solidFill>
                  <a:srgbClr val="404040"/>
                </a:solidFill>
                <a:cs typeface="Times New Roman" panose="02020603050405020304" pitchFamily="18" charset="0"/>
              </a:rPr>
              <a:t>enter </a:t>
            </a:r>
            <a:r>
              <a:rPr lang="en-US" dirty="0">
                <a:solidFill>
                  <a:srgbClr val="404040"/>
                </a:solidFill>
                <a:cs typeface="Times New Roman" panose="02020603050405020304" pitchFamily="18" charset="0"/>
              </a:rPr>
              <a:t>into cooperative agreements with and make grants to public or private nonprofit entities to pay all or part of the cost of planning, establishing, or strengthening, and providing basic operating support for regional centers of excellence for clinical research into, training in, and demonstration of diagnostic, prevention, control, and treatment methods for rare diseases</a:t>
            </a:r>
            <a:r>
              <a:rPr lang="en-US" dirty="0" smtClean="0">
                <a:solidFill>
                  <a:srgbClr val="404040"/>
                </a:solidFill>
                <a:cs typeface="Times New Roman" panose="02020603050405020304" pitchFamily="18" charset="0"/>
              </a:rPr>
              <a:t>.”</a:t>
            </a:r>
            <a:endParaRPr lang="en-US" dirty="0">
              <a:solidFill>
                <a:srgbClr val="404040"/>
              </a:solidFill>
              <a:cs typeface="Times New Roman" panose="02020603050405020304" pitchFamily="18" charset="0"/>
            </a:endParaRPr>
          </a:p>
          <a:p>
            <a:pPr lvl="1">
              <a:buFont typeface="Wingdings" panose="05000000000000000000" pitchFamily="2" charset="2"/>
              <a:buChar char="§"/>
            </a:pPr>
            <a:endParaRPr lang="en-US" kern="1200" dirty="0" smtClean="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en-US" kern="1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381768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rgbClr val="0070C0"/>
                </a:solidFill>
                <a:latin typeface="+mn-lt"/>
                <a:cs typeface="Times New Roman" panose="02020603050405020304" pitchFamily="18" charset="0"/>
              </a:rPr>
              <a:t>Incentives by Exemption</a:t>
            </a:r>
            <a:endParaRPr lang="en-US" b="1" dirty="0">
              <a:solidFill>
                <a:srgbClr val="0070C0"/>
              </a:solidFill>
              <a:latin typeface="+mn-lt"/>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rgbClr val="FFFFFF">
                    <a:lumMod val="50000"/>
                  </a:srgbClr>
                </a:solidFill>
              </a:rPr>
              <a:t>Property of NORD</a:t>
            </a:r>
            <a:endParaRPr lang="en-US" dirty="0">
              <a:solidFill>
                <a:srgbClr val="FFFFFF">
                  <a:lumMod val="50000"/>
                </a:srgbClr>
              </a:solidFill>
            </a:endParaRPr>
          </a:p>
        </p:txBody>
      </p:sp>
      <p:sp>
        <p:nvSpPr>
          <p:cNvPr id="4" name="Content Placeholder 3"/>
          <p:cNvSpPr>
            <a:spLocks noGrp="1"/>
          </p:cNvSpPr>
          <p:nvPr>
            <p:ph idx="1"/>
          </p:nvPr>
        </p:nvSpPr>
        <p:spPr>
          <a:xfrm>
            <a:off x="457200" y="1447800"/>
            <a:ext cx="8229600" cy="4525963"/>
          </a:xfrm>
        </p:spPr>
        <p:txBody>
          <a:bodyPr/>
          <a:lstStyle/>
          <a:p>
            <a:r>
              <a:rPr lang="en-US" dirty="0" smtClean="0">
                <a:solidFill>
                  <a:srgbClr val="404040"/>
                </a:solidFill>
              </a:rPr>
              <a:t>FDA User Fees</a:t>
            </a:r>
          </a:p>
          <a:p>
            <a:r>
              <a:rPr lang="en-US" dirty="0">
                <a:solidFill>
                  <a:srgbClr val="404040"/>
                </a:solidFill>
                <a:cs typeface="Times New Roman" panose="02020603050405020304" pitchFamily="18" charset="0"/>
              </a:rPr>
              <a:t>Annual Fee on Branded Prescription Drug Manufacturers and </a:t>
            </a:r>
            <a:r>
              <a:rPr lang="en-US" dirty="0" smtClean="0">
                <a:solidFill>
                  <a:srgbClr val="404040"/>
                </a:solidFill>
                <a:cs typeface="Times New Roman" panose="02020603050405020304" pitchFamily="18" charset="0"/>
              </a:rPr>
              <a:t>Importers</a:t>
            </a:r>
          </a:p>
          <a:p>
            <a:r>
              <a:rPr lang="en-US" dirty="0">
                <a:solidFill>
                  <a:srgbClr val="404040"/>
                </a:solidFill>
                <a:cs typeface="Times New Roman" panose="02020603050405020304" pitchFamily="18" charset="0"/>
              </a:rPr>
              <a:t>The 340B Program</a:t>
            </a:r>
          </a:p>
          <a:p>
            <a:endParaRPr lang="en-US" dirty="0">
              <a:solidFill>
                <a:srgbClr val="404040"/>
              </a:solidFill>
              <a:cs typeface="Times New Roman" panose="02020603050405020304" pitchFamily="18" charset="0"/>
            </a:endParaRPr>
          </a:p>
          <a:p>
            <a:endParaRPr lang="en-US" dirty="0" smtClean="0"/>
          </a:p>
          <a:p>
            <a:endParaRPr lang="en-US" dirty="0"/>
          </a:p>
        </p:txBody>
      </p:sp>
    </p:spTree>
    <p:extLst>
      <p:ext uri="{BB962C8B-B14F-4D97-AF65-F5344CB8AC3E}">
        <p14:creationId xmlns:p14="http://schemas.microsoft.com/office/powerpoint/2010/main" val="125000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597" r="22783" b="40740"/>
          <a:stretch/>
        </p:blipFill>
        <p:spPr>
          <a:xfrm>
            <a:off x="7571232" y="5638800"/>
            <a:ext cx="1572768" cy="1219200"/>
          </a:xfrm>
          <a:prstGeom prst="rect">
            <a:avLst/>
          </a:prstGeom>
        </p:spPr>
      </p:pic>
      <p:sp>
        <p:nvSpPr>
          <p:cNvPr id="7" name="Rectangle 3"/>
          <p:cNvSpPr>
            <a:spLocks noGrp="1" noChangeArrowheads="1"/>
          </p:cNvSpPr>
          <p:nvPr>
            <p:ph type="title"/>
          </p:nvPr>
        </p:nvSpPr>
        <p:spPr>
          <a:xfrm>
            <a:off x="304800" y="304800"/>
            <a:ext cx="7772400" cy="609600"/>
          </a:xfrm>
        </p:spPr>
        <p:txBody>
          <a:bodyPr>
            <a:noAutofit/>
          </a:bodyPr>
          <a:lstStyle/>
          <a:p>
            <a:r>
              <a:rPr lang="en-US" sz="3600" b="1" dirty="0" smtClean="0">
                <a:solidFill>
                  <a:srgbClr val="F47D30"/>
                </a:solidFill>
                <a:latin typeface="Arial" panose="020B0604020202020204" pitchFamily="34" charset="0"/>
                <a:cs typeface="Arial" panose="020B0604020202020204" pitchFamily="34" charset="0"/>
              </a:rPr>
              <a:t>Experience of Patients</a:t>
            </a:r>
          </a:p>
        </p:txBody>
      </p:sp>
      <p:sp>
        <p:nvSpPr>
          <p:cNvPr id="8" name="Rectangle 4"/>
          <p:cNvSpPr>
            <a:spLocks noGrp="1" noChangeArrowheads="1"/>
          </p:cNvSpPr>
          <p:nvPr>
            <p:ph idx="1"/>
          </p:nvPr>
        </p:nvSpPr>
        <p:spPr>
          <a:xfrm>
            <a:off x="304800" y="1164515"/>
            <a:ext cx="5258696" cy="5715000"/>
          </a:xfrm>
        </p:spPr>
        <p:txBody>
          <a:bodyPr>
            <a:normAutofit/>
          </a:bodyPr>
          <a:lstStyle/>
          <a:p>
            <a:pPr>
              <a:buClr>
                <a:schemeClr val="accent5"/>
              </a:buClr>
            </a:pPr>
            <a:r>
              <a:rPr lang="en-US" sz="2400" dirty="0" smtClean="0">
                <a:solidFill>
                  <a:srgbClr val="404040"/>
                </a:solidFill>
                <a:cs typeface="Arial" panose="020B0604020202020204" pitchFamily="34" charset="0"/>
              </a:rPr>
              <a:t>It can take years for patients to obtain an accurate diagnosis</a:t>
            </a:r>
          </a:p>
          <a:p>
            <a:pPr>
              <a:buClr>
                <a:schemeClr val="accent5"/>
              </a:buClr>
            </a:pPr>
            <a:r>
              <a:rPr lang="en-US" sz="2400" dirty="0" smtClean="0">
                <a:solidFill>
                  <a:srgbClr val="404040"/>
                </a:solidFill>
                <a:cs typeface="Arial" panose="020B0604020202020204" pitchFamily="34" charset="0"/>
              </a:rPr>
              <a:t>There are limited treatment options for most rare diseases</a:t>
            </a:r>
          </a:p>
          <a:p>
            <a:pPr>
              <a:buClr>
                <a:schemeClr val="accent5"/>
              </a:buClr>
            </a:pPr>
            <a:r>
              <a:rPr lang="en-US" sz="2400" dirty="0" smtClean="0">
                <a:solidFill>
                  <a:srgbClr val="404040"/>
                </a:solidFill>
                <a:cs typeface="Arial" panose="020B0604020202020204" pitchFamily="34" charset="0"/>
              </a:rPr>
              <a:t>Lack of knowledge among many medical professionals</a:t>
            </a:r>
          </a:p>
          <a:p>
            <a:pPr>
              <a:buClr>
                <a:schemeClr val="accent5"/>
              </a:buClr>
            </a:pPr>
            <a:r>
              <a:rPr lang="en-US" sz="2400" dirty="0" smtClean="0">
                <a:solidFill>
                  <a:srgbClr val="404040"/>
                </a:solidFill>
                <a:cs typeface="Arial" panose="020B0604020202020204" pitchFamily="34" charset="0"/>
              </a:rPr>
              <a:t>Treatments are generally more expensive than for regular diseases</a:t>
            </a:r>
          </a:p>
          <a:p>
            <a:pPr>
              <a:buClr>
                <a:schemeClr val="accent5"/>
              </a:buClr>
            </a:pPr>
            <a:r>
              <a:rPr lang="en-US" sz="2400" dirty="0" smtClean="0">
                <a:solidFill>
                  <a:srgbClr val="404040"/>
                </a:solidFill>
                <a:cs typeface="Arial" panose="020B0604020202020204" pitchFamily="34" charset="0"/>
              </a:rPr>
              <a:t>Reimbursement issues related to private insurance, Medicare and Medicaid</a:t>
            </a:r>
          </a:p>
        </p:txBody>
      </p:sp>
      <p:pic>
        <p:nvPicPr>
          <p:cNvPr id="1026" name="Picture 2" descr="N:\_TEAMWORK\2014 Portraits Images\High-Resolution\NORD7444-113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94" t="29699"/>
          <a:stretch/>
        </p:blipFill>
        <p:spPr bwMode="auto">
          <a:xfrm>
            <a:off x="5943600" y="914400"/>
            <a:ext cx="2984743" cy="482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784871"/>
      </p:ext>
    </p:extLst>
  </p:cSld>
  <p:clrMapOvr>
    <a:masterClrMapping/>
  </p:clrMapOvr>
  <mc:AlternateContent xmlns:mc="http://schemas.openxmlformats.org/markup-compatibility/2006" xmlns:p14="http://schemas.microsoft.com/office/powerpoint/2010/main">
    <mc:Choice Requires="p14">
      <p:transition spd="slow" p14:dur="4000" advClick="0" advTm="9000"/>
    </mc:Choice>
    <mc:Fallback xmlns="">
      <p:transition spd="slow" advClick="0" advTm="9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solidFill>
                  <a:srgbClr val="0070C0"/>
                </a:solidFill>
                <a:latin typeface="+mn-lt"/>
                <a:cs typeface="Times New Roman" panose="02020603050405020304" pitchFamily="18" charset="0"/>
              </a:rPr>
              <a:t>Incentive by Expedited FDA Review</a:t>
            </a:r>
            <a:endParaRPr lang="en-US" b="1" dirty="0">
              <a:solidFill>
                <a:srgbClr val="0070C0"/>
              </a:solidFill>
              <a:latin typeface="+mn-lt"/>
              <a:cs typeface="Times New Roman" panose="02020603050405020304" pitchFamily="18" charset="0"/>
            </a:endParaRPr>
          </a:p>
        </p:txBody>
      </p:sp>
      <p:sp>
        <p:nvSpPr>
          <p:cNvPr id="3" name="Content Placeholder 2"/>
          <p:cNvSpPr>
            <a:spLocks noGrp="1"/>
          </p:cNvSpPr>
          <p:nvPr>
            <p:ph idx="1"/>
          </p:nvPr>
        </p:nvSpPr>
        <p:spPr>
          <a:xfrm>
            <a:off x="381000" y="1676400"/>
            <a:ext cx="8229600" cy="4525963"/>
          </a:xfrm>
        </p:spPr>
        <p:txBody>
          <a:bodyPr/>
          <a:lstStyle/>
          <a:p>
            <a:pPr>
              <a:buFont typeface="Wingdings" panose="05000000000000000000" pitchFamily="2" charset="2"/>
              <a:buChar char="§"/>
            </a:pPr>
            <a:r>
              <a:rPr lang="en-US" dirty="0" smtClean="0">
                <a:solidFill>
                  <a:srgbClr val="404040"/>
                </a:solidFill>
                <a:cs typeface="Times New Roman" panose="02020603050405020304" pitchFamily="18" charset="0"/>
              </a:rPr>
              <a:t>Priority Review (1992</a:t>
            </a:r>
            <a:r>
              <a:rPr lang="en-US" dirty="0" smtClean="0">
                <a:solidFill>
                  <a:srgbClr val="404040"/>
                </a:solidFill>
                <a:cs typeface="Times New Roman" panose="02020603050405020304" pitchFamily="18" charset="0"/>
              </a:rPr>
              <a:t>)</a:t>
            </a:r>
          </a:p>
          <a:p>
            <a:pPr>
              <a:buFont typeface="Wingdings" panose="05000000000000000000" pitchFamily="2" charset="2"/>
              <a:buChar char="§"/>
            </a:pPr>
            <a:r>
              <a:rPr lang="en-US" dirty="0">
                <a:solidFill>
                  <a:srgbClr val="404040"/>
                </a:solidFill>
                <a:latin typeface="+mj-lt"/>
                <a:cs typeface="Times New Roman" panose="02020603050405020304" pitchFamily="18" charset="0"/>
              </a:rPr>
              <a:t>Fast Track (1997</a:t>
            </a:r>
            <a:r>
              <a:rPr lang="en-US" dirty="0" smtClean="0">
                <a:solidFill>
                  <a:srgbClr val="404040"/>
                </a:solidFill>
                <a:latin typeface="+mj-lt"/>
                <a:cs typeface="Times New Roman" panose="02020603050405020304" pitchFamily="18" charset="0"/>
              </a:rPr>
              <a:t>)</a:t>
            </a:r>
          </a:p>
          <a:p>
            <a:pPr>
              <a:buFont typeface="Wingdings" panose="05000000000000000000" pitchFamily="2" charset="2"/>
              <a:buChar char="§"/>
            </a:pPr>
            <a:r>
              <a:rPr lang="en-US" dirty="0">
                <a:solidFill>
                  <a:srgbClr val="404040"/>
                </a:solidFill>
                <a:latin typeface="+mj-lt"/>
                <a:cs typeface="Times New Roman" panose="02020603050405020304" pitchFamily="18" charset="0"/>
              </a:rPr>
              <a:t>Accelerated Approval (1992, amended in 2012</a:t>
            </a:r>
            <a:r>
              <a:rPr lang="en-US" dirty="0" smtClean="0">
                <a:solidFill>
                  <a:srgbClr val="404040"/>
                </a:solidFill>
                <a:latin typeface="+mj-lt"/>
                <a:cs typeface="Times New Roman" panose="02020603050405020304" pitchFamily="18" charset="0"/>
              </a:rPr>
              <a:t>)</a:t>
            </a:r>
          </a:p>
          <a:p>
            <a:pPr>
              <a:buFont typeface="Wingdings" panose="05000000000000000000" pitchFamily="2" charset="2"/>
              <a:buChar char="§"/>
            </a:pPr>
            <a:r>
              <a:rPr lang="en-US" dirty="0">
                <a:solidFill>
                  <a:srgbClr val="404040"/>
                </a:solidFill>
                <a:latin typeface="+mj-lt"/>
                <a:cs typeface="Times New Roman" panose="02020603050405020304" pitchFamily="18" charset="0"/>
              </a:rPr>
              <a:t>Breakthrough Therapy (2012</a:t>
            </a:r>
            <a:r>
              <a:rPr lang="en-US" dirty="0" smtClean="0">
                <a:solidFill>
                  <a:srgbClr val="404040"/>
                </a:solidFill>
                <a:latin typeface="+mj-lt"/>
                <a:cs typeface="Times New Roman" panose="02020603050405020304" pitchFamily="18" charset="0"/>
              </a:rPr>
              <a:t>)</a:t>
            </a:r>
          </a:p>
          <a:p>
            <a:pPr>
              <a:buFont typeface="Wingdings" panose="05000000000000000000" pitchFamily="2" charset="2"/>
              <a:buChar char="§"/>
            </a:pPr>
            <a:r>
              <a:rPr lang="en-US" dirty="0">
                <a:solidFill>
                  <a:srgbClr val="404040"/>
                </a:solidFill>
                <a:latin typeface="+mj-lt"/>
                <a:cs typeface="Times New Roman" panose="02020603050405020304" pitchFamily="18" charset="0"/>
              </a:rPr>
              <a:t>Rare Pediatric Disease Priority Review Voucher Program (2012)</a:t>
            </a:r>
          </a:p>
          <a:p>
            <a:pPr>
              <a:buFont typeface="Wingdings" panose="05000000000000000000" pitchFamily="2" charset="2"/>
              <a:buChar char="§"/>
            </a:pPr>
            <a:endParaRPr lang="en-US" dirty="0">
              <a:solidFill>
                <a:srgbClr val="404040"/>
              </a:solidFill>
              <a:latin typeface="+mj-lt"/>
              <a:cs typeface="Times New Roman" panose="02020603050405020304" pitchFamily="18" charset="0"/>
            </a:endParaRPr>
          </a:p>
          <a:p>
            <a:pPr>
              <a:buFont typeface="Wingdings" panose="05000000000000000000" pitchFamily="2" charset="2"/>
              <a:buChar char="§"/>
            </a:pPr>
            <a:endParaRPr lang="en-US" dirty="0" smtClean="0">
              <a:solidFill>
                <a:srgbClr val="404040"/>
              </a:solidFill>
              <a:latin typeface="+mj-lt"/>
              <a:cs typeface="Times New Roman" panose="02020603050405020304" pitchFamily="18" charset="0"/>
            </a:endParaRPr>
          </a:p>
          <a:p>
            <a:pPr>
              <a:buFont typeface="Wingdings" panose="05000000000000000000" pitchFamily="2" charset="2"/>
              <a:buChar char="§"/>
            </a:pPr>
            <a:endParaRPr lang="en-US" dirty="0">
              <a:solidFill>
                <a:srgbClr val="404040"/>
              </a:solidFill>
              <a:latin typeface="+mj-lt"/>
              <a:cs typeface="Times New Roman" panose="02020603050405020304" pitchFamily="18" charset="0"/>
            </a:endParaRPr>
          </a:p>
          <a:p>
            <a:pPr>
              <a:buFont typeface="Wingdings" panose="05000000000000000000" pitchFamily="2" charset="2"/>
              <a:buChar char="§"/>
            </a:pPr>
            <a:endParaRPr lang="en-US" dirty="0">
              <a:solidFill>
                <a:srgbClr val="404040"/>
              </a:solidFill>
              <a:latin typeface="+mj-lt"/>
              <a:cs typeface="Times New Roman" panose="02020603050405020304" pitchFamily="18" charset="0"/>
            </a:endParaRPr>
          </a:p>
          <a:p>
            <a:pPr>
              <a:buFont typeface="Wingdings" panose="05000000000000000000" pitchFamily="2" charset="2"/>
              <a:buChar char="§"/>
            </a:pPr>
            <a:endParaRPr lang="en-US" dirty="0" smtClean="0">
              <a:solidFill>
                <a:srgbClr val="404040"/>
              </a:solidFill>
              <a:cs typeface="Times New Roman" panose="02020603050405020304" pitchFamily="18" charset="0"/>
            </a:endParaRPr>
          </a:p>
          <a:p>
            <a:pPr>
              <a:buFont typeface="Wingdings" panose="05000000000000000000" pitchFamily="2" charset="2"/>
              <a:buChar char="§"/>
            </a:pPr>
            <a:endParaRPr lang="en-US" kern="1200" dirty="0" smtClean="0">
              <a:solidFill>
                <a:schemeClr val="bg2">
                  <a:lumMod val="50000"/>
                </a:schemeClr>
              </a:solidFill>
              <a:latin typeface="Times New Roman" panose="02020603050405020304" pitchFamily="18" charset="0"/>
              <a:cs typeface="Times New Roman" panose="02020603050405020304" pitchFamily="18" charset="0"/>
            </a:endParaRPr>
          </a:p>
          <a:p>
            <a:pPr marL="0" indent="0">
              <a:buNone/>
            </a:pPr>
            <a:endParaRPr lang="en-US" kern="1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rgbClr val="FFFFFF">
                    <a:lumMod val="50000"/>
                  </a:srgbClr>
                </a:solidFill>
              </a:rPr>
              <a:t>Property of NORD</a:t>
            </a:r>
            <a:endParaRPr lang="en-US" dirty="0">
              <a:solidFill>
                <a:srgbClr val="FFFFFF">
                  <a:lumMod val="50000"/>
                </a:srgbClr>
              </a:solidFill>
            </a:endParaRPr>
          </a:p>
        </p:txBody>
      </p:sp>
    </p:spTree>
    <p:extLst>
      <p:ext uri="{BB962C8B-B14F-4D97-AF65-F5344CB8AC3E}">
        <p14:creationId xmlns:p14="http://schemas.microsoft.com/office/powerpoint/2010/main" val="59751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a:defRPr/>
            </a:pPr>
            <a:r>
              <a:rPr lang="en-US" sz="4800" b="1" i="1" dirty="0" smtClean="0">
                <a:solidFill>
                  <a:srgbClr val="002060"/>
                </a:solidFill>
                <a:latin typeface="Calibri" panose="020F0502020204030204" pitchFamily="34" charset="0"/>
                <a:cs typeface="Times New Roman" panose="02020603050405020304" pitchFamily="18" charset="0"/>
              </a:rPr>
              <a:t>21</a:t>
            </a:r>
            <a:r>
              <a:rPr lang="en-US" sz="4800" b="1" i="1" baseline="30000" dirty="0" smtClean="0">
                <a:solidFill>
                  <a:srgbClr val="002060"/>
                </a:solidFill>
                <a:latin typeface="Calibri" panose="020F0502020204030204" pitchFamily="34" charset="0"/>
                <a:cs typeface="Times New Roman" panose="02020603050405020304" pitchFamily="18" charset="0"/>
              </a:rPr>
              <a:t>st</a:t>
            </a:r>
            <a:r>
              <a:rPr lang="en-US" sz="4800" b="1" i="1" dirty="0" smtClean="0">
                <a:solidFill>
                  <a:srgbClr val="002060"/>
                </a:solidFill>
                <a:latin typeface="Calibri" panose="020F0502020204030204" pitchFamily="34" charset="0"/>
                <a:cs typeface="Times New Roman" panose="02020603050405020304" pitchFamily="18" charset="0"/>
              </a:rPr>
              <a:t> Century Cures Act</a:t>
            </a:r>
            <a:r>
              <a:rPr lang="en-US" sz="4800" b="1" i="1" dirty="0">
                <a:solidFill>
                  <a:srgbClr val="002060"/>
                </a:solidFill>
                <a:latin typeface="Calibri" panose="020F0502020204030204" pitchFamily="34" charset="0"/>
                <a:cs typeface="Times New Roman" panose="02020603050405020304" pitchFamily="18" charset="0"/>
              </a:rPr>
              <a:t/>
            </a:r>
            <a:br>
              <a:rPr lang="en-US" sz="4800" b="1" i="1" dirty="0">
                <a:solidFill>
                  <a:srgbClr val="002060"/>
                </a:solidFill>
                <a:latin typeface="Calibri" panose="020F0502020204030204" pitchFamily="34" charset="0"/>
                <a:cs typeface="Times New Roman" panose="02020603050405020304" pitchFamily="18" charset="0"/>
              </a:rPr>
            </a:b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3028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fontScale="90000"/>
          </a:bodyPr>
          <a:lstStyle/>
          <a:p>
            <a:r>
              <a:rPr lang="en-US" b="1" dirty="0" smtClean="0">
                <a:solidFill>
                  <a:srgbClr val="0070C0"/>
                </a:solidFill>
                <a:latin typeface="Calibri" panose="020F0502020204030204" pitchFamily="34" charset="0"/>
                <a:cs typeface="Times New Roman" panose="02020603050405020304" pitchFamily="18" charset="0"/>
              </a:rPr>
              <a:t>21</a:t>
            </a:r>
            <a:r>
              <a:rPr lang="en-US" b="1" baseline="30000" dirty="0" smtClean="0">
                <a:solidFill>
                  <a:srgbClr val="0070C0"/>
                </a:solidFill>
                <a:latin typeface="Calibri" panose="020F0502020204030204" pitchFamily="34" charset="0"/>
                <a:cs typeface="Times New Roman" panose="02020603050405020304" pitchFamily="18" charset="0"/>
              </a:rPr>
              <a:t>st</a:t>
            </a:r>
            <a:r>
              <a:rPr lang="en-US" b="1" dirty="0" smtClean="0">
                <a:solidFill>
                  <a:srgbClr val="0070C0"/>
                </a:solidFill>
                <a:latin typeface="Calibri" panose="020F0502020204030204" pitchFamily="34" charset="0"/>
                <a:cs typeface="Times New Roman" panose="02020603050405020304" pitchFamily="18" charset="0"/>
              </a:rPr>
              <a:t> Century Cures </a:t>
            </a:r>
            <a:r>
              <a:rPr lang="en-US" b="1" dirty="0" smtClean="0">
                <a:solidFill>
                  <a:srgbClr val="0070C0"/>
                </a:solidFill>
                <a:latin typeface="Times New Roman" panose="02020603050405020304" pitchFamily="18" charset="0"/>
                <a:cs typeface="Times New Roman" panose="02020603050405020304" pitchFamily="18" charset="0"/>
              </a:rPr>
              <a:t/>
            </a:r>
            <a:br>
              <a:rPr lang="en-US" b="1" dirty="0" smtClean="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951037"/>
            <a:ext cx="8686800" cy="4525963"/>
          </a:xfrm>
        </p:spPr>
        <p:txBody>
          <a:bodyPr/>
          <a:lstStyle/>
          <a:p>
            <a:pPr>
              <a:buFont typeface="Wingdings" panose="05000000000000000000" pitchFamily="2" charset="2"/>
              <a:buChar char="§"/>
            </a:pPr>
            <a:r>
              <a:rPr lang="en-US" sz="2800" kern="1200" dirty="0" smtClean="0">
                <a:solidFill>
                  <a:srgbClr val="404040"/>
                </a:solidFill>
                <a:latin typeface="+mj-lt"/>
                <a:cs typeface="Times New Roman" panose="02020603050405020304" pitchFamily="18" charset="0"/>
              </a:rPr>
              <a:t>Chairman Fred Upton (R-MI) &amp; Diana DeGette (D-CO) </a:t>
            </a:r>
            <a:endParaRPr lang="en-US" sz="2800" kern="1200" dirty="0">
              <a:solidFill>
                <a:srgbClr val="404040"/>
              </a:solidFill>
              <a:latin typeface="+mj-lt"/>
              <a:cs typeface="Times New Roman" panose="02020603050405020304" pitchFamily="18" charset="0"/>
            </a:endParaRPr>
          </a:p>
          <a:p>
            <a:pPr>
              <a:buFont typeface="Wingdings" panose="05000000000000000000" pitchFamily="2" charset="2"/>
              <a:buChar char="§"/>
            </a:pPr>
            <a:r>
              <a:rPr lang="en-US" sz="2800" b="1" kern="1200" dirty="0" smtClean="0">
                <a:solidFill>
                  <a:srgbClr val="404040"/>
                </a:solidFill>
                <a:latin typeface="+mj-lt"/>
                <a:cs typeface="Times New Roman" panose="02020603050405020304" pitchFamily="18" charset="0"/>
              </a:rPr>
              <a:t>Discovery</a:t>
            </a:r>
            <a:r>
              <a:rPr lang="en-US" sz="2800" kern="1200" dirty="0" smtClean="0">
                <a:solidFill>
                  <a:srgbClr val="404040"/>
                </a:solidFill>
                <a:latin typeface="+mj-lt"/>
                <a:cs typeface="Times New Roman" panose="02020603050405020304" pitchFamily="18" charset="0"/>
              </a:rPr>
              <a:t>: clues in basic science </a:t>
            </a:r>
          </a:p>
          <a:p>
            <a:pPr>
              <a:buFont typeface="Wingdings" panose="05000000000000000000" pitchFamily="2" charset="2"/>
              <a:buChar char="§"/>
            </a:pPr>
            <a:r>
              <a:rPr lang="en-US" sz="2800" b="1" kern="1200" dirty="0" smtClean="0">
                <a:solidFill>
                  <a:srgbClr val="404040"/>
                </a:solidFill>
                <a:latin typeface="+mj-lt"/>
                <a:cs typeface="Times New Roman" panose="02020603050405020304" pitchFamily="18" charset="0"/>
              </a:rPr>
              <a:t>Development</a:t>
            </a:r>
            <a:r>
              <a:rPr lang="en-US" sz="2800" kern="1200" dirty="0" smtClean="0">
                <a:solidFill>
                  <a:srgbClr val="404040"/>
                </a:solidFill>
                <a:latin typeface="+mj-lt"/>
                <a:cs typeface="Times New Roman" panose="02020603050405020304" pitchFamily="18" charset="0"/>
              </a:rPr>
              <a:t>: Streamlining the drug &amp; device development process</a:t>
            </a:r>
          </a:p>
          <a:p>
            <a:pPr>
              <a:buFont typeface="Wingdings" panose="05000000000000000000" pitchFamily="2" charset="2"/>
              <a:buChar char="§"/>
            </a:pPr>
            <a:r>
              <a:rPr lang="en-US" sz="2800" b="1" kern="1200" dirty="0" smtClean="0">
                <a:solidFill>
                  <a:srgbClr val="404040"/>
                </a:solidFill>
                <a:latin typeface="+mj-lt"/>
                <a:cs typeface="Times New Roman" panose="02020603050405020304" pitchFamily="18" charset="0"/>
              </a:rPr>
              <a:t>Delivery</a:t>
            </a:r>
            <a:r>
              <a:rPr lang="en-US" sz="2800" kern="1200" dirty="0" smtClean="0">
                <a:solidFill>
                  <a:srgbClr val="404040"/>
                </a:solidFill>
                <a:latin typeface="+mj-lt"/>
                <a:cs typeface="Times New Roman" panose="02020603050405020304" pitchFamily="18" charset="0"/>
              </a:rPr>
              <a:t>: unleashing the power of digital medicine &amp; social media</a:t>
            </a:r>
            <a:endParaRPr lang="en-US" sz="2800" kern="1200" dirty="0">
              <a:solidFill>
                <a:srgbClr val="404040"/>
              </a:solidFill>
              <a:latin typeface="+mj-lt"/>
              <a:cs typeface="Times New Roman" panose="02020603050405020304" pitchFamily="18" charset="0"/>
            </a:endParaRPr>
          </a:p>
          <a:p>
            <a:pPr>
              <a:buFont typeface="Wingdings" panose="05000000000000000000" pitchFamily="2" charset="2"/>
              <a:buChar char="§"/>
            </a:pPr>
            <a:r>
              <a:rPr lang="en-US" sz="2800" kern="1200" dirty="0">
                <a:solidFill>
                  <a:schemeClr val="bg2">
                    <a:lumMod val="50000"/>
                  </a:schemeClr>
                </a:solidFill>
                <a:latin typeface="+mj-lt"/>
                <a:cs typeface="Times New Roman" panose="02020603050405020304" pitchFamily="18" charset="0"/>
                <a:hlinkClick r:id="rId3"/>
              </a:rPr>
              <a:t>http://</a:t>
            </a:r>
            <a:r>
              <a:rPr lang="en-US" sz="2800" kern="1200" dirty="0" smtClean="0">
                <a:solidFill>
                  <a:schemeClr val="bg2">
                    <a:lumMod val="50000"/>
                  </a:schemeClr>
                </a:solidFill>
                <a:latin typeface="+mj-lt"/>
                <a:cs typeface="Times New Roman" panose="02020603050405020304" pitchFamily="18" charset="0"/>
                <a:hlinkClick r:id="rId3"/>
              </a:rPr>
              <a:t>energycommerce.house.gov/cures</a:t>
            </a:r>
            <a:endParaRPr lang="en-US" sz="2800" kern="1200" dirty="0">
              <a:solidFill>
                <a:schemeClr val="bg2">
                  <a:lumMod val="50000"/>
                </a:schemeClr>
              </a:solidFill>
              <a:latin typeface="+mj-lt"/>
              <a:cs typeface="Times New Roman" panose="02020603050405020304" pitchFamily="18" charset="0"/>
            </a:endParaRPr>
          </a:p>
          <a:p>
            <a:endParaRPr lang="en-US" sz="2800" kern="1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sz="2800" kern="1200" dirty="0" smtClean="0"/>
          </a:p>
          <a:p>
            <a:endParaRPr lang="en-US" sz="2000" dirty="0" smtClean="0">
              <a:solidFill>
                <a:schemeClr val="bg2">
                  <a:lumMod val="50000"/>
                </a:schemeClr>
              </a:solidFill>
              <a:latin typeface="Times New Roman" panose="02020603050405020304" pitchFamily="18" charset="0"/>
              <a:cs typeface="Times New Roman" panose="02020603050405020304" pitchFamily="18" charset="0"/>
            </a:endParaRPr>
          </a:p>
        </p:txBody>
      </p:sp>
      <p:sp>
        <p:nvSpPr>
          <p:cNvPr id="5" name="Footer Placeholder 3"/>
          <p:cNvSpPr>
            <a:spLocks noGrp="1"/>
          </p:cNvSpPr>
          <p:nvPr>
            <p:ph type="ftr" sz="quarter" idx="11"/>
          </p:nvPr>
        </p:nvSpPr>
        <p:spPr>
          <a:xfrm>
            <a:off x="3124200" y="6245225"/>
            <a:ext cx="2895600" cy="476250"/>
          </a:xfrm>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406310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alibri" panose="020F0502020204030204" pitchFamily="34" charset="0"/>
                <a:cs typeface="Times New Roman" panose="02020603050405020304" pitchFamily="18" charset="0"/>
              </a:rPr>
              <a:t>21</a:t>
            </a:r>
            <a:r>
              <a:rPr lang="en-US" b="1" baseline="30000" dirty="0" smtClean="0">
                <a:solidFill>
                  <a:srgbClr val="0070C0"/>
                </a:solidFill>
                <a:latin typeface="Calibri" panose="020F0502020204030204" pitchFamily="34" charset="0"/>
                <a:cs typeface="Times New Roman" panose="02020603050405020304" pitchFamily="18" charset="0"/>
              </a:rPr>
              <a:t>st</a:t>
            </a:r>
            <a:r>
              <a:rPr lang="en-US" b="1" dirty="0" smtClean="0">
                <a:solidFill>
                  <a:srgbClr val="0070C0"/>
                </a:solidFill>
                <a:latin typeface="Calibri" panose="020F0502020204030204" pitchFamily="34" charset="0"/>
                <a:cs typeface="Times New Roman" panose="02020603050405020304" pitchFamily="18" charset="0"/>
              </a:rPr>
              <a:t> Century Cures</a:t>
            </a:r>
            <a:endParaRPr lang="en-US" b="1" dirty="0">
              <a:solidFill>
                <a:srgbClr val="0070C0"/>
              </a:solidFill>
              <a:latin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solidFill>
                  <a:srgbClr val="404040"/>
                </a:solidFill>
                <a:cs typeface="Times New Roman" panose="02020603050405020304" pitchFamily="18" charset="0"/>
              </a:rPr>
              <a:t>What’s in the Bill?</a:t>
            </a:r>
            <a:endParaRPr lang="en-US" dirty="0" smtClean="0">
              <a:solidFill>
                <a:srgbClr val="404040"/>
              </a:solidFill>
              <a:cs typeface="Times New Roman" panose="02020603050405020304" pitchFamily="18" charset="0"/>
            </a:endParaRPr>
          </a:p>
          <a:p>
            <a:pPr lvl="1"/>
            <a:r>
              <a:rPr lang="en-US" dirty="0" smtClean="0">
                <a:solidFill>
                  <a:srgbClr val="404040"/>
                </a:solidFill>
                <a:cs typeface="Times New Roman" panose="02020603050405020304" pitchFamily="18" charset="0"/>
              </a:rPr>
              <a:t>Additional </a:t>
            </a:r>
            <a:r>
              <a:rPr lang="en-US" dirty="0" smtClean="0">
                <a:solidFill>
                  <a:srgbClr val="404040"/>
                </a:solidFill>
                <a:cs typeface="Times New Roman" panose="02020603050405020304" pitchFamily="18" charset="0"/>
              </a:rPr>
              <a:t>NIH </a:t>
            </a:r>
            <a:r>
              <a:rPr lang="en-US" dirty="0" smtClean="0">
                <a:solidFill>
                  <a:srgbClr val="404040"/>
                </a:solidFill>
                <a:cs typeface="Times New Roman" panose="02020603050405020304" pitchFamily="18" charset="0"/>
              </a:rPr>
              <a:t>Funding – NIH Innovation Fund</a:t>
            </a:r>
            <a:endParaRPr lang="en-US" dirty="0" smtClean="0">
              <a:solidFill>
                <a:srgbClr val="404040"/>
              </a:solidFill>
              <a:cs typeface="Times New Roman" panose="02020603050405020304" pitchFamily="18" charset="0"/>
            </a:endParaRPr>
          </a:p>
          <a:p>
            <a:pPr lvl="1"/>
            <a:r>
              <a:rPr lang="en-US" dirty="0" smtClean="0">
                <a:solidFill>
                  <a:srgbClr val="404040"/>
                </a:solidFill>
                <a:cs typeface="Times New Roman" panose="02020603050405020304" pitchFamily="18" charset="0"/>
              </a:rPr>
              <a:t>Natural history registries for rare diseases</a:t>
            </a:r>
          </a:p>
          <a:p>
            <a:pPr lvl="1"/>
            <a:r>
              <a:rPr lang="en-US" dirty="0" smtClean="0">
                <a:solidFill>
                  <a:srgbClr val="404040"/>
                </a:solidFill>
                <a:cs typeface="Times New Roman" panose="02020603050405020304" pitchFamily="18" charset="0"/>
              </a:rPr>
              <a:t>Precision Medicine Initiative Funding</a:t>
            </a:r>
          </a:p>
          <a:p>
            <a:pPr lvl="1"/>
            <a:r>
              <a:rPr lang="en-US" dirty="0" smtClean="0">
                <a:solidFill>
                  <a:srgbClr val="404040"/>
                </a:solidFill>
                <a:cs typeface="Times New Roman" panose="02020603050405020304" pitchFamily="18" charset="0"/>
              </a:rPr>
              <a:t>Support for young “emerging” scientists</a:t>
            </a:r>
          </a:p>
          <a:p>
            <a:pPr lvl="1"/>
            <a:r>
              <a:rPr lang="en-US" dirty="0" smtClean="0">
                <a:solidFill>
                  <a:srgbClr val="404040"/>
                </a:solidFill>
                <a:cs typeface="Times New Roman" panose="02020603050405020304" pitchFamily="18" charset="0"/>
              </a:rPr>
              <a:t>Greater coordination of pediatric research</a:t>
            </a:r>
          </a:p>
          <a:p>
            <a:pPr lvl="1"/>
            <a:r>
              <a:rPr lang="en-US" dirty="0" smtClean="0">
                <a:solidFill>
                  <a:srgbClr val="404040"/>
                </a:solidFill>
                <a:cs typeface="Times New Roman" panose="02020603050405020304" pitchFamily="18" charset="0"/>
              </a:rPr>
              <a:t>Capstone Grant program</a:t>
            </a:r>
          </a:p>
          <a:p>
            <a:pPr lvl="1"/>
            <a:r>
              <a:rPr lang="en-US" dirty="0" smtClean="0">
                <a:solidFill>
                  <a:srgbClr val="404040"/>
                </a:solidFill>
                <a:cs typeface="Times New Roman" panose="02020603050405020304" pitchFamily="18" charset="0"/>
              </a:rPr>
              <a:t>Various FDA reforms</a:t>
            </a:r>
          </a:p>
          <a:p>
            <a:r>
              <a:rPr lang="en-US" dirty="0" smtClean="0">
                <a:solidFill>
                  <a:srgbClr val="404040"/>
                </a:solidFill>
                <a:cs typeface="Times New Roman" panose="02020603050405020304" pitchFamily="18" charset="0"/>
              </a:rPr>
              <a:t>Next stop: The Senate</a:t>
            </a:r>
            <a:endParaRPr lang="en-US" dirty="0" smtClean="0">
              <a:solidFill>
                <a:srgbClr val="404040"/>
              </a:solidFill>
              <a:cs typeface="Times New Roman" panose="02020603050405020304" pitchFamily="18" charset="0"/>
            </a:endParaRPr>
          </a:p>
          <a:p>
            <a:pPr lvl="1"/>
            <a:endParaRPr lang="en-US" dirty="0" smtClean="0">
              <a:solidFill>
                <a:srgbClr val="404040"/>
              </a:solidFill>
              <a:cs typeface="Times New Roman" panose="02020603050405020304" pitchFamily="18" charset="0"/>
            </a:endParaRPr>
          </a:p>
          <a:p>
            <a:pPr lvl="2"/>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a:p>
            <a:pPr lvl="2"/>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a:p>
            <a:pPr lvl="1"/>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sz="3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264954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487488"/>
            <a:ext cx="7772400" cy="2855912"/>
          </a:xfrm>
        </p:spPr>
        <p:txBody>
          <a:bodyPr/>
          <a:lstStyle/>
          <a:p>
            <a:pPr>
              <a:defRPr/>
            </a:pPr>
            <a:r>
              <a:rPr lang="en-US" sz="4800" b="1" i="1" dirty="0" smtClean="0">
                <a:solidFill>
                  <a:srgbClr val="002060"/>
                </a:solidFill>
                <a:latin typeface="Calibri" panose="020F0502020204030204" pitchFamily="34" charset="0"/>
                <a:cs typeface="Times New Roman" panose="02020603050405020304" pitchFamily="18" charset="0"/>
              </a:rPr>
              <a:t>How can you help?</a:t>
            </a:r>
            <a:r>
              <a:rPr lang="en-US" sz="4800" b="1" i="1" dirty="0">
                <a:solidFill>
                  <a:srgbClr val="002060"/>
                </a:solidFill>
                <a:latin typeface="Calibri" panose="020F0502020204030204" pitchFamily="34" charset="0"/>
                <a:cs typeface="Times New Roman" panose="02020603050405020304" pitchFamily="18" charset="0"/>
              </a:rPr>
              <a:t/>
            </a:r>
            <a:br>
              <a:rPr lang="en-US" sz="4800" b="1" i="1" dirty="0">
                <a:solidFill>
                  <a:srgbClr val="002060"/>
                </a:solidFill>
                <a:latin typeface="Calibri" panose="020F0502020204030204" pitchFamily="34" charset="0"/>
                <a:cs typeface="Times New Roman" panose="02020603050405020304" pitchFamily="18" charset="0"/>
              </a:rPr>
            </a:b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992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Calibri" panose="020F0502020204030204" pitchFamily="34" charset="0"/>
                <a:cs typeface="Times New Roman" panose="02020603050405020304" pitchFamily="18" charset="0"/>
              </a:rPr>
              <a:t>How can you help?</a:t>
            </a:r>
            <a:endParaRPr lang="en-US" b="1" dirty="0">
              <a:solidFill>
                <a:srgbClr val="0070C0"/>
              </a:solidFill>
              <a:latin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7200" y="1371600"/>
            <a:ext cx="8229600" cy="4525963"/>
          </a:xfrm>
        </p:spPr>
        <p:txBody>
          <a:bodyPr>
            <a:normAutofit/>
          </a:bodyPr>
          <a:lstStyle/>
          <a:p>
            <a:r>
              <a:rPr lang="en-US" dirty="0" smtClean="0">
                <a:solidFill>
                  <a:srgbClr val="404040"/>
                </a:solidFill>
                <a:cs typeface="Times New Roman" panose="02020603050405020304" pitchFamily="18" charset="0"/>
              </a:rPr>
              <a:t>Speak up!</a:t>
            </a:r>
          </a:p>
          <a:p>
            <a:r>
              <a:rPr lang="en-US" dirty="0" smtClean="0">
                <a:solidFill>
                  <a:srgbClr val="404040"/>
                </a:solidFill>
                <a:cs typeface="Times New Roman" panose="02020603050405020304" pitchFamily="18" charset="0"/>
              </a:rPr>
              <a:t>You have the “on-the-ground” experience of what works and what does not.</a:t>
            </a:r>
          </a:p>
          <a:p>
            <a:pPr lvl="1"/>
            <a:r>
              <a:rPr lang="en-US" dirty="0" smtClean="0">
                <a:solidFill>
                  <a:srgbClr val="404040"/>
                </a:solidFill>
                <a:cs typeface="Times New Roman" panose="02020603050405020304" pitchFamily="18" charset="0"/>
              </a:rPr>
              <a:t>Congress clamors for this expertise</a:t>
            </a:r>
          </a:p>
          <a:p>
            <a:r>
              <a:rPr lang="en-US" dirty="0" smtClean="0">
                <a:solidFill>
                  <a:srgbClr val="404040"/>
                </a:solidFill>
                <a:cs typeface="Times New Roman" panose="02020603050405020304" pitchFamily="18" charset="0"/>
              </a:rPr>
              <a:t>You and your patients are the experts in the rare diseases you treat.</a:t>
            </a:r>
          </a:p>
          <a:p>
            <a:r>
              <a:rPr lang="en-US" dirty="0" smtClean="0">
                <a:solidFill>
                  <a:srgbClr val="404040"/>
                </a:solidFill>
                <a:cs typeface="Times New Roman" panose="02020603050405020304" pitchFamily="18" charset="0"/>
              </a:rPr>
              <a:t>No one is against pro-rare disease policy. </a:t>
            </a:r>
          </a:p>
          <a:p>
            <a:pPr lvl="1"/>
            <a:r>
              <a:rPr lang="en-US" dirty="0" smtClean="0">
                <a:solidFill>
                  <a:srgbClr val="404040"/>
                </a:solidFill>
                <a:cs typeface="Times New Roman" panose="02020603050405020304" pitchFamily="18" charset="0"/>
              </a:rPr>
              <a:t>It is all about priority setting.</a:t>
            </a:r>
            <a:endParaRPr lang="en-US" dirty="0" smtClean="0">
              <a:solidFill>
                <a:srgbClr val="404040"/>
              </a:solidFill>
              <a:cs typeface="Times New Roman" panose="02020603050405020304" pitchFamily="18" charset="0"/>
            </a:endParaRPr>
          </a:p>
          <a:p>
            <a:pPr lvl="1"/>
            <a:endParaRPr lang="en-US" dirty="0" smtClean="0">
              <a:solidFill>
                <a:srgbClr val="404040"/>
              </a:solidFill>
              <a:cs typeface="Times New Roman" panose="02020603050405020304" pitchFamily="18" charset="0"/>
            </a:endParaRPr>
          </a:p>
          <a:p>
            <a:pPr lvl="2"/>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a:p>
            <a:pPr lvl="2"/>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a:p>
            <a:pPr lvl="1"/>
            <a:endParaRPr lang="en-US"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US" sz="36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smtClean="0">
                <a:solidFill>
                  <a:schemeClr val="bg1">
                    <a:lumMod val="50000"/>
                  </a:schemeClr>
                </a:solidFill>
              </a:rPr>
              <a:t>Property of NORD</a:t>
            </a:r>
            <a:endParaRPr lang="en-US" dirty="0">
              <a:solidFill>
                <a:schemeClr val="bg1">
                  <a:lumMod val="50000"/>
                </a:schemeClr>
              </a:solidFill>
            </a:endParaRPr>
          </a:p>
        </p:txBody>
      </p:sp>
    </p:spTree>
    <p:extLst>
      <p:ext uri="{BB962C8B-B14F-4D97-AF65-F5344CB8AC3E}">
        <p14:creationId xmlns:p14="http://schemas.microsoft.com/office/powerpoint/2010/main" val="414392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14600"/>
            <a:ext cx="7772400" cy="2855912"/>
          </a:xfrm>
        </p:spPr>
        <p:txBody>
          <a:bodyPr/>
          <a:lstStyle/>
          <a:p>
            <a:pPr eaLnBrk="1" hangingPunct="1">
              <a:defRPr/>
            </a:pPr>
            <a:r>
              <a:rPr lang="en-US" sz="3600" b="1" dirty="0" smtClean="0">
                <a:solidFill>
                  <a:srgbClr val="0070C0"/>
                </a:solidFill>
                <a:latin typeface="Calibri" panose="020F0502020204030204" pitchFamily="34" charset="0"/>
                <a:cs typeface="Times New Roman" panose="02020603050405020304" pitchFamily="18" charset="0"/>
              </a:rPr>
              <a:t>Thank </a:t>
            </a:r>
            <a:r>
              <a:rPr lang="en-US" sz="3600" b="1" dirty="0">
                <a:solidFill>
                  <a:srgbClr val="0070C0"/>
                </a:solidFill>
                <a:latin typeface="Calibri" panose="020F0502020204030204" pitchFamily="34" charset="0"/>
                <a:cs typeface="Times New Roman" panose="02020603050405020304" pitchFamily="18" charset="0"/>
              </a:rPr>
              <a:t>You</a:t>
            </a:r>
            <a:r>
              <a:rPr lang="en-US" sz="3600" b="1" dirty="0" smtClean="0">
                <a:solidFill>
                  <a:srgbClr val="0070C0"/>
                </a:solidFill>
                <a:latin typeface="Calibri" panose="020F0502020204030204" pitchFamily="34" charset="0"/>
                <a:cs typeface="Times New Roman" panose="02020603050405020304" pitchFamily="18" charset="0"/>
              </a:rPr>
              <a:t>!</a:t>
            </a:r>
            <a:br>
              <a:rPr lang="en-US" sz="3600" b="1" dirty="0" smtClean="0">
                <a:solidFill>
                  <a:srgbClr val="0070C0"/>
                </a:solidFill>
                <a:latin typeface="Calibri" panose="020F0502020204030204" pitchFamily="34" charset="0"/>
                <a:cs typeface="Times New Roman" panose="02020603050405020304" pitchFamily="18" charset="0"/>
              </a:rPr>
            </a:br>
            <a:r>
              <a:rPr lang="en-US" sz="3600" b="1" dirty="0">
                <a:solidFill>
                  <a:srgbClr val="0070C0"/>
                </a:solidFill>
                <a:latin typeface="Calibri" panose="020F0502020204030204" pitchFamily="34" charset="0"/>
                <a:cs typeface="Times New Roman" panose="02020603050405020304" pitchFamily="18" charset="0"/>
              </a:rPr>
              <a:t/>
            </a:r>
            <a:br>
              <a:rPr lang="en-US" sz="3600" b="1" dirty="0">
                <a:solidFill>
                  <a:srgbClr val="0070C0"/>
                </a:solidFill>
                <a:latin typeface="Calibri" panose="020F0502020204030204" pitchFamily="34" charset="0"/>
                <a:cs typeface="Times New Roman" panose="02020603050405020304" pitchFamily="18" charset="0"/>
              </a:rPr>
            </a:br>
            <a:r>
              <a:rPr lang="en-US" sz="3600" b="1" dirty="0" smtClean="0">
                <a:solidFill>
                  <a:srgbClr val="0070C0"/>
                </a:solidFill>
                <a:latin typeface="Calibri" panose="020F0502020204030204" pitchFamily="34" charset="0"/>
                <a:cs typeface="Times New Roman" panose="02020603050405020304" pitchFamily="18" charset="0"/>
              </a:rPr>
              <a:t>pmelmeyer@rarediseases.org</a:t>
            </a:r>
            <a:r>
              <a:rPr lang="en-US" sz="3600" b="1" i="1" dirty="0" smtClean="0">
                <a:solidFill>
                  <a:srgbClr val="002060"/>
                </a:solidFill>
                <a:latin typeface="Times New Roman" panose="02020603050405020304" pitchFamily="18" charset="0"/>
                <a:cs typeface="Times New Roman" panose="02020603050405020304" pitchFamily="18" charset="0"/>
              </a:rPr>
              <a:t/>
            </a:r>
            <a:br>
              <a:rPr lang="en-US" sz="3600" b="1" i="1" dirty="0" smtClean="0">
                <a:solidFill>
                  <a:srgbClr val="002060"/>
                </a:solidFill>
                <a:latin typeface="Times New Roman" panose="02020603050405020304" pitchFamily="18" charset="0"/>
                <a:cs typeface="Times New Roman" panose="02020603050405020304" pitchFamily="18" charset="0"/>
              </a:rPr>
            </a:br>
            <a:endParaRPr lang="en-US" sz="36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0762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3174" y="12551"/>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47D30"/>
                </a:solidFill>
              </a:rPr>
              <a:t>Our History</a:t>
            </a:r>
            <a:endParaRPr lang="en-US" sz="3600" b="1" dirty="0">
              <a:solidFill>
                <a:srgbClr val="F47D3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97" r="22783" b="40740"/>
          <a:stretch/>
        </p:blipFill>
        <p:spPr>
          <a:xfrm>
            <a:off x="7571232" y="5638800"/>
            <a:ext cx="1572768" cy="1219200"/>
          </a:xfrm>
          <a:prstGeom prst="rect">
            <a:avLst/>
          </a:prstGeom>
        </p:spPr>
      </p:pic>
      <p:graphicFrame>
        <p:nvGraphicFramePr>
          <p:cNvPr id="2" name="Diagram 1"/>
          <p:cNvGraphicFramePr/>
          <p:nvPr>
            <p:extLst>
              <p:ext uri="{D42A27DB-BD31-4B8C-83A1-F6EECF244321}">
                <p14:modId xmlns:p14="http://schemas.microsoft.com/office/powerpoint/2010/main" val="284113924"/>
              </p:ext>
            </p:extLst>
          </p:nvPr>
        </p:nvGraphicFramePr>
        <p:xfrm>
          <a:off x="304800" y="762000"/>
          <a:ext cx="7976616" cy="5586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312354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12551"/>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47D30"/>
                </a:solidFill>
              </a:rPr>
              <a:t>Our Mission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97" r="22783" b="40740"/>
          <a:stretch/>
        </p:blipFill>
        <p:spPr>
          <a:xfrm>
            <a:off x="7571232" y="5638800"/>
            <a:ext cx="1572768" cy="1219200"/>
          </a:xfrm>
          <a:prstGeom prst="rect">
            <a:avLst/>
          </a:prstGeom>
        </p:spPr>
      </p:pic>
      <p:graphicFrame>
        <p:nvGraphicFramePr>
          <p:cNvPr id="3" name="Diagram 2"/>
          <p:cNvGraphicFramePr/>
          <p:nvPr>
            <p:extLst>
              <p:ext uri="{D42A27DB-BD31-4B8C-83A1-F6EECF244321}">
                <p14:modId xmlns:p14="http://schemas.microsoft.com/office/powerpoint/2010/main" val="3916243973"/>
              </p:ext>
            </p:extLst>
          </p:nvPr>
        </p:nvGraphicFramePr>
        <p:xfrm>
          <a:off x="381000" y="990600"/>
          <a:ext cx="7772400" cy="5105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6700118"/>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2551"/>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47D30"/>
                </a:solidFill>
              </a:rPr>
              <a:t>Our Vision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97" r="22783" b="40740"/>
          <a:stretch/>
        </p:blipFill>
        <p:spPr>
          <a:xfrm>
            <a:off x="7571232" y="5638800"/>
            <a:ext cx="1572768" cy="1219200"/>
          </a:xfrm>
          <a:prstGeom prst="rect">
            <a:avLst/>
          </a:prstGeom>
        </p:spPr>
      </p:pic>
      <p:graphicFrame>
        <p:nvGraphicFramePr>
          <p:cNvPr id="7" name="Diagram 6"/>
          <p:cNvGraphicFramePr/>
          <p:nvPr>
            <p:extLst>
              <p:ext uri="{D42A27DB-BD31-4B8C-83A1-F6EECF244321}">
                <p14:modId xmlns:p14="http://schemas.microsoft.com/office/powerpoint/2010/main" val="1509083129"/>
              </p:ext>
            </p:extLst>
          </p:nvPr>
        </p:nvGraphicFramePr>
        <p:xfrm>
          <a:off x="1815084" y="1600200"/>
          <a:ext cx="5513832" cy="5029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2286000" y="990600"/>
            <a:ext cx="4572000" cy="9780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dirty="0" smtClean="0">
              <a:solidFill>
                <a:prstClr val="black"/>
              </a:solidFill>
            </a:endParaRPr>
          </a:p>
          <a:p>
            <a:r>
              <a:rPr lang="en-US" b="1" dirty="0" smtClean="0">
                <a:solidFill>
                  <a:prstClr val="white">
                    <a:lumMod val="50000"/>
                  </a:prstClr>
                </a:solidFill>
              </a:rPr>
              <a:t>NORD’s </a:t>
            </a:r>
            <a:r>
              <a:rPr lang="en-US" b="1" dirty="0">
                <a:solidFill>
                  <a:prstClr val="white">
                    <a:lumMod val="50000"/>
                  </a:prstClr>
                </a:solidFill>
              </a:rPr>
              <a:t>vision and guiding principles on which our advocacy initiatives are based:</a:t>
            </a:r>
          </a:p>
          <a:p>
            <a:endParaRPr lang="en-US" dirty="0">
              <a:solidFill>
                <a:prstClr val="black"/>
              </a:solidFill>
            </a:endParaRPr>
          </a:p>
        </p:txBody>
      </p:sp>
    </p:spTree>
    <p:extLst>
      <p:ext uri="{BB962C8B-B14F-4D97-AF65-F5344CB8AC3E}">
        <p14:creationId xmlns:p14="http://schemas.microsoft.com/office/powerpoint/2010/main" val="1158191217"/>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2551"/>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47D30"/>
                </a:solidFill>
              </a:rPr>
              <a:t>Major NORD Programs and Initiatives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97" r="22783" b="40740"/>
          <a:stretch/>
        </p:blipFill>
        <p:spPr>
          <a:xfrm>
            <a:off x="7571232" y="5638800"/>
            <a:ext cx="1572768" cy="1219200"/>
          </a:xfrm>
          <a:prstGeom prst="rect">
            <a:avLst/>
          </a:prstGeom>
        </p:spPr>
      </p:pic>
      <p:sp>
        <p:nvSpPr>
          <p:cNvPr id="6" name="Content Placeholder 2"/>
          <p:cNvSpPr>
            <a:spLocks noGrp="1"/>
          </p:cNvSpPr>
          <p:nvPr/>
        </p:nvSpPr>
        <p:spPr>
          <a:xfrm>
            <a:off x="467958" y="2057400"/>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4BACC6"/>
              </a:buClr>
            </a:pPr>
            <a:r>
              <a:rPr lang="en-US" sz="2800" dirty="0" smtClean="0">
                <a:solidFill>
                  <a:srgbClr val="404040"/>
                </a:solidFill>
              </a:rPr>
              <a:t>Policy and regulatory advocacy</a:t>
            </a:r>
          </a:p>
          <a:p>
            <a:pPr>
              <a:buClr>
                <a:srgbClr val="4BACC6"/>
              </a:buClr>
            </a:pPr>
            <a:r>
              <a:rPr lang="en-US" sz="2800" dirty="0" smtClean="0">
                <a:solidFill>
                  <a:srgbClr val="404040"/>
                </a:solidFill>
              </a:rPr>
              <a:t>State advocacy and alliance partnerships</a:t>
            </a:r>
          </a:p>
          <a:p>
            <a:pPr>
              <a:buClr>
                <a:srgbClr val="4BACC6"/>
              </a:buClr>
            </a:pPr>
            <a:r>
              <a:rPr lang="en-US" sz="2800" dirty="0" smtClean="0">
                <a:solidFill>
                  <a:srgbClr val="404040"/>
                </a:solidFill>
              </a:rPr>
              <a:t>Patient representation (FDA, NIH, SSA) </a:t>
            </a:r>
          </a:p>
          <a:p>
            <a:pPr>
              <a:buClr>
                <a:srgbClr val="4BACC6"/>
              </a:buClr>
            </a:pPr>
            <a:r>
              <a:rPr lang="en-US" sz="2800" dirty="0" smtClean="0">
                <a:solidFill>
                  <a:srgbClr val="404040"/>
                </a:solidFill>
              </a:rPr>
              <a:t>Education (patients, professionals, public)</a:t>
            </a:r>
          </a:p>
          <a:p>
            <a:pPr>
              <a:buClr>
                <a:srgbClr val="4BACC6"/>
              </a:buClr>
            </a:pPr>
            <a:r>
              <a:rPr lang="en-US" sz="2800" dirty="0" smtClean="0">
                <a:solidFill>
                  <a:srgbClr val="404040"/>
                </a:solidFill>
              </a:rPr>
              <a:t>Mentoring (patient </a:t>
            </a:r>
            <a:r>
              <a:rPr lang="en-US" sz="2800" dirty="0">
                <a:solidFill>
                  <a:srgbClr val="404040"/>
                </a:solidFill>
              </a:rPr>
              <a:t>o</a:t>
            </a:r>
            <a:r>
              <a:rPr lang="en-US" sz="2800" dirty="0" smtClean="0">
                <a:solidFill>
                  <a:srgbClr val="404040"/>
                </a:solidFill>
              </a:rPr>
              <a:t>rganizations)</a:t>
            </a:r>
          </a:p>
          <a:p>
            <a:pPr>
              <a:buClr>
                <a:srgbClr val="4BACC6"/>
              </a:buClr>
            </a:pPr>
            <a:r>
              <a:rPr lang="en-US" sz="2800" dirty="0" smtClean="0">
                <a:solidFill>
                  <a:srgbClr val="404040"/>
                </a:solidFill>
              </a:rPr>
              <a:t>Patient </a:t>
            </a:r>
            <a:r>
              <a:rPr lang="en-US" sz="2800" dirty="0">
                <a:solidFill>
                  <a:srgbClr val="404040"/>
                </a:solidFill>
              </a:rPr>
              <a:t>a</a:t>
            </a:r>
            <a:r>
              <a:rPr lang="en-US" sz="2800" dirty="0" smtClean="0">
                <a:solidFill>
                  <a:srgbClr val="404040"/>
                </a:solidFill>
              </a:rPr>
              <a:t>ssistance programs</a:t>
            </a:r>
          </a:p>
          <a:p>
            <a:pPr>
              <a:buClr>
                <a:srgbClr val="4BACC6"/>
              </a:buClr>
            </a:pPr>
            <a:r>
              <a:rPr lang="en-US" sz="2800" dirty="0" smtClean="0">
                <a:solidFill>
                  <a:srgbClr val="404040"/>
                </a:solidFill>
              </a:rPr>
              <a:t>Patient Networking (disease specific meetings, online communities, creation of new patient organizations)</a:t>
            </a:r>
          </a:p>
          <a:p>
            <a:pPr>
              <a:buClr>
                <a:srgbClr val="4BACC6"/>
              </a:buClr>
            </a:pPr>
            <a:r>
              <a:rPr lang="en-US" sz="2800" dirty="0" smtClean="0">
                <a:solidFill>
                  <a:srgbClr val="404040"/>
                </a:solidFill>
              </a:rPr>
              <a:t>Increase disease understanding (Research grants, patient registries)</a:t>
            </a:r>
          </a:p>
          <a:p>
            <a:pPr>
              <a:buClr>
                <a:srgbClr val="4BACC6"/>
              </a:buClr>
            </a:pPr>
            <a:r>
              <a:rPr lang="en-US" sz="2800" dirty="0" smtClean="0">
                <a:solidFill>
                  <a:srgbClr val="404040"/>
                </a:solidFill>
              </a:rPr>
              <a:t>International Partnerships </a:t>
            </a:r>
          </a:p>
          <a:p>
            <a:pPr>
              <a:buClr>
                <a:srgbClr val="4BACC6"/>
              </a:buClr>
            </a:pPr>
            <a:r>
              <a:rPr lang="en-US" sz="2800" dirty="0" smtClean="0">
                <a:solidFill>
                  <a:srgbClr val="404040"/>
                </a:solidFill>
              </a:rPr>
              <a:t>US Sponsor of International Rare Disease Day</a:t>
            </a:r>
            <a:endParaRPr lang="en-US" sz="2800" dirty="0">
              <a:solidFill>
                <a:srgbClr val="404040"/>
              </a:solidFill>
            </a:endParaRP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685800"/>
            <a:ext cx="6559737" cy="126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412745"/>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9719</TotalTime>
  <Words>2388</Words>
  <Application>Microsoft Office PowerPoint</Application>
  <PresentationFormat>On-screen Show (4:3)</PresentationFormat>
  <Paragraphs>498</Paragraphs>
  <Slides>56</Slides>
  <Notes>54</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2_Default Design</vt:lpstr>
      <vt:lpstr>Office Theme</vt:lpstr>
      <vt:lpstr>Rare Disease Policy and Advocacy  RDCRN Certificate Program In-Person Meeting September 29-30, 2015</vt:lpstr>
      <vt:lpstr>Overview</vt:lpstr>
      <vt:lpstr>Introduction to NORD and Rare Diseases </vt:lpstr>
      <vt:lpstr>Facts About Rare Diseases</vt:lpstr>
      <vt:lpstr>Experience of Patients</vt:lpstr>
      <vt:lpstr>PowerPoint Presentation</vt:lpstr>
      <vt:lpstr>PowerPoint Presentation</vt:lpstr>
      <vt:lpstr>PowerPoint Presentation</vt:lpstr>
      <vt:lpstr>PowerPoint Presentation</vt:lpstr>
      <vt:lpstr>Rarediseases.org</vt:lpstr>
      <vt:lpstr>Social Media</vt:lpstr>
      <vt:lpstr>NORD’s Offerings for Researchers and Physicians </vt:lpstr>
      <vt:lpstr>NORD’s Registry Program</vt:lpstr>
      <vt:lpstr>NORD’s Research Grant Program</vt:lpstr>
      <vt:lpstr>NORD Physician Guides</vt:lpstr>
      <vt:lpstr>NORD Rare Disease Database</vt:lpstr>
      <vt:lpstr>NIH Undiagnosed Disease Program Patient Assistance Program</vt:lpstr>
      <vt:lpstr>Review of Government Structure and Processes  </vt:lpstr>
      <vt:lpstr>System of Federalism</vt:lpstr>
      <vt:lpstr>The Federal Government</vt:lpstr>
      <vt:lpstr>Legislative Process</vt:lpstr>
      <vt:lpstr>Executive Branch: The Cabinet</vt:lpstr>
      <vt:lpstr>Department of Health and Human Services</vt:lpstr>
      <vt:lpstr>Healthcare Regulatory Agencies</vt:lpstr>
      <vt:lpstr>Regulatory Process</vt:lpstr>
      <vt:lpstr>The State Governments</vt:lpstr>
      <vt:lpstr>Congress and Health Care  </vt:lpstr>
      <vt:lpstr>The Committees of Jurisdiction: Senate</vt:lpstr>
      <vt:lpstr>The Committees of Jurisdiction: Senate</vt:lpstr>
      <vt:lpstr>The Committees of Jurisdiction: House</vt:lpstr>
      <vt:lpstr>The Committees of Jurisdiction: House</vt:lpstr>
      <vt:lpstr>The Committees of Jurisdiction: House</vt:lpstr>
      <vt:lpstr>The Executive Branch and Health Care  </vt:lpstr>
      <vt:lpstr>Food and Drug Administration</vt:lpstr>
      <vt:lpstr>National Institutes of Health</vt:lpstr>
      <vt:lpstr>PowerPoint Presentation</vt:lpstr>
      <vt:lpstr>Additional Agencies and Entities</vt:lpstr>
      <vt:lpstr>A Brief History of Rare Disease Policy  </vt:lpstr>
      <vt:lpstr>The Orphan Drug Act</vt:lpstr>
      <vt:lpstr>The Orphan Drug Act</vt:lpstr>
      <vt:lpstr>The Orphan Drug Act</vt:lpstr>
      <vt:lpstr>The Orphan Drug Act</vt:lpstr>
      <vt:lpstr>The Orphan Drug Act</vt:lpstr>
      <vt:lpstr>The Orphan Drug Act</vt:lpstr>
      <vt:lpstr>The Orphan Drug Act</vt:lpstr>
      <vt:lpstr>The Rare Diseases Act</vt:lpstr>
      <vt:lpstr>The Rare Diseases Act</vt:lpstr>
      <vt:lpstr>The Rare Diseases Act</vt:lpstr>
      <vt:lpstr>Incentives by Exemption</vt:lpstr>
      <vt:lpstr>Incentive by Expedited FDA Review</vt:lpstr>
      <vt:lpstr>21st Century Cures Act  </vt:lpstr>
      <vt:lpstr>21st Century Cures  </vt:lpstr>
      <vt:lpstr>21st Century Cures</vt:lpstr>
      <vt:lpstr>How can you help?  </vt:lpstr>
      <vt:lpstr>How can you help?</vt:lpstr>
      <vt:lpstr>Thank You!  pmelmeyer@rarediseases.org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in Communications</dc:title>
  <dc:creator>Paul Melmeyer</dc:creator>
  <cp:lastModifiedBy>Paul Melmeyer</cp:lastModifiedBy>
  <cp:revision>254</cp:revision>
  <cp:lastPrinted>2014-02-25T19:05:14Z</cp:lastPrinted>
  <dcterms:created xsi:type="dcterms:W3CDTF">2012-02-02T21:54:05Z</dcterms:created>
  <dcterms:modified xsi:type="dcterms:W3CDTF">2015-09-28T16:39:09Z</dcterms:modified>
</cp:coreProperties>
</file>