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5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6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16" r:id="rId5"/>
    <p:sldMasterId id="2147485106" r:id="rId6"/>
    <p:sldMasterId id="2147484968" r:id="rId7"/>
    <p:sldMasterId id="2147485112" r:id="rId8"/>
    <p:sldMasterId id="2147485123" r:id="rId9"/>
    <p:sldMasterId id="2147485126" r:id="rId10"/>
    <p:sldMasterId id="2147485130" r:id="rId11"/>
  </p:sldMasterIdLst>
  <p:notesMasterIdLst>
    <p:notesMasterId r:id="rId49"/>
  </p:notesMasterIdLst>
  <p:handoutMasterIdLst>
    <p:handoutMasterId r:id="rId50"/>
  </p:handoutMasterIdLst>
  <p:sldIdLst>
    <p:sldId id="1053" r:id="rId12"/>
    <p:sldId id="1162" r:id="rId13"/>
    <p:sldId id="1111" r:id="rId14"/>
    <p:sldId id="1062" r:id="rId15"/>
    <p:sldId id="1171" r:id="rId16"/>
    <p:sldId id="1071" r:id="rId17"/>
    <p:sldId id="1189" r:id="rId18"/>
    <p:sldId id="1163" r:id="rId19"/>
    <p:sldId id="1157" r:id="rId20"/>
    <p:sldId id="1158" r:id="rId21"/>
    <p:sldId id="1168" r:id="rId22"/>
    <p:sldId id="1159" r:id="rId23"/>
    <p:sldId id="1175" r:id="rId24"/>
    <p:sldId id="1065" r:id="rId25"/>
    <p:sldId id="1066" r:id="rId26"/>
    <p:sldId id="1067" r:id="rId27"/>
    <p:sldId id="1068" r:id="rId28"/>
    <p:sldId id="1069" r:id="rId29"/>
    <p:sldId id="1190" r:id="rId30"/>
    <p:sldId id="1173" r:id="rId31"/>
    <p:sldId id="1191" r:id="rId32"/>
    <p:sldId id="1176" r:id="rId33"/>
    <p:sldId id="1198" r:id="rId34"/>
    <p:sldId id="1199" r:id="rId35"/>
    <p:sldId id="1200" r:id="rId36"/>
    <p:sldId id="1164" r:id="rId37"/>
    <p:sldId id="1142" r:id="rId38"/>
    <p:sldId id="1192" r:id="rId39"/>
    <p:sldId id="1141" r:id="rId40"/>
    <p:sldId id="1182" r:id="rId41"/>
    <p:sldId id="1092" r:id="rId42"/>
    <p:sldId id="1181" r:id="rId43"/>
    <p:sldId id="1197" r:id="rId44"/>
    <p:sldId id="1184" r:id="rId45"/>
    <p:sldId id="1193" r:id="rId46"/>
    <p:sldId id="1196" r:id="rId47"/>
    <p:sldId id="1203" r:id="rId48"/>
  </p:sldIdLst>
  <p:sldSz cx="9144000" cy="6858000" type="screen4x3"/>
  <p:notesSz cx="6950075" cy="9236075"/>
  <p:embeddedFontLst>
    <p:embeddedFont>
      <p:font typeface="MS PGothic" panose="020B0600070205080204" pitchFamily="34" charset="-128"/>
      <p:regular r:id="rId51"/>
    </p:embeddedFont>
    <p:embeddedFont>
      <p:font typeface="Calibri" panose="020F0502020204030204" pitchFamily="34" charset="0"/>
      <p:regular r:id="rId52"/>
      <p:bold r:id="rId53"/>
      <p:italic r:id="rId54"/>
      <p:boldItalic r:id="rId55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pos="2688" userDrawn="1">
          <p15:clr>
            <a:srgbClr val="A4A3A4"/>
          </p15:clr>
        </p15:guide>
        <p15:guide id="4" orient="horz" pos="1104" userDrawn="1">
          <p15:clr>
            <a:srgbClr val="A4A3A4"/>
          </p15:clr>
        </p15:guide>
        <p15:guide id="5" pos="5376" userDrawn="1">
          <p15:clr>
            <a:srgbClr val="A4A3A4"/>
          </p15:clr>
        </p15:guide>
        <p15:guide id="6" pos="3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09" userDrawn="1">
          <p15:clr>
            <a:srgbClr val="A4A3A4"/>
          </p15:clr>
        </p15:guide>
        <p15:guide id="2" pos="218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lliam Silberg" initials="WS" lastIdx="94" clrIdx="0"/>
  <p:cmAuthor id="7" name="Kara Odom Walker" initials="KOW" lastIdx="9" clrIdx="7">
    <p:extLst/>
  </p:cmAuthor>
  <p:cmAuthor id="1" name="Amy Grossman" initials="ALG" lastIdx="37" clrIdx="1">
    <p:extLst/>
  </p:cmAuthor>
  <p:cmAuthor id="8" name="Emma Djabali" initials="ED" lastIdx="34" clrIdx="8">
    <p:extLst/>
  </p:cmAuthor>
  <p:cmAuthor id="2" name="Christine Stencel" initials="CS" lastIdx="35" clrIdx="2">
    <p:extLst/>
  </p:cmAuthor>
  <p:cmAuthor id="9" name="Donielle Whicher" initials="DW" lastIdx="14" clrIdx="9">
    <p:extLst/>
  </p:cmAuthor>
  <p:cmAuthor id="3" name="Stacy Maguire" initials="" lastIdx="14" clrIdx="3"/>
  <p:cmAuthor id="10" name="Ayodola Anise" initials="AA" lastIdx="14" clrIdx="10">
    <p:extLst/>
  </p:cmAuthor>
  <p:cmAuthor id="4" name="Amy Grossman" initials="AG" lastIdx="122" clrIdx="4">
    <p:extLst/>
  </p:cmAuthor>
  <p:cmAuthor id="11" name="Robert M." initials="RM" lastIdx="2" clrIdx="11"/>
  <p:cmAuthor id="5" name="Blake Whitney" initials="BW" lastIdx="1" clrIdx="5"/>
  <p:cmAuthor id="6" name="Julie Miller" initials="JAM" lastIdx="8" clrIdx="6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6363"/>
    <a:srgbClr val="00B200"/>
    <a:srgbClr val="57BD57"/>
    <a:srgbClr val="0092D1"/>
    <a:srgbClr val="969696"/>
    <a:srgbClr val="BCD791"/>
    <a:srgbClr val="BAD890"/>
    <a:srgbClr val="021098"/>
    <a:srgbClr val="003600"/>
    <a:srgbClr val="203D4A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31" autoAdjust="0"/>
    <p:restoredTop sz="82729" autoAdjust="0"/>
  </p:normalViewPr>
  <p:slideViewPr>
    <p:cSldViewPr>
      <p:cViewPr>
        <p:scale>
          <a:sx n="59" d="100"/>
          <a:sy n="59" d="100"/>
        </p:scale>
        <p:origin x="-894" y="-66"/>
      </p:cViewPr>
      <p:guideLst>
        <p:guide orient="horz" pos="2160"/>
        <p:guide orient="horz" pos="1104"/>
        <p:guide pos="2160"/>
        <p:guide pos="2688"/>
        <p:guide pos="5376"/>
        <p:guide pos="3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>
        <p:scale>
          <a:sx n="150" d="100"/>
          <a:sy n="150" d="100"/>
        </p:scale>
        <p:origin x="-390" y="2286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handoutMaster" Target="handoutMasters/handoutMaster1.xml"/><Relationship Id="rId55" Type="http://schemas.openxmlformats.org/officeDocument/2006/relationships/font" Target="fonts/font5.fntdata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slide" Target="slides/slide30.xml"/><Relationship Id="rId54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Master" Target="slideMasters/slideMaster7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font" Target="fonts/font3.fntdata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notesMaster" Target="notesMasters/notesMaster1.xml"/><Relationship Id="rId57" Type="http://schemas.openxmlformats.org/officeDocument/2006/relationships/presProps" Target="presProps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font" Target="fonts/font2.fntdata"/><Relationship Id="rId60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commentAuthors" Target="commentAuthors.xml"/><Relationship Id="rId8" Type="http://schemas.openxmlformats.org/officeDocument/2006/relationships/slideMaster" Target="slideMasters/slideMaster4.xml"/><Relationship Id="rId51" Type="http://schemas.openxmlformats.org/officeDocument/2006/relationships/font" Target="fonts/font1.fntdata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1276" cy="462758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212" y="1"/>
            <a:ext cx="3011276" cy="462758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r">
              <a:defRPr sz="1200"/>
            </a:lvl1pPr>
          </a:lstStyle>
          <a:p>
            <a:fld id="{40D1C1F5-94A1-4E21-8517-0FBAC1436ABF}" type="datetimeFigureOut">
              <a:rPr lang="en-US" smtClean="0"/>
              <a:pPr/>
              <a:t>9/29/2015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3319"/>
            <a:ext cx="3011276" cy="46275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212" y="8773319"/>
            <a:ext cx="3011276" cy="46275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r">
              <a:defRPr sz="1200"/>
            </a:lvl1pPr>
          </a:lstStyle>
          <a:p>
            <a:fld id="{26A96D8A-C122-457C-830C-DC57338D9D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7950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276" cy="461168"/>
          </a:xfrm>
          <a:prstGeom prst="rect">
            <a:avLst/>
          </a:prstGeom>
        </p:spPr>
        <p:txBody>
          <a:bodyPr vert="horz" lIns="92484" tIns="46242" rIns="92484" bIns="46242" rtlCol="0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212" y="0"/>
            <a:ext cx="3011276" cy="461168"/>
          </a:xfrm>
          <a:prstGeom prst="rect">
            <a:avLst/>
          </a:prstGeom>
        </p:spPr>
        <p:txBody>
          <a:bodyPr vert="horz" wrap="square" lIns="92484" tIns="46242" rIns="92484" bIns="4624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9767E505-6AA9-4E3F-A810-262900A0DAAD}" type="datetimeFigureOut">
              <a:rPr lang="en-US"/>
              <a:pPr>
                <a:defRPr/>
              </a:pPr>
              <a:t>9/29/2015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3738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4" tIns="46242" rIns="92484" bIns="46242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644" y="4387456"/>
            <a:ext cx="5558789" cy="4155279"/>
          </a:xfrm>
          <a:prstGeom prst="rect">
            <a:avLst/>
          </a:prstGeom>
        </p:spPr>
        <p:txBody>
          <a:bodyPr vert="horz" lIns="92484" tIns="46242" rIns="92484" bIns="46242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3319"/>
            <a:ext cx="3011276" cy="461168"/>
          </a:xfrm>
          <a:prstGeom prst="rect">
            <a:avLst/>
          </a:prstGeom>
        </p:spPr>
        <p:txBody>
          <a:bodyPr vert="horz" lIns="92484" tIns="46242" rIns="92484" bIns="46242" rtlCol="0" anchor="b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212" y="8773319"/>
            <a:ext cx="3011276" cy="461168"/>
          </a:xfrm>
          <a:prstGeom prst="rect">
            <a:avLst/>
          </a:prstGeom>
        </p:spPr>
        <p:txBody>
          <a:bodyPr vert="horz" wrap="square" lIns="92484" tIns="46242" rIns="92484" bIns="4624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8C0D4291-39C2-41EA-BD0B-4C09DBC715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9456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0D4291-39C2-41EA-BD0B-4C09DBC715E8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5751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0D4291-39C2-41EA-BD0B-4C09DBC715E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295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0D4291-39C2-41EA-BD0B-4C09DBC715E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2801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0D4291-39C2-41EA-BD0B-4C09DBC715E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129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0D4291-39C2-41EA-BD0B-4C09DBC715E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9646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0D4291-39C2-41EA-BD0B-4C09DBC715E8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1677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0D4291-39C2-41EA-BD0B-4C09DBC715E8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1068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0D4291-39C2-41EA-BD0B-4C09DBC715E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341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0D4291-39C2-41EA-BD0B-4C09DBC715E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3803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0D4291-39C2-41EA-BD0B-4C09DBC715E8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5972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1200" b="0" i="0" kern="1200" dirty="0" smtClean="0">
              <a:solidFill>
                <a:schemeClr val="tx1"/>
              </a:solidFill>
              <a:effectLst/>
              <a:latin typeface="+mn-lt"/>
              <a:ea typeface="MS PGothic" pitchFamily="34" charset="-128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DAE0A32-550B-43CC-914E-8BD4CB805274}" type="slidenum">
              <a:rPr lang="en-US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111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0D4291-39C2-41EA-BD0B-4C09DBC715E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9634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0D4291-39C2-41EA-BD0B-4C09DBC715E8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084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baseline="0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A9A3395-0A6D-432D-A962-AF1911C76624}" type="slidenum">
              <a:rPr lang="en-US">
                <a:solidFill>
                  <a:srgbClr val="000000"/>
                </a:solidFill>
              </a:rPr>
              <a:pPr/>
              <a:t>21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3732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0D4291-39C2-41EA-BD0B-4C09DBC715E8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8836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0D4291-39C2-41EA-BD0B-4C09DBC715E8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1130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39738" y="925513"/>
            <a:ext cx="6186488" cy="4641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E7B2C-7CF5-B246-A93D-EE643629E7CD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7825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39738" y="925513"/>
            <a:ext cx="6186488" cy="4641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E7B2C-7CF5-B246-A93D-EE643629E7CD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5855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0D4291-39C2-41EA-BD0B-4C09DBC715E8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9861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0D4291-39C2-41EA-BD0B-4C09DBC715E8}" type="slidenum">
              <a:rPr lang="en-US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0655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MS PGothic" pitchFamily="34" charset="-128"/>
              <a:cs typeface="MS PGothic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DAE0A32-550B-43CC-914E-8BD4CB805274}" type="slidenum">
              <a:rPr lang="en-US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2823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692150"/>
            <a:ext cx="461645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E7B2C-7CF5-B246-A93D-EE643629E7CD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509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0D4291-39C2-41EA-BD0B-4C09DBC715E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80671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0D4291-39C2-41EA-BD0B-4C09DBC715E8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1942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MS PGothic" pitchFamily="34" charset="-128"/>
              <a:cs typeface="MS PGothic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0D4291-39C2-41EA-BD0B-4C09DBC715E8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9252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0D4291-39C2-41EA-BD0B-4C09DBC715E8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27940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540841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0D4291-39C2-41EA-BD0B-4C09DBC715E8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91180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8D466-8221-7841-8449-104F697AE527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25060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0D4291-39C2-41EA-BD0B-4C09DBC715E8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07244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0D4291-39C2-41EA-BD0B-4C09DBC715E8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676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0D4291-39C2-41EA-BD0B-4C09DBC715E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024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0D4291-39C2-41EA-BD0B-4C09DBC715E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112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0D4291-39C2-41EA-BD0B-4C09DBC715E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2551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0D4291-39C2-41EA-BD0B-4C09DBC715E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4064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0D4291-39C2-41EA-BD0B-4C09DBC715E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782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0D4291-39C2-41EA-BD0B-4C09DBC715E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818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B0D1E-F111-46E6-8EE2-10C8F25ADA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83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B0D1E-F111-46E6-8EE2-10C8F25ADA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52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B0D1E-F111-46E6-8EE2-10C8F25ADA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62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381000" y="1066800"/>
            <a:ext cx="8462210" cy="0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04800" y="1295400"/>
            <a:ext cx="8458200" cy="3352800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sz="1900">
                <a:solidFill>
                  <a:schemeClr val="tx2"/>
                </a:solidFill>
              </a:defRPr>
            </a:lvl1pPr>
            <a:lvl2pPr>
              <a:defRPr sz="1900">
                <a:solidFill>
                  <a:schemeClr val="tx2"/>
                </a:solidFill>
              </a:defRPr>
            </a:lvl2pPr>
            <a:lvl3pPr>
              <a:defRPr sz="1900">
                <a:solidFill>
                  <a:schemeClr val="tx2"/>
                </a:solidFill>
              </a:defRPr>
            </a:lvl3pPr>
            <a:lvl4pPr>
              <a:defRPr sz="1900">
                <a:solidFill>
                  <a:schemeClr val="tx2"/>
                </a:solidFill>
              </a:defRPr>
            </a:lvl4pPr>
            <a:lvl5pPr>
              <a:defRPr sz="19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01752" y="384048"/>
            <a:ext cx="8462210" cy="685800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B0D1E-F111-46E6-8EE2-10C8F25ADA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227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B0D1E-F111-46E6-8EE2-10C8F25ADA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83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0" y="838200"/>
            <a:ext cx="7507224" cy="18013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The Patient-Centered Outcomes Research Institute: Studying What Works for Whom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33400" y="3200400"/>
            <a:ext cx="5486400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Name, Degrees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33400" y="4114800"/>
            <a:ext cx="5486400" cy="1371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Title And Affiliations </a:t>
            </a:r>
            <a:br>
              <a:rPr lang="en-US" dirty="0" smtClean="0"/>
            </a:br>
            <a:r>
              <a:rPr lang="en-US" dirty="0" smtClean="0"/>
              <a:t>Go Here, </a:t>
            </a:r>
            <a:br>
              <a:rPr lang="en-US" dirty="0" smtClean="0"/>
            </a:br>
            <a:r>
              <a:rPr lang="en-US" dirty="0" smtClean="0"/>
              <a:t>Then Skip a Line for..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Month Day, Year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B0D1E-F111-46E6-8EE2-10C8F25ADA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13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B0D1E-F111-46E6-8EE2-10C8F25ADA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1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381000" y="1066800"/>
            <a:ext cx="8462210" cy="0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04800" y="1295400"/>
            <a:ext cx="8458200" cy="3352800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sz="1900">
                <a:solidFill>
                  <a:schemeClr val="tx2"/>
                </a:solidFill>
              </a:defRPr>
            </a:lvl1pPr>
            <a:lvl2pPr>
              <a:defRPr sz="1900">
                <a:solidFill>
                  <a:schemeClr val="tx2"/>
                </a:solidFill>
              </a:defRPr>
            </a:lvl2pPr>
            <a:lvl3pPr>
              <a:defRPr sz="1900">
                <a:solidFill>
                  <a:schemeClr val="tx2"/>
                </a:solidFill>
              </a:defRPr>
            </a:lvl3pPr>
            <a:lvl4pPr>
              <a:defRPr sz="1900">
                <a:solidFill>
                  <a:schemeClr val="tx2"/>
                </a:solidFill>
              </a:defRPr>
            </a:lvl4pPr>
            <a:lvl5pPr>
              <a:defRPr sz="19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01752" y="384048"/>
            <a:ext cx="8462210" cy="685800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B0D1E-F111-46E6-8EE2-10C8F25ADA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79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578" y="174379"/>
            <a:ext cx="8462211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578" y="1617579"/>
            <a:ext cx="8462211" cy="45085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7579" y="6537158"/>
            <a:ext cx="3930317" cy="2244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fld id="{5FA82A9D-F74A-5941-AEE0-9E55A48F62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1240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B0D1E-F111-46E6-8EE2-10C8F25ADA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30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5E68A-44CB-4BF6-83E5-705A6118849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B8FFB-808D-483B-A762-AF1A0CA51F4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798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0" y="838200"/>
            <a:ext cx="7507224" cy="18013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The Patient-Centered Outcomes Research Institute: Studying What Works for Whom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33400" y="3200400"/>
            <a:ext cx="5486400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Name, Degrees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33400" y="4114800"/>
            <a:ext cx="5486400" cy="1371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Title And Affiliations </a:t>
            </a:r>
            <a:br>
              <a:rPr lang="en-US" dirty="0" smtClean="0"/>
            </a:br>
            <a:r>
              <a:rPr lang="en-US" dirty="0" smtClean="0"/>
              <a:t>Go Here, </a:t>
            </a:r>
            <a:br>
              <a:rPr lang="en-US" dirty="0" smtClean="0"/>
            </a:br>
            <a:r>
              <a:rPr lang="en-US" dirty="0" smtClean="0"/>
              <a:t>Then Skip a Line for..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Month Day, Year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B0D1E-F111-46E6-8EE2-10C8F25ADA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13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579" y="174378"/>
            <a:ext cx="846221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3068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B0D1E-F111-46E6-8EE2-10C8F25ADA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43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B0D1E-F111-46E6-8EE2-10C8F25ADA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25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B0D1E-F111-46E6-8EE2-10C8F25ADA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52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381000" y="1066800"/>
            <a:ext cx="8462210" cy="0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04800" y="1295400"/>
            <a:ext cx="8458200" cy="3352800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sz="1900">
                <a:solidFill>
                  <a:schemeClr val="tx2"/>
                </a:solidFill>
              </a:defRPr>
            </a:lvl1pPr>
            <a:lvl2pPr>
              <a:defRPr sz="1900">
                <a:solidFill>
                  <a:schemeClr val="tx2"/>
                </a:solidFill>
              </a:defRPr>
            </a:lvl2pPr>
            <a:lvl3pPr>
              <a:defRPr sz="1900">
                <a:solidFill>
                  <a:schemeClr val="tx2"/>
                </a:solidFill>
              </a:defRPr>
            </a:lvl3pPr>
            <a:lvl4pPr>
              <a:defRPr sz="1900">
                <a:solidFill>
                  <a:schemeClr val="tx2"/>
                </a:solidFill>
              </a:defRPr>
            </a:lvl4pPr>
            <a:lvl5pPr>
              <a:defRPr sz="19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01752" y="384048"/>
            <a:ext cx="8462210" cy="685800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B0D1E-F111-46E6-8EE2-10C8F25ADA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227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B0D1E-F111-46E6-8EE2-10C8F25ADA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51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B0D1E-F111-46E6-8EE2-10C8F25ADA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51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with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3044952"/>
            <a:ext cx="6705600" cy="1371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Section Title </a:t>
            </a:r>
            <a:br>
              <a:rPr lang="en-US" dirty="0" smtClean="0"/>
            </a:br>
            <a:r>
              <a:rPr lang="en-US" dirty="0" smtClean="0"/>
              <a:t>Goes Here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B0D1E-F111-46E6-8EE2-10C8F25ADA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6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B0D1E-F111-46E6-8EE2-10C8F25ADA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1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381000" y="1066800"/>
            <a:ext cx="8462210" cy="0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04800" y="1295400"/>
            <a:ext cx="8458200" cy="3352800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sz="1900">
                <a:solidFill>
                  <a:schemeClr val="tx2"/>
                </a:solidFill>
              </a:defRPr>
            </a:lvl1pPr>
            <a:lvl2pPr>
              <a:defRPr sz="1900">
                <a:solidFill>
                  <a:schemeClr val="tx2"/>
                </a:solidFill>
              </a:defRPr>
            </a:lvl2pPr>
            <a:lvl3pPr>
              <a:defRPr sz="1900">
                <a:solidFill>
                  <a:schemeClr val="tx2"/>
                </a:solidFill>
              </a:defRPr>
            </a:lvl3pPr>
            <a:lvl4pPr>
              <a:defRPr sz="1900">
                <a:solidFill>
                  <a:schemeClr val="tx2"/>
                </a:solidFill>
              </a:defRPr>
            </a:lvl4pPr>
            <a:lvl5pPr>
              <a:defRPr sz="19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01752" y="384048"/>
            <a:ext cx="8462210" cy="685800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B0D1E-F111-46E6-8EE2-10C8F25ADA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79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B0D1E-F111-46E6-8EE2-10C8F25ADA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69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B0D1E-F111-46E6-8EE2-10C8F25ADA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25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4.jp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jpeg"/><Relationship Id="rId5" Type="http://schemas.openxmlformats.org/officeDocument/2006/relationships/image" Target="../media/image2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jpeg"/><Relationship Id="rId5" Type="http://schemas.openxmlformats.org/officeDocument/2006/relationships/image" Target="../media/image2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.jp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2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.jpeg"/><Relationship Id="rId5" Type="http://schemas.openxmlformats.org/officeDocument/2006/relationships/image" Target="../media/image2.jpg"/><Relationship Id="rId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B0D1E-F111-46E6-8EE2-10C8F25ADA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02" r:id="rId1"/>
    <p:sldLayoutId id="2147485117" r:id="rId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228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45113"/>
            <a:ext cx="4102100" cy="6128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8120" y="2730500"/>
            <a:ext cx="2247900" cy="4127500"/>
          </a:xfrm>
          <a:prstGeom prst="rect">
            <a:avLst/>
          </a:prstGeom>
        </p:spPr>
      </p:pic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B0D1E-F111-46E6-8EE2-10C8F25ADA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930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03" r:id="rId1"/>
    <p:sldLayoutId id="2147485138" r:id="rId2"/>
    <p:sldLayoutId id="2147485118" r:id="rId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228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50323"/>
            <a:ext cx="4102100" cy="612887"/>
          </a:xfrm>
          <a:prstGeom prst="rect">
            <a:avLst/>
          </a:prstGeom>
        </p:spPr>
      </p:pic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B0D1E-F111-46E6-8EE2-10C8F25ADA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641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69" r:id="rId1"/>
    <p:sldLayoutId id="2147485119" r:id="rId2"/>
    <p:sldLayoutId id="2147485122" r:id="rId3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228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50323"/>
            <a:ext cx="4102100" cy="612887"/>
          </a:xfrm>
          <a:prstGeom prst="rect">
            <a:avLst/>
          </a:prstGeom>
        </p:spPr>
      </p:pic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B0D1E-F111-46E6-8EE2-10C8F25ADA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811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13" r:id="rId1"/>
    <p:sldLayoutId id="2147485114" r:id="rId2"/>
    <p:sldLayoutId id="2147485115" r:id="rId3"/>
    <p:sldLayoutId id="2147485121" r:id="rId4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B0D1E-F111-46E6-8EE2-10C8F25ADA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24" r:id="rId1"/>
    <p:sldLayoutId id="2147485125" r:id="rId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228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50323"/>
            <a:ext cx="4102100" cy="612887"/>
          </a:xfrm>
          <a:prstGeom prst="rect">
            <a:avLst/>
          </a:prstGeom>
        </p:spPr>
      </p:pic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B0D1E-F111-46E6-8EE2-10C8F25ADA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641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27" r:id="rId1"/>
    <p:sldLayoutId id="2147485128" r:id="rId2"/>
    <p:sldLayoutId id="2147485139" r:id="rId3"/>
    <p:sldLayoutId id="2147485141" r:id="rId4"/>
    <p:sldLayoutId id="2147485143" r:id="rId5"/>
    <p:sldLayoutId id="2147485144" r:id="rId6"/>
    <p:sldLayoutId id="2147485145" r:id="rId7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228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50323"/>
            <a:ext cx="4102100" cy="612887"/>
          </a:xfrm>
          <a:prstGeom prst="rect">
            <a:avLst/>
          </a:prstGeom>
        </p:spPr>
      </p:pic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B0D1E-F111-46E6-8EE2-10C8F25ADA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811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31" r:id="rId1"/>
    <p:sldLayoutId id="2147485132" r:id="rId2"/>
    <p:sldLayoutId id="2147485134" r:id="rId3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3.jpe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://www.pcori.org/get-involved/suggest-patient-centered-research-question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mzirkle@pcori.org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5.jpeg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://www.pcori.org/funding-opportunities/what-we-mean-engagement/pcoris-stakeholders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cori.org/assets/PCORI-Methodology-Standards1.pdf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://www.pcori.org/content/engagement-research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://www.pcori.org/sites/default/files/PCORI-Compensation-Framework-for-Engaged-Research-Partners.pdf" TargetMode="External"/><Relationship Id="rId5" Type="http://schemas.openxmlformats.org/officeDocument/2006/relationships/hyperlink" Target="http://www.pcori.org/sites/default/files/PCORI-Sample-Engagement-Plans.pdf" TargetMode="External"/><Relationship Id="rId4" Type="http://schemas.openxmlformats.org/officeDocument/2006/relationships/hyperlink" Target="http://www.pcori.org/sites/default/files/PCORI-Engagement-Rubric-with-Table.pdf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cori.org/assets/2014/02/PCORI-Patient-and-Family-Engagement-Rubric.pdf" TargetMode="External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dwhicher@pcori.org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1.xml"/><Relationship Id="rId4" Type="http://schemas.openxmlformats.org/officeDocument/2006/relationships/hyperlink" Target="http://www.pcori.org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94731" y="838200"/>
            <a:ext cx="7505700" cy="1804737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101D6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Opportunities for Rare Disease Research Funding at PCORI</a:t>
            </a:r>
            <a:endParaRPr lang="en-US" sz="2400" dirty="0">
              <a:solidFill>
                <a:srgbClr val="1F497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94731" y="2819400"/>
            <a:ext cx="5638800" cy="0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ubtitle 2"/>
          <p:cNvSpPr txBox="1">
            <a:spLocks/>
          </p:cNvSpPr>
          <p:nvPr/>
        </p:nvSpPr>
        <p:spPr>
          <a:xfrm>
            <a:off x="494731" y="3200400"/>
            <a:ext cx="5486400" cy="1752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SzPct val="100000"/>
              <a:buFontTx/>
              <a:buNone/>
              <a:defRPr sz="2000" b="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rgbClr val="71C04F"/>
              </a:buClr>
              <a:buFont typeface="Wingdings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rgbClr val="00AEEF"/>
              </a:buClr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fontAlgn="auto">
              <a:spcBef>
                <a:spcPts val="0"/>
              </a:spcBef>
              <a:spcAft>
                <a:spcPts val="1800"/>
              </a:spcAft>
              <a:buSzTx/>
            </a:pPr>
            <a:r>
              <a:rPr lang="en-US" b="1" i="0" dirty="0" smtClean="0">
                <a:solidFill>
                  <a:srgbClr val="1F497D"/>
                </a:solidFill>
                <a:cs typeface="Arial" panose="020B0604020202020204" pitchFamily="34" charset="0"/>
              </a:rPr>
              <a:t>Danielle Whicher</a:t>
            </a:r>
          </a:p>
          <a:p>
            <a:pPr defTabSz="914400" fontAlgn="auto">
              <a:spcBef>
                <a:spcPts val="0"/>
              </a:spcBef>
              <a:spcAft>
                <a:spcPts val="1800"/>
              </a:spcAft>
              <a:buSzTx/>
            </a:pPr>
            <a:r>
              <a:rPr lang="en-US" sz="1600" i="0" dirty="0" smtClean="0">
                <a:solidFill>
                  <a:schemeClr val="tx2"/>
                </a:solidFill>
                <a:ea typeface="MS PGothic" pitchFamily="34" charset="-128"/>
                <a:cs typeface="Arial" panose="020B0604020202020204" pitchFamily="34" charset="0"/>
              </a:rPr>
              <a:t>Program Officer, Clinical Effectiveness Research </a:t>
            </a:r>
          </a:p>
          <a:p>
            <a:pPr defTabSz="914400" fontAlgn="auto">
              <a:spcBef>
                <a:spcPts val="0"/>
              </a:spcBef>
              <a:spcAft>
                <a:spcPts val="1800"/>
              </a:spcAft>
              <a:buSzTx/>
            </a:pPr>
            <a:endParaRPr lang="en-US" sz="1600" i="0" dirty="0">
              <a:solidFill>
                <a:schemeClr val="tx2"/>
              </a:solidFill>
              <a:ea typeface="MS PGothic" pitchFamily="34" charset="-128"/>
              <a:cs typeface="Arial" panose="020B0604020202020204" pitchFamily="34" charset="0"/>
            </a:endParaRPr>
          </a:p>
          <a:p>
            <a:pPr defTabSz="914400" fontAlgn="auto">
              <a:spcBef>
                <a:spcPts val="0"/>
              </a:spcBef>
              <a:spcAft>
                <a:spcPts val="1800"/>
              </a:spcAft>
              <a:buSzTx/>
            </a:pPr>
            <a:r>
              <a:rPr lang="en-US" sz="1600" b="1" i="0" dirty="0" smtClean="0">
                <a:solidFill>
                  <a:schemeClr val="tx2"/>
                </a:solidFill>
                <a:ea typeface="MS PGothic" pitchFamily="34" charset="-128"/>
                <a:cs typeface="Arial" panose="020B0604020202020204" pitchFamily="34" charset="0"/>
              </a:rPr>
              <a:t>September 29, 2015</a:t>
            </a:r>
          </a:p>
          <a:p>
            <a:pPr defTabSz="914400" fontAlgn="auto">
              <a:spcBef>
                <a:spcPts val="0"/>
              </a:spcBef>
              <a:spcAft>
                <a:spcPts val="1800"/>
              </a:spcAft>
              <a:buSzTx/>
            </a:pPr>
            <a:endParaRPr lang="en-US" sz="1800" i="0" dirty="0">
              <a:solidFill>
                <a:srgbClr val="1F497D"/>
              </a:solidFill>
              <a:cs typeface="Arial" panose="020B0604020202020204" pitchFamily="34" charset="0"/>
            </a:endParaRPr>
          </a:p>
          <a:p>
            <a:pPr defTabSz="914400" fontAlgn="auto">
              <a:spcAft>
                <a:spcPts val="0"/>
              </a:spcAft>
              <a:buSzTx/>
            </a:pPr>
            <a:endParaRPr lang="en-US" sz="1800" i="0" dirty="0">
              <a:solidFill>
                <a:srgbClr val="1F497D"/>
              </a:solidFill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1800" dirty="0" smtClean="0">
              <a:solidFill>
                <a:sysClr val="windowText" lastClr="000000">
                  <a:lumMod val="65000"/>
                  <a:lumOff val="35000"/>
                </a:sys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99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75138" y="210066"/>
            <a:ext cx="8462210" cy="685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en-US" sz="2800" b="1" dirty="0" smtClean="0">
                <a:solidFill>
                  <a:srgbClr val="1F497D"/>
                </a:solidFill>
                <a:latin typeface="Arial"/>
                <a:cs typeface="Arial"/>
              </a:rPr>
              <a:t>Research Awards Portfolio Analysis: Primary Condition</a:t>
            </a:r>
            <a:endParaRPr lang="en-US" sz="2800" b="1" dirty="0">
              <a:solidFill>
                <a:srgbClr val="1F497D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32010" y="38917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81000" y="1066800"/>
            <a:ext cx="8462210" cy="0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8883" y="1836856"/>
            <a:ext cx="5881117" cy="45632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1164192"/>
            <a:ext cx="404099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Where are funded projects concentrated?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63695" y="1201518"/>
            <a:ext cx="312181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Where is the most funding (in millions)?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39000" y="6311602"/>
            <a:ext cx="15438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rgbClr val="1F497D">
                    <a:lumMod val="75000"/>
                  </a:srgbClr>
                </a:solidFill>
                <a:latin typeface="+mj-lt"/>
                <a:ea typeface="+mj-ea"/>
                <a:cs typeface="+mj-cs"/>
              </a:rPr>
              <a:t>As </a:t>
            </a:r>
            <a:r>
              <a:rPr lang="en-US" sz="1200" i="1">
                <a:solidFill>
                  <a:srgbClr val="1F497D">
                    <a:lumMod val="75000"/>
                  </a:srgbClr>
                </a:solidFill>
                <a:latin typeface="+mj-lt"/>
                <a:ea typeface="+mj-ea"/>
                <a:cs typeface="+mj-cs"/>
              </a:rPr>
              <a:t>of </a:t>
            </a:r>
            <a:r>
              <a:rPr lang="en-US" sz="1200" i="1" smtClean="0">
                <a:solidFill>
                  <a:srgbClr val="1F497D">
                    <a:lumMod val="75000"/>
                  </a:srgbClr>
                </a:solidFill>
                <a:latin typeface="+mj-lt"/>
                <a:ea typeface="+mj-ea"/>
                <a:cs typeface="+mj-cs"/>
              </a:rPr>
              <a:t>August 18, </a:t>
            </a:r>
            <a:r>
              <a:rPr lang="en-US" sz="1200" i="1" dirty="0" smtClean="0">
                <a:solidFill>
                  <a:srgbClr val="1F497D">
                    <a:lumMod val="75000"/>
                  </a:srgbClr>
                </a:solidFill>
                <a:latin typeface="+mj-lt"/>
                <a:ea typeface="+mj-ea"/>
                <a:cs typeface="+mj-cs"/>
              </a:rPr>
              <a:t>2015</a:t>
            </a:r>
            <a:endParaRPr lang="en-US" sz="1200" i="1" dirty="0">
              <a:solidFill>
                <a:srgbClr val="1F497D">
                  <a:lumMod val="75000"/>
                </a:srgbClr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1" name="Straight Connector 9"/>
          <p:cNvCxnSpPr/>
          <p:nvPr/>
        </p:nvCxnSpPr>
        <p:spPr>
          <a:xfrm>
            <a:off x="4405883" y="1847849"/>
            <a:ext cx="0" cy="455295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749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438400"/>
            <a:ext cx="6172200" cy="16002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en-US" sz="3600" b="1" dirty="0" smtClean="0">
                <a:solidFill>
                  <a:srgbClr val="1F497D"/>
                </a:solidFill>
                <a:latin typeface="Arial"/>
                <a:cs typeface="Arial"/>
              </a:rPr>
              <a:t>Research Awards</a:t>
            </a:r>
            <a:endParaRPr lang="en-US" sz="3600" b="1" dirty="0">
              <a:solidFill>
                <a:srgbClr val="1F497D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910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Funding Mechanisms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2050" y="2137464"/>
            <a:ext cx="625115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Broad Funding Announcements</a:t>
            </a:r>
          </a:p>
          <a:p>
            <a:pPr marL="342900" indent="-342900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Pragmatic Clinical Studies</a:t>
            </a:r>
          </a:p>
          <a:p>
            <a:pPr marL="342900" indent="-342900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Targeted Funding Announcements</a:t>
            </a:r>
          </a:p>
        </p:txBody>
      </p:sp>
    </p:spTree>
    <p:extLst>
      <p:ext uri="{BB962C8B-B14F-4D97-AF65-F5344CB8AC3E}">
        <p14:creationId xmlns:p14="http://schemas.microsoft.com/office/powerpoint/2010/main" val="106824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2051" y="515495"/>
            <a:ext cx="8462210" cy="955656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en-US" sz="2800" b="1" dirty="0" smtClean="0">
                <a:solidFill>
                  <a:srgbClr val="1F497D"/>
                </a:solidFill>
                <a:latin typeface="Arial"/>
                <a:cs typeface="Arial"/>
              </a:rPr>
              <a:t>Broad Funding Announcements</a:t>
            </a:r>
            <a:endParaRPr lang="en-US" sz="2800" b="1" dirty="0">
              <a:solidFill>
                <a:srgbClr val="1F497D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32010" y="38917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257800" y="1471151"/>
            <a:ext cx="3274210" cy="3429000"/>
            <a:chOff x="4800600" y="1828800"/>
            <a:chExt cx="3207046" cy="3429000"/>
          </a:xfrm>
        </p:grpSpPr>
        <p:sp>
          <p:nvSpPr>
            <p:cNvPr id="5" name="Rectangle 4"/>
            <p:cNvSpPr/>
            <p:nvPr/>
          </p:nvSpPr>
          <p:spPr>
            <a:xfrm>
              <a:off x="4800600" y="2180618"/>
              <a:ext cx="3190095" cy="307718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6858000" y="1828800"/>
              <a:ext cx="1149646" cy="265736"/>
            </a:xfrm>
            <a:custGeom>
              <a:avLst/>
              <a:gdLst>
                <a:gd name="connsiteX0" fmla="*/ 0 w 2096076"/>
                <a:gd name="connsiteY0" fmla="*/ 190173 h 1901728"/>
                <a:gd name="connsiteX1" fmla="*/ 190173 w 2096076"/>
                <a:gd name="connsiteY1" fmla="*/ 0 h 1901728"/>
                <a:gd name="connsiteX2" fmla="*/ 1905903 w 2096076"/>
                <a:gd name="connsiteY2" fmla="*/ 0 h 1901728"/>
                <a:gd name="connsiteX3" fmla="*/ 2096076 w 2096076"/>
                <a:gd name="connsiteY3" fmla="*/ 190173 h 1901728"/>
                <a:gd name="connsiteX4" fmla="*/ 2096076 w 2096076"/>
                <a:gd name="connsiteY4" fmla="*/ 1711555 h 1901728"/>
                <a:gd name="connsiteX5" fmla="*/ 1905903 w 2096076"/>
                <a:gd name="connsiteY5" fmla="*/ 1901728 h 1901728"/>
                <a:gd name="connsiteX6" fmla="*/ 190173 w 2096076"/>
                <a:gd name="connsiteY6" fmla="*/ 1901728 h 1901728"/>
                <a:gd name="connsiteX7" fmla="*/ 0 w 2096076"/>
                <a:gd name="connsiteY7" fmla="*/ 1711555 h 1901728"/>
                <a:gd name="connsiteX8" fmla="*/ 0 w 2096076"/>
                <a:gd name="connsiteY8" fmla="*/ 190173 h 1901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6076" h="1901728">
                  <a:moveTo>
                    <a:pt x="0" y="190173"/>
                  </a:moveTo>
                  <a:cubicBezTo>
                    <a:pt x="0" y="85143"/>
                    <a:pt x="85143" y="0"/>
                    <a:pt x="190173" y="0"/>
                  </a:cubicBezTo>
                  <a:lnTo>
                    <a:pt x="1905903" y="0"/>
                  </a:lnTo>
                  <a:cubicBezTo>
                    <a:pt x="2010933" y="0"/>
                    <a:pt x="2096076" y="85143"/>
                    <a:pt x="2096076" y="190173"/>
                  </a:cubicBezTo>
                  <a:lnTo>
                    <a:pt x="2096076" y="1711555"/>
                  </a:lnTo>
                  <a:cubicBezTo>
                    <a:pt x="2096076" y="1816585"/>
                    <a:pt x="2010933" y="1901728"/>
                    <a:pt x="1905903" y="1901728"/>
                  </a:cubicBezTo>
                  <a:lnTo>
                    <a:pt x="190173" y="1901728"/>
                  </a:lnTo>
                  <a:cubicBezTo>
                    <a:pt x="85143" y="1901728"/>
                    <a:pt x="0" y="1816585"/>
                    <a:pt x="0" y="1711555"/>
                  </a:cubicBezTo>
                  <a:lnTo>
                    <a:pt x="0" y="19017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0470" tIns="120470" rIns="120470" bIns="120470" numCol="1" spcCol="1270" anchor="ctr" anchorCtr="0">
              <a:noAutofit/>
            </a:bodyPr>
            <a:lstStyle/>
            <a:p>
              <a:pPr algn="r" defTabSz="755650">
                <a:lnSpc>
                  <a:spcPct val="90000"/>
                </a:lnSpc>
                <a:spcAft>
                  <a:spcPct val="35000"/>
                </a:spcAft>
              </a:pPr>
              <a:r>
                <a:rPr lang="en-US" b="1" dirty="0" smtClean="0">
                  <a:solidFill>
                    <a:schemeClr val="tx2">
                      <a:lumMod val="75000"/>
                    </a:schemeClr>
                  </a:solidFill>
                </a:rPr>
                <a:t>Overview</a:t>
              </a:r>
              <a:endParaRPr lang="en-US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052965" y="2580435"/>
              <a:ext cx="2685365" cy="22775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defTabSz="457200" fontAlgn="auto">
                <a:spcBef>
                  <a:spcPts val="0"/>
                </a:spcBef>
                <a:spcAft>
                  <a:spcPts val="1200"/>
                </a:spcAft>
                <a:buSzPct val="100000"/>
                <a:buFont typeface="Arial" panose="020B0604020202020204" pitchFamily="34" charset="0"/>
                <a:buChar char="•"/>
                <a:defRPr/>
              </a:pPr>
              <a:r>
                <a:rPr lang="en-US" sz="1600" dirty="0">
                  <a:solidFill>
                    <a:schemeClr val="tx2"/>
                  </a:solidFill>
                  <a:latin typeface="+mn-lt"/>
                </a:rPr>
                <a:t>Funds Available per Cycle: </a:t>
              </a:r>
              <a:r>
                <a:rPr lang="en-US" sz="1600" dirty="0" smtClean="0">
                  <a:solidFill>
                    <a:schemeClr val="tx2"/>
                  </a:solidFill>
                  <a:latin typeface="+mn-lt"/>
                </a:rPr>
                <a:t>TBD</a:t>
              </a:r>
            </a:p>
            <a:p>
              <a:pPr marL="285750" indent="-285750" defTabSz="457200" fontAlgn="auto">
                <a:spcBef>
                  <a:spcPts val="0"/>
                </a:spcBef>
                <a:spcAft>
                  <a:spcPts val="1200"/>
                </a:spcAft>
                <a:buSzPct val="100000"/>
                <a:buFont typeface="Arial" panose="020B0604020202020204" pitchFamily="34" charset="0"/>
                <a:buChar char="•"/>
                <a:defRPr/>
              </a:pPr>
              <a:r>
                <a:rPr lang="en-US" sz="1600" dirty="0" smtClean="0">
                  <a:solidFill>
                    <a:schemeClr val="tx2"/>
                  </a:solidFill>
                  <a:latin typeface="+mn-lt"/>
                </a:rPr>
                <a:t>Project </a:t>
              </a:r>
              <a:r>
                <a:rPr lang="en-US" sz="1600" dirty="0">
                  <a:solidFill>
                    <a:schemeClr val="tx2"/>
                  </a:solidFill>
                  <a:latin typeface="+mn-lt"/>
                </a:rPr>
                <a:t>Duration: </a:t>
              </a:r>
              <a:r>
                <a:rPr lang="en-US" sz="1600" dirty="0" smtClean="0">
                  <a:solidFill>
                    <a:schemeClr val="tx2"/>
                  </a:solidFill>
                  <a:latin typeface="+mn-lt"/>
                </a:rPr>
                <a:t>Generally 3 Years</a:t>
              </a:r>
              <a:endParaRPr lang="en-US" sz="1600" dirty="0">
                <a:solidFill>
                  <a:schemeClr val="tx2"/>
                </a:solidFill>
                <a:latin typeface="+mn-lt"/>
              </a:endParaRPr>
            </a:p>
            <a:p>
              <a:pPr marL="285750" indent="-285750" defTabSz="457200" fontAlgn="auto">
                <a:spcBef>
                  <a:spcPts val="0"/>
                </a:spcBef>
                <a:spcAft>
                  <a:spcPts val="1200"/>
                </a:spcAft>
                <a:buSzPct val="100000"/>
                <a:buFont typeface="Arial" panose="020B0604020202020204" pitchFamily="34" charset="0"/>
                <a:buChar char="•"/>
                <a:defRPr/>
              </a:pPr>
              <a:r>
                <a:rPr lang="en-US" sz="1600" dirty="0" smtClean="0">
                  <a:solidFill>
                    <a:schemeClr val="tx2"/>
                  </a:solidFill>
                  <a:latin typeface="+mn-lt"/>
                </a:rPr>
                <a:t>Direct </a:t>
              </a:r>
              <a:r>
                <a:rPr lang="en-US" sz="1600" dirty="0">
                  <a:solidFill>
                    <a:schemeClr val="tx2"/>
                  </a:solidFill>
                  <a:latin typeface="+mn-lt"/>
                </a:rPr>
                <a:t>Costs </a:t>
              </a:r>
              <a:r>
                <a:rPr lang="en-US" sz="1600" dirty="0" smtClean="0">
                  <a:solidFill>
                    <a:schemeClr val="tx2"/>
                  </a:solidFill>
                  <a:latin typeface="+mn-lt"/>
                </a:rPr>
                <a:t>per Project</a:t>
              </a:r>
              <a:r>
                <a:rPr lang="en-US" sz="1600" dirty="0">
                  <a:solidFill>
                    <a:schemeClr val="tx2"/>
                  </a:solidFill>
                  <a:latin typeface="+mn-lt"/>
                </a:rPr>
                <a:t>: </a:t>
              </a:r>
              <a:r>
                <a:rPr lang="en-US" sz="1600" dirty="0" smtClean="0">
                  <a:solidFill>
                    <a:schemeClr val="tx2"/>
                  </a:solidFill>
                  <a:latin typeface="+mn-lt"/>
                </a:rPr>
                <a:t>$750,000 – $5,000,000</a:t>
              </a:r>
            </a:p>
            <a:p>
              <a:pPr marL="285750" indent="-285750" defTabSz="457200" fontAlgn="auto">
                <a:spcBef>
                  <a:spcPts val="0"/>
                </a:spcBef>
                <a:spcAft>
                  <a:spcPts val="1200"/>
                </a:spcAft>
                <a:buSzPct val="100000"/>
                <a:buFont typeface="Arial" panose="020B0604020202020204" pitchFamily="34" charset="0"/>
                <a:buChar char="•"/>
                <a:defRPr/>
              </a:pPr>
              <a:r>
                <a:rPr lang="en-US" sz="1600" dirty="0" smtClean="0">
                  <a:solidFill>
                    <a:schemeClr val="tx2"/>
                  </a:solidFill>
                  <a:latin typeface="+mn-lt"/>
                </a:rPr>
                <a:t>Competitive LOI Review</a:t>
              </a:r>
              <a:endParaRPr lang="en-US" sz="1600" dirty="0">
                <a:solidFill>
                  <a:schemeClr val="tx2"/>
                </a:solidFill>
                <a:latin typeface="+mn-lt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302051" y="2137464"/>
            <a:ext cx="460245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Topics are </a:t>
            </a:r>
            <a:r>
              <a:rPr lang="en-US" sz="2000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investigator initiated, representing </a:t>
            </a:r>
            <a:r>
              <a:rPr lang="en-US" sz="20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the research community’s interests. </a:t>
            </a:r>
            <a:endParaRPr lang="en-US" sz="2000" dirty="0" smtClean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The </a:t>
            </a:r>
            <a:r>
              <a:rPr lang="en-US" sz="20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announcements </a:t>
            </a:r>
            <a:r>
              <a:rPr lang="en-US" sz="2000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include </a:t>
            </a:r>
            <a:r>
              <a:rPr lang="en-US" sz="20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5</a:t>
            </a:r>
            <a:r>
              <a:rPr lang="en-US" sz="2000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different types of awards </a:t>
            </a:r>
            <a:r>
              <a:rPr lang="en-US" sz="2000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that align </a:t>
            </a:r>
            <a:r>
              <a:rPr lang="en-US" sz="20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with PCORI’s National Priorities for Research (see next slides).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81000" y="1066800"/>
            <a:ext cx="8462210" cy="0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983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32010" y="38917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04800" y="176646"/>
            <a:ext cx="8538410" cy="890154"/>
            <a:chOff x="304800" y="176646"/>
            <a:chExt cx="8538410" cy="890154"/>
          </a:xfrm>
        </p:grpSpPr>
        <p:sp>
          <p:nvSpPr>
            <p:cNvPr id="4" name="Title 1"/>
            <p:cNvSpPr txBox="1">
              <a:spLocks/>
            </p:cNvSpPr>
            <p:nvPr/>
          </p:nvSpPr>
          <p:spPr>
            <a:xfrm>
              <a:off x="304800" y="176646"/>
              <a:ext cx="8462210" cy="685800"/>
            </a:xfrm>
            <a:prstGeom prst="rect">
              <a:avLst/>
            </a:prstGeom>
          </p:spPr>
          <p:txBody>
            <a:bodyPr/>
            <a:lstStyle>
              <a:lvl1pPr algn="ctr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MS PGothic" pitchFamily="34" charset="-128"/>
                  <a:cs typeface="MS PGothic"/>
                </a:defRPr>
              </a:lvl1pPr>
              <a:lvl2pPr algn="ctr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MS PGothic"/>
                </a:defRPr>
              </a:lvl2pPr>
              <a:lvl3pPr algn="ctr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MS PGothic"/>
                </a:defRPr>
              </a:lvl3pPr>
              <a:lvl4pPr algn="ctr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MS PGothic"/>
                </a:defRPr>
              </a:lvl4pPr>
              <a:lvl5pPr algn="ctr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MS PGothic"/>
                </a:defRPr>
              </a:lvl5pPr>
              <a:lvl6pPr marL="4572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l">
                <a:defRPr/>
              </a:pPr>
              <a:r>
                <a:rPr lang="en-US" sz="2800" b="1" dirty="0" smtClean="0">
                  <a:solidFill>
                    <a:srgbClr val="1F497D"/>
                  </a:solidFill>
                  <a:latin typeface="Arial"/>
                  <a:cs typeface="Arial"/>
                </a:rPr>
                <a:t>National Priorities for Research – Broad Funding Announcements</a:t>
              </a:r>
              <a:endParaRPr lang="en-US" sz="2800" b="1" dirty="0">
                <a:solidFill>
                  <a:srgbClr val="1F497D"/>
                </a:solidFill>
                <a:latin typeface="Arial"/>
                <a:cs typeface="Arial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381000" y="1066800"/>
              <a:ext cx="8462210" cy="0"/>
            </a:xfrm>
            <a:prstGeom prst="line">
              <a:avLst/>
            </a:prstGeom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/>
          <p:cNvSpPr/>
          <p:nvPr/>
        </p:nvSpPr>
        <p:spPr>
          <a:xfrm>
            <a:off x="4535905" y="1503220"/>
            <a:ext cx="3905669" cy="4046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97872" y="1371600"/>
            <a:ext cx="8501765" cy="4483032"/>
            <a:chOff x="297872" y="1371600"/>
            <a:chExt cx="8501765" cy="4483032"/>
          </a:xfrm>
        </p:grpSpPr>
        <p:sp>
          <p:nvSpPr>
            <p:cNvPr id="8" name="TextBox 7"/>
            <p:cNvSpPr txBox="1"/>
            <p:nvPr/>
          </p:nvSpPr>
          <p:spPr>
            <a:xfrm>
              <a:off x="297872" y="1427150"/>
              <a:ext cx="381943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ts val="1200"/>
                </a:spcBef>
                <a:spcAft>
                  <a:spcPts val="1200"/>
                </a:spcAft>
              </a:pPr>
              <a:r>
                <a:rPr lang="en-US" sz="2000" b="1" dirty="0">
                  <a:solidFill>
                    <a:srgbClr val="4F81BD">
                      <a:lumMod val="75000"/>
                    </a:srgbClr>
                  </a:solidFill>
                  <a:latin typeface="Arial" pitchFamily="34" charset="0"/>
                  <a:ea typeface="MS PGothic" pitchFamily="34" charset="-128"/>
                  <a:cs typeface="Calibri" panose="020F0502020204030204" pitchFamily="34" charset="0"/>
                </a:rPr>
                <a:t>Assessment of Prevention, Diagnosis, and Treatment Options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5410200" y="1371600"/>
              <a:ext cx="3084637" cy="44830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682898" y="1475510"/>
              <a:ext cx="311673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1F497D"/>
                  </a:solidFill>
                  <a:latin typeface="+mj-lt"/>
                  <a:ea typeface="MS PGothic" pitchFamily="34" charset="-128"/>
                </a:rPr>
                <a:t>Research that: </a:t>
              </a:r>
            </a:p>
            <a:p>
              <a:endParaRPr lang="en-US" b="1" dirty="0">
                <a:solidFill>
                  <a:srgbClr val="1F497D"/>
                </a:solidFill>
                <a:ea typeface="MS PGothic" pitchFamily="34" charset="-128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673805" y="2004983"/>
              <a:ext cx="2460814" cy="32162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14313" lvl="1" indent="-214313" defTabSz="457200" fontAlgn="base">
                <a:spcBef>
                  <a:spcPct val="0"/>
                </a:spcBef>
                <a:spcAft>
                  <a:spcPts val="600"/>
                </a:spcAft>
                <a:buClr>
                  <a:srgbClr val="71C04F"/>
                </a:buClr>
                <a:buSzPct val="100000"/>
                <a:buFont typeface="Arial" panose="020B0604020202020204" pitchFamily="34" charset="0"/>
                <a:buChar char="•"/>
                <a:tabLst>
                  <a:tab pos="342900" algn="l"/>
                </a:tabLst>
                <a:defRPr/>
              </a:pPr>
              <a:r>
                <a:rPr lang="en-US" dirty="0" smtClean="0">
                  <a:solidFill>
                    <a:srgbClr val="1F497D"/>
                  </a:solidFill>
                  <a:latin typeface="+mn-lt"/>
                  <a:ea typeface="MS PGothic" pitchFamily="34" charset="-128"/>
                  <a:cs typeface="Arial" panose="020B0604020202020204" pitchFamily="34" charset="0"/>
                </a:rPr>
                <a:t>Compares </a:t>
              </a:r>
              <a:r>
                <a:rPr lang="en-US" dirty="0">
                  <a:solidFill>
                    <a:srgbClr val="1F497D"/>
                  </a:solidFill>
                  <a:latin typeface="+mn-lt"/>
                  <a:ea typeface="MS PGothic" pitchFamily="34" charset="-128"/>
                  <a:cs typeface="Arial" panose="020B0604020202020204" pitchFamily="34" charset="0"/>
                </a:rPr>
                <a:t>the effectiveness </a:t>
              </a:r>
              <a:r>
                <a:rPr lang="en-US" dirty="0" smtClean="0">
                  <a:solidFill>
                    <a:srgbClr val="1F497D"/>
                  </a:solidFill>
                  <a:latin typeface="+mn-lt"/>
                  <a:ea typeface="MS PGothic" pitchFamily="34" charset="-128"/>
                  <a:cs typeface="Arial" panose="020B0604020202020204" pitchFamily="34" charset="0"/>
                </a:rPr>
                <a:t>and safety of </a:t>
              </a:r>
              <a:r>
                <a:rPr lang="en-US" dirty="0">
                  <a:solidFill>
                    <a:srgbClr val="1F497D"/>
                  </a:solidFill>
                  <a:latin typeface="+mn-lt"/>
                  <a:ea typeface="MS PGothic" pitchFamily="34" charset="-128"/>
                  <a:cs typeface="Arial" panose="020B0604020202020204" pitchFamily="34" charset="0"/>
                </a:rPr>
                <a:t>alternative prevention, diagnosis, and treatment options </a:t>
              </a:r>
            </a:p>
            <a:p>
              <a:pPr marL="214313" lvl="1" indent="-214313" defTabSz="457200" fontAlgn="base">
                <a:spcBef>
                  <a:spcPct val="0"/>
                </a:spcBef>
                <a:spcAft>
                  <a:spcPts val="600"/>
                </a:spcAft>
                <a:buClr>
                  <a:srgbClr val="71C04F"/>
                </a:buClr>
                <a:buSzPct val="100000"/>
                <a:buFont typeface="Arial" panose="020B0604020202020204" pitchFamily="34" charset="0"/>
                <a:buChar char="•"/>
                <a:tabLst>
                  <a:tab pos="342900" algn="l"/>
                </a:tabLst>
                <a:defRPr/>
              </a:pPr>
              <a:r>
                <a:rPr lang="en-US" dirty="0" smtClean="0">
                  <a:solidFill>
                    <a:srgbClr val="1F497D"/>
                  </a:solidFill>
                  <a:latin typeface="+mn-lt"/>
                  <a:ea typeface="MS PGothic" pitchFamily="34" charset="-128"/>
                  <a:cs typeface="Arial" panose="020B0604020202020204" pitchFamily="34" charset="0"/>
                </a:rPr>
                <a:t>Determines which </a:t>
              </a:r>
              <a:r>
                <a:rPr lang="en-US" dirty="0">
                  <a:solidFill>
                    <a:srgbClr val="1F497D"/>
                  </a:solidFill>
                  <a:latin typeface="+mn-lt"/>
                  <a:ea typeface="MS PGothic" pitchFamily="34" charset="-128"/>
                  <a:cs typeface="Arial" panose="020B0604020202020204" pitchFamily="34" charset="0"/>
                </a:rPr>
                <a:t>ones work best for different people with a particular health problem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6022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32010" y="38917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04799" y="173734"/>
            <a:ext cx="8538411" cy="893066"/>
            <a:chOff x="304799" y="173734"/>
            <a:chExt cx="8538411" cy="893066"/>
          </a:xfrm>
        </p:grpSpPr>
        <p:sp>
          <p:nvSpPr>
            <p:cNvPr id="4" name="Title 1"/>
            <p:cNvSpPr txBox="1">
              <a:spLocks/>
            </p:cNvSpPr>
            <p:nvPr/>
          </p:nvSpPr>
          <p:spPr>
            <a:xfrm>
              <a:off x="304799" y="173734"/>
              <a:ext cx="8462210" cy="685800"/>
            </a:xfrm>
            <a:prstGeom prst="rect">
              <a:avLst/>
            </a:prstGeom>
          </p:spPr>
          <p:txBody>
            <a:bodyPr/>
            <a:lstStyle>
              <a:lvl1pPr algn="ctr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MS PGothic" pitchFamily="34" charset="-128"/>
                  <a:cs typeface="MS PGothic"/>
                </a:defRPr>
              </a:lvl1pPr>
              <a:lvl2pPr algn="ctr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MS PGothic"/>
                </a:defRPr>
              </a:lvl2pPr>
              <a:lvl3pPr algn="ctr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MS PGothic"/>
                </a:defRPr>
              </a:lvl3pPr>
              <a:lvl4pPr algn="ctr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MS PGothic"/>
                </a:defRPr>
              </a:lvl4pPr>
              <a:lvl5pPr algn="ctr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MS PGothic"/>
                </a:defRPr>
              </a:lvl5pPr>
              <a:lvl6pPr marL="4572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l">
                <a:defRPr/>
              </a:pPr>
              <a:r>
                <a:rPr lang="en-US" sz="2800" b="1" dirty="0" smtClean="0">
                  <a:solidFill>
                    <a:srgbClr val="1F497D"/>
                  </a:solidFill>
                  <a:latin typeface="Arial"/>
                  <a:cs typeface="Arial"/>
                </a:rPr>
                <a:t>National Priorities for Research – Broad Funding Announcements</a:t>
              </a:r>
              <a:endParaRPr lang="en-US" sz="2800" b="1" dirty="0">
                <a:solidFill>
                  <a:srgbClr val="1F497D"/>
                </a:solidFill>
                <a:latin typeface="Arial"/>
                <a:cs typeface="Arial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381000" y="1066800"/>
              <a:ext cx="8462210" cy="0"/>
            </a:xfrm>
            <a:prstGeom prst="line">
              <a:avLst/>
            </a:prstGeom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/>
          <p:cNvSpPr/>
          <p:nvPr/>
        </p:nvSpPr>
        <p:spPr>
          <a:xfrm>
            <a:off x="4475747" y="1295400"/>
            <a:ext cx="4367463" cy="541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452788"/>
            <a:ext cx="41709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b="1" dirty="0">
                <a:solidFill>
                  <a:prstClr val="white">
                    <a:lumMod val="75000"/>
                  </a:prstClr>
                </a:solidFill>
                <a:cs typeface="Calibri" panose="020F0502020204030204" pitchFamily="34" charset="0"/>
              </a:rPr>
              <a:t>Assessment of Prevention, Diagnosis, and Treatment Options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799" y="2654383"/>
            <a:ext cx="41709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b="1" dirty="0">
                <a:solidFill>
                  <a:srgbClr val="1F497D"/>
                </a:solidFill>
                <a:cs typeface="Calibri" panose="020F0502020204030204" pitchFamily="34" charset="0"/>
              </a:rPr>
              <a:t>Improving Healthcare Systems</a:t>
            </a:r>
          </a:p>
        </p:txBody>
      </p:sp>
      <p:sp>
        <p:nvSpPr>
          <p:cNvPr id="9" name="Rectangle 8"/>
          <p:cNvSpPr/>
          <p:nvPr/>
        </p:nvSpPr>
        <p:spPr>
          <a:xfrm>
            <a:off x="5410199" y="1371600"/>
            <a:ext cx="3121811" cy="44957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62600" y="1447800"/>
            <a:ext cx="419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1F497D"/>
                </a:solidFill>
                <a:latin typeface="Calibri"/>
              </a:rPr>
              <a:t>R</a:t>
            </a:r>
            <a:r>
              <a:rPr lang="en-US" b="1" dirty="0" smtClean="0">
                <a:solidFill>
                  <a:srgbClr val="1F497D"/>
                </a:solidFill>
                <a:latin typeface="Calibri"/>
              </a:rPr>
              <a:t>esearch that: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638799" y="1600200"/>
            <a:ext cx="2667001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1" dirty="0">
              <a:solidFill>
                <a:srgbClr val="1F497D"/>
              </a:solidFill>
              <a:latin typeface="Calibri"/>
            </a:endParaRPr>
          </a:p>
          <a:p>
            <a:pPr marL="214313" lvl="1" indent="-214313" defTabSz="457200">
              <a:spcAft>
                <a:spcPts val="600"/>
              </a:spcAft>
              <a:buClr>
                <a:srgbClr val="71C04F"/>
              </a:buClr>
              <a:buSzPct val="100000"/>
              <a:buFont typeface="Arial" panose="020B0604020202020204" pitchFamily="34" charset="0"/>
              <a:buChar char="•"/>
              <a:tabLst>
                <a:tab pos="342900" algn="l"/>
              </a:tabLst>
              <a:defRPr/>
            </a:pPr>
            <a:r>
              <a:rPr lang="en-US" dirty="0">
                <a:solidFill>
                  <a:srgbClr val="1F497D"/>
                </a:solidFill>
                <a:latin typeface="+mn-lt"/>
                <a:cs typeface="Arial" panose="020B0604020202020204" pitchFamily="34" charset="0"/>
              </a:rPr>
              <a:t>Compares health system–level approaches to improving access </a:t>
            </a:r>
          </a:p>
          <a:p>
            <a:pPr marL="214313" lvl="1" indent="-214313" defTabSz="457200">
              <a:spcAft>
                <a:spcPts val="600"/>
              </a:spcAft>
              <a:buClr>
                <a:srgbClr val="71C04F"/>
              </a:buClr>
              <a:buSzPct val="100000"/>
              <a:buFont typeface="Arial" panose="020B0604020202020204" pitchFamily="34" charset="0"/>
              <a:buChar char="•"/>
              <a:tabLst>
                <a:tab pos="342900" algn="l"/>
              </a:tabLst>
              <a:defRPr/>
            </a:pPr>
            <a:r>
              <a:rPr lang="en-US" dirty="0">
                <a:solidFill>
                  <a:srgbClr val="1F497D"/>
                </a:solidFill>
                <a:latin typeface="+mn-lt"/>
                <a:cs typeface="Arial" panose="020B0604020202020204" pitchFamily="34" charset="0"/>
              </a:rPr>
              <a:t>Supports patient self-care, innovative use of health information technology, care coordination for complex conditions, and effective workforce  deployment</a:t>
            </a:r>
          </a:p>
        </p:txBody>
      </p:sp>
    </p:spTree>
    <p:extLst>
      <p:ext uri="{BB962C8B-B14F-4D97-AF65-F5344CB8AC3E}">
        <p14:creationId xmlns:p14="http://schemas.microsoft.com/office/powerpoint/2010/main" val="88135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32010" y="38917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81000" y="1066800"/>
            <a:ext cx="8462210" cy="0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475747" y="1203158"/>
            <a:ext cx="4367463" cy="541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04800" y="1452788"/>
            <a:ext cx="4189541" cy="1601705"/>
            <a:chOff x="304800" y="1452788"/>
            <a:chExt cx="4189541" cy="1601705"/>
          </a:xfrm>
        </p:grpSpPr>
        <p:sp>
          <p:nvSpPr>
            <p:cNvPr id="8" name="TextBox 7"/>
            <p:cNvSpPr txBox="1"/>
            <p:nvPr/>
          </p:nvSpPr>
          <p:spPr>
            <a:xfrm>
              <a:off x="304800" y="1452788"/>
              <a:ext cx="417094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200"/>
                </a:spcBef>
                <a:spcAft>
                  <a:spcPts val="1200"/>
                </a:spcAft>
              </a:pPr>
              <a:r>
                <a:rPr lang="en-US" sz="2000" b="1" dirty="0">
                  <a:solidFill>
                    <a:prstClr val="white">
                      <a:lumMod val="75000"/>
                    </a:prstClr>
                  </a:solidFill>
                  <a:cs typeface="Calibri" panose="020F0502020204030204" pitchFamily="34" charset="0"/>
                </a:rPr>
                <a:t>Assessment of Prevention, Diagnosis, and Treatment Options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23394" y="2654383"/>
              <a:ext cx="41709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200"/>
                </a:spcBef>
                <a:spcAft>
                  <a:spcPts val="1200"/>
                </a:spcAft>
              </a:pPr>
              <a:r>
                <a:rPr lang="en-US" sz="2000" b="1" dirty="0">
                  <a:solidFill>
                    <a:prstClr val="white">
                      <a:lumMod val="75000"/>
                    </a:prstClr>
                  </a:solidFill>
                  <a:cs typeface="Calibri" panose="020F0502020204030204" pitchFamily="34" charset="0"/>
                </a:rPr>
                <a:t>Improving Healthcare Systems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04799" y="3283092"/>
            <a:ext cx="4170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b="1" dirty="0" smtClean="0">
                <a:solidFill>
                  <a:srgbClr val="1F497D"/>
                </a:solidFill>
                <a:cs typeface="Calibri" panose="020F0502020204030204" pitchFamily="34" charset="0"/>
              </a:rPr>
              <a:t>Communication and Dissemination Research</a:t>
            </a:r>
            <a:endParaRPr lang="en-US" sz="2000" b="1" dirty="0">
              <a:solidFill>
                <a:srgbClr val="1F497D"/>
              </a:solidFill>
              <a:cs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10200" y="1371600"/>
            <a:ext cx="3121809" cy="4495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30402" y="1498584"/>
            <a:ext cx="38507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1F497D"/>
                </a:solidFill>
                <a:latin typeface="+mn-lt"/>
              </a:rPr>
              <a:t>R</a:t>
            </a:r>
            <a:r>
              <a:rPr lang="en-US" b="1" dirty="0" smtClean="0">
                <a:solidFill>
                  <a:srgbClr val="1F497D"/>
                </a:solidFill>
                <a:latin typeface="+mn-lt"/>
              </a:rPr>
              <a:t>esearch on:</a:t>
            </a:r>
            <a:endParaRPr lang="en-US" b="1" dirty="0">
              <a:solidFill>
                <a:srgbClr val="1F497D"/>
              </a:solidFill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46893" y="1777186"/>
            <a:ext cx="2733149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rgbClr val="1F497D"/>
              </a:solidFill>
              <a:latin typeface="Calibri"/>
              <a:ea typeface="+mn-ea"/>
            </a:endParaRPr>
          </a:p>
          <a:p>
            <a:pPr marL="214313" lvl="1" indent="-214313" defTabSz="457200">
              <a:spcAft>
                <a:spcPts val="600"/>
              </a:spcAft>
              <a:buClr>
                <a:srgbClr val="71C04F"/>
              </a:buClr>
              <a:buSzPct val="100000"/>
              <a:buFont typeface="Arial" panose="020B0604020202020204" pitchFamily="34" charset="0"/>
              <a:buChar char="•"/>
              <a:tabLst>
                <a:tab pos="342900" algn="l"/>
              </a:tabLst>
              <a:defRPr/>
            </a:pPr>
            <a:r>
              <a:rPr lang="en-US" dirty="0" smtClean="0">
                <a:solidFill>
                  <a:srgbClr val="1F497D"/>
                </a:solidFill>
                <a:latin typeface="+mn-lt"/>
                <a:cs typeface="Arial" panose="020B0604020202020204" pitchFamily="34" charset="0"/>
              </a:rPr>
              <a:t>Providing information </a:t>
            </a:r>
            <a:r>
              <a:rPr lang="en-US" dirty="0">
                <a:solidFill>
                  <a:srgbClr val="1F497D"/>
                </a:solidFill>
                <a:latin typeface="+mn-lt"/>
                <a:cs typeface="Arial" panose="020B0604020202020204" pitchFamily="34" charset="0"/>
              </a:rPr>
              <a:t>produced by </a:t>
            </a:r>
            <a:r>
              <a:rPr lang="en-US" dirty="0" smtClean="0">
                <a:solidFill>
                  <a:srgbClr val="1F497D"/>
                </a:solidFill>
                <a:latin typeface="+mn-lt"/>
                <a:cs typeface="Arial" panose="020B0604020202020204" pitchFamily="34" charset="0"/>
              </a:rPr>
              <a:t>CER</a:t>
            </a:r>
            <a:endParaRPr lang="en-US" dirty="0">
              <a:solidFill>
                <a:srgbClr val="1F497D"/>
              </a:solidFill>
              <a:latin typeface="+mn-lt"/>
              <a:cs typeface="Arial" panose="020B0604020202020204" pitchFamily="34" charset="0"/>
            </a:endParaRPr>
          </a:p>
          <a:p>
            <a:pPr marL="214313" lvl="1" indent="-214313" defTabSz="457200">
              <a:spcAft>
                <a:spcPts val="600"/>
              </a:spcAft>
              <a:buClr>
                <a:srgbClr val="71C04F"/>
              </a:buClr>
              <a:buSzPct val="100000"/>
              <a:buFont typeface="Arial" panose="020B0604020202020204" pitchFamily="34" charset="0"/>
              <a:buChar char="•"/>
              <a:tabLst>
                <a:tab pos="342900" algn="l"/>
              </a:tabLst>
              <a:defRPr/>
            </a:pPr>
            <a:r>
              <a:rPr lang="en-US" dirty="0">
                <a:solidFill>
                  <a:srgbClr val="1F497D"/>
                </a:solidFill>
                <a:latin typeface="+mn-lt"/>
                <a:cs typeface="Arial" panose="020B0604020202020204" pitchFamily="34" charset="0"/>
              </a:rPr>
              <a:t>Empowering people to ask for and use the information</a:t>
            </a:r>
          </a:p>
          <a:p>
            <a:pPr marL="214313" lvl="1" indent="-214313" defTabSz="457200">
              <a:spcAft>
                <a:spcPts val="600"/>
              </a:spcAft>
              <a:buClr>
                <a:srgbClr val="71C04F"/>
              </a:buClr>
              <a:buSzPct val="100000"/>
              <a:buFont typeface="Arial" panose="020B0604020202020204" pitchFamily="34" charset="0"/>
              <a:buChar char="•"/>
              <a:tabLst>
                <a:tab pos="342900" algn="l"/>
              </a:tabLst>
              <a:defRPr/>
            </a:pPr>
            <a:r>
              <a:rPr lang="en-US" dirty="0">
                <a:solidFill>
                  <a:srgbClr val="1F497D"/>
                </a:solidFill>
                <a:latin typeface="+mn-lt"/>
                <a:cs typeface="Arial" panose="020B0604020202020204" pitchFamily="34" charset="0"/>
              </a:rPr>
              <a:t>Supporting shared decision making between patients and their providers 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04800" y="176646"/>
            <a:ext cx="8462210" cy="685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en-US" sz="2800" b="1" dirty="0" smtClean="0">
                <a:solidFill>
                  <a:srgbClr val="1F497D"/>
                </a:solidFill>
                <a:latin typeface="Arial"/>
                <a:cs typeface="Arial"/>
              </a:rPr>
              <a:t>National Priorities for Research – Broad Funding Announcements</a:t>
            </a:r>
            <a:endParaRPr lang="en-US" sz="2800" b="1" dirty="0">
              <a:solidFill>
                <a:srgbClr val="1F497D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862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32010" y="38917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81000" y="1066800"/>
            <a:ext cx="8462210" cy="0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475747" y="1295400"/>
            <a:ext cx="4367463" cy="541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04800" y="1452788"/>
            <a:ext cx="4189541" cy="1601705"/>
            <a:chOff x="304800" y="1452788"/>
            <a:chExt cx="4189541" cy="1601705"/>
          </a:xfrm>
        </p:grpSpPr>
        <p:sp>
          <p:nvSpPr>
            <p:cNvPr id="8" name="TextBox 7"/>
            <p:cNvSpPr txBox="1"/>
            <p:nvPr/>
          </p:nvSpPr>
          <p:spPr>
            <a:xfrm>
              <a:off x="304800" y="1452788"/>
              <a:ext cx="417094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200"/>
                </a:spcBef>
                <a:spcAft>
                  <a:spcPts val="1200"/>
                </a:spcAft>
              </a:pPr>
              <a:r>
                <a:rPr lang="en-US" sz="2000" b="1" dirty="0">
                  <a:solidFill>
                    <a:prstClr val="white">
                      <a:lumMod val="75000"/>
                    </a:prstClr>
                  </a:solidFill>
                  <a:cs typeface="Calibri" panose="020F0502020204030204" pitchFamily="34" charset="0"/>
                </a:rPr>
                <a:t>Assessment of Prevention, Diagnosis, and Treatment Options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23394" y="2654383"/>
              <a:ext cx="41709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200"/>
                </a:spcBef>
                <a:spcAft>
                  <a:spcPts val="1200"/>
                </a:spcAft>
              </a:pPr>
              <a:r>
                <a:rPr lang="en-US" sz="2000" b="1" dirty="0">
                  <a:solidFill>
                    <a:prstClr val="white">
                      <a:lumMod val="75000"/>
                    </a:prstClr>
                  </a:solidFill>
                  <a:cs typeface="Calibri" panose="020F0502020204030204" pitchFamily="34" charset="0"/>
                </a:rPr>
                <a:t>Improving Healthcare Systems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25581" y="3283092"/>
            <a:ext cx="4170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b="1" dirty="0" smtClean="0">
                <a:solidFill>
                  <a:prstClr val="white">
                    <a:lumMod val="75000"/>
                  </a:prstClr>
                </a:solidFill>
                <a:cs typeface="Calibri" panose="020F0502020204030204" pitchFamily="34" charset="0"/>
              </a:rPr>
              <a:t>Communication and Dissemination </a:t>
            </a:r>
            <a:r>
              <a:rPr lang="en-US" sz="2000" b="1" dirty="0">
                <a:solidFill>
                  <a:prstClr val="white">
                    <a:lumMod val="75000"/>
                  </a:prstClr>
                </a:solidFill>
                <a:cs typeface="Calibri" panose="020F0502020204030204" pitchFamily="34" charset="0"/>
              </a:rPr>
              <a:t>Research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4488" y="4261122"/>
            <a:ext cx="41709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b="1" dirty="0" smtClean="0">
                <a:solidFill>
                  <a:srgbClr val="1F497D"/>
                </a:solidFill>
                <a:cs typeface="Calibri" panose="020F0502020204030204" pitchFamily="34" charset="0"/>
              </a:rPr>
              <a:t>Addressing Disparities</a:t>
            </a:r>
            <a:endParaRPr lang="en-US" sz="2000" b="1" dirty="0">
              <a:solidFill>
                <a:srgbClr val="1F497D"/>
              </a:solidFill>
              <a:cs typeface="Calibri" panose="020F050202020403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406190" y="1416830"/>
            <a:ext cx="3105039" cy="5364970"/>
            <a:chOff x="4475747" y="1203157"/>
            <a:chExt cx="4367464" cy="5366315"/>
          </a:xfrm>
        </p:grpSpPr>
        <p:sp>
          <p:nvSpPr>
            <p:cNvPr id="13" name="Rectangle 12"/>
            <p:cNvSpPr/>
            <p:nvPr/>
          </p:nvSpPr>
          <p:spPr>
            <a:xfrm>
              <a:off x="4475747" y="1203157"/>
              <a:ext cx="4367464" cy="529009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69526" y="1272781"/>
              <a:ext cx="4038600" cy="4404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b="1" dirty="0" smtClean="0">
                  <a:solidFill>
                    <a:srgbClr val="1F497D"/>
                  </a:solidFill>
                  <a:latin typeface="+mn-lt"/>
                </a:rPr>
                <a:t>Research on: </a:t>
              </a:r>
              <a:endParaRPr lang="en-US" b="1" dirty="0">
                <a:solidFill>
                  <a:srgbClr val="1F497D"/>
                </a:solidFill>
                <a:latin typeface="Calibri"/>
                <a:ea typeface="+mn-ea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664608" y="1613028"/>
              <a:ext cx="4038600" cy="4956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14313" lvl="1" indent="-214313" defTabSz="457200">
                <a:spcAft>
                  <a:spcPts val="600"/>
                </a:spcAft>
                <a:buClr>
                  <a:srgbClr val="71C04F"/>
                </a:buClr>
                <a:buSzPct val="100000"/>
                <a:buFont typeface="Arial" panose="020B0604020202020204" pitchFamily="34" charset="0"/>
                <a:buChar char="•"/>
                <a:tabLst>
                  <a:tab pos="342900" algn="l"/>
                </a:tabLst>
                <a:defRPr/>
              </a:pPr>
              <a:r>
                <a:rPr lang="en-US" dirty="0">
                  <a:solidFill>
                    <a:srgbClr val="1F497D"/>
                  </a:solidFill>
                  <a:latin typeface="+mn-lt"/>
                  <a:cs typeface="Arial" panose="020B0604020202020204" pitchFamily="34" charset="0"/>
                </a:rPr>
                <a:t>Best prevention, diagnosis, or treatment strategies/options to reduce or eliminate disparities</a:t>
              </a:r>
            </a:p>
            <a:p>
              <a:pPr marL="214313" lvl="1" indent="-214313" defTabSz="457200">
                <a:spcAft>
                  <a:spcPts val="600"/>
                </a:spcAft>
                <a:buClr>
                  <a:srgbClr val="71C04F"/>
                </a:buClr>
                <a:buSzPct val="100000"/>
                <a:buFont typeface="Arial" panose="020B0604020202020204" pitchFamily="34" charset="0"/>
                <a:buChar char="•"/>
                <a:tabLst>
                  <a:tab pos="342900" algn="l"/>
                </a:tabLst>
                <a:defRPr/>
              </a:pPr>
              <a:r>
                <a:rPr lang="en-US" dirty="0">
                  <a:solidFill>
                    <a:srgbClr val="1F497D"/>
                  </a:solidFill>
                  <a:latin typeface="+mn-lt"/>
                  <a:cs typeface="Arial" panose="020B0604020202020204" pitchFamily="34" charset="0"/>
                </a:rPr>
                <a:t>Target populations at risk for disparities: racial/ethnic minorities; rural populations; low literacy, numeracy, and LEP populations; populations with special healthcare needs (disabilities); LGBTQ populations; low income groups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1F497D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sp>
        <p:nvSpPr>
          <p:cNvPr id="16" name="Title 1"/>
          <p:cNvSpPr txBox="1">
            <a:spLocks/>
          </p:cNvSpPr>
          <p:nvPr/>
        </p:nvSpPr>
        <p:spPr>
          <a:xfrm>
            <a:off x="304800" y="176646"/>
            <a:ext cx="8462210" cy="685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en-US" sz="2800" b="1" dirty="0" smtClean="0">
                <a:solidFill>
                  <a:srgbClr val="1F497D"/>
                </a:solidFill>
                <a:latin typeface="Arial"/>
                <a:cs typeface="Arial"/>
              </a:rPr>
              <a:t>National Priorities for Research – Broad Funding Announcements</a:t>
            </a:r>
            <a:endParaRPr lang="en-US" sz="2800" b="1" dirty="0">
              <a:solidFill>
                <a:srgbClr val="1F497D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19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6978" y="1371600"/>
            <a:ext cx="3128565" cy="4495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32010" y="38917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81000" y="1066800"/>
            <a:ext cx="8462210" cy="0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475747" y="1525098"/>
            <a:ext cx="4367463" cy="44881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91867" y="1452788"/>
            <a:ext cx="4179150" cy="1601705"/>
            <a:chOff x="304800" y="1452788"/>
            <a:chExt cx="4179150" cy="1601705"/>
          </a:xfrm>
        </p:grpSpPr>
        <p:sp>
          <p:nvSpPr>
            <p:cNvPr id="9" name="TextBox 8"/>
            <p:cNvSpPr txBox="1"/>
            <p:nvPr/>
          </p:nvSpPr>
          <p:spPr>
            <a:xfrm>
              <a:off x="304800" y="1452788"/>
              <a:ext cx="417094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200"/>
                </a:spcBef>
                <a:spcAft>
                  <a:spcPts val="1200"/>
                </a:spcAft>
              </a:pPr>
              <a:r>
                <a:rPr lang="en-US" sz="2000" b="1" dirty="0">
                  <a:solidFill>
                    <a:prstClr val="white">
                      <a:lumMod val="75000"/>
                    </a:prstClr>
                  </a:solidFill>
                  <a:cs typeface="Calibri" panose="020F0502020204030204" pitchFamily="34" charset="0"/>
                </a:rPr>
                <a:t>Assessment of Prevention, Diagnosis, and Treatment Options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13003" y="2654383"/>
              <a:ext cx="41709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200"/>
                </a:spcBef>
                <a:spcAft>
                  <a:spcPts val="1200"/>
                </a:spcAft>
              </a:pPr>
              <a:r>
                <a:rPr lang="en-US" sz="2000" b="1" dirty="0">
                  <a:solidFill>
                    <a:prstClr val="white">
                      <a:lumMod val="75000"/>
                    </a:prstClr>
                  </a:solidFill>
                  <a:cs typeface="Calibri" panose="020F0502020204030204" pitchFamily="34" charset="0"/>
                </a:rPr>
                <a:t>Improving Healthcare Systems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91866" y="3283092"/>
            <a:ext cx="4170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b="1" dirty="0" smtClean="0">
                <a:solidFill>
                  <a:prstClr val="white">
                    <a:lumMod val="75000"/>
                  </a:prstClr>
                </a:solidFill>
                <a:cs typeface="Calibri" panose="020F0502020204030204" pitchFamily="34" charset="0"/>
              </a:rPr>
              <a:t>Communication and Dissemination Research</a:t>
            </a:r>
            <a:endParaRPr lang="en-US" sz="2000" b="1" dirty="0">
              <a:solidFill>
                <a:prstClr val="white">
                  <a:lumMod val="75000"/>
                </a:prstClr>
              </a:solidFill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1555" y="4261122"/>
            <a:ext cx="41709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b="1" dirty="0" smtClean="0">
                <a:solidFill>
                  <a:prstClr val="white">
                    <a:lumMod val="75000"/>
                  </a:prstClr>
                </a:solidFill>
                <a:cs typeface="Calibri" panose="020F0502020204030204" pitchFamily="34" charset="0"/>
              </a:rPr>
              <a:t>Addressing Disparities</a:t>
            </a:r>
            <a:endParaRPr lang="en-US" sz="2000" b="1" dirty="0">
              <a:solidFill>
                <a:prstClr val="white">
                  <a:lumMod val="75000"/>
                </a:prstClr>
              </a:solidFill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2256" y="4997552"/>
            <a:ext cx="41709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b="1" dirty="0">
                <a:solidFill>
                  <a:srgbClr val="1F497D"/>
                </a:solidFill>
                <a:cs typeface="Calibri" panose="020F0502020204030204" pitchFamily="34" charset="0"/>
              </a:rPr>
              <a:t>Accelerating Patient-Centered Outcomes Research and Methodological Research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562600" y="1469747"/>
            <a:ext cx="1752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457200">
              <a:spcAft>
                <a:spcPts val="600"/>
              </a:spcAft>
              <a:buClr>
                <a:srgbClr val="71C04F"/>
              </a:buClr>
              <a:buSzPct val="100000"/>
              <a:tabLst>
                <a:tab pos="342900" algn="l"/>
              </a:tabLst>
              <a:defRPr/>
            </a:pPr>
            <a:r>
              <a:rPr lang="en-US" b="1" dirty="0" smtClean="0">
                <a:solidFill>
                  <a:srgbClr val="1F497D"/>
                </a:solidFill>
                <a:latin typeface="+mn-lt"/>
                <a:cs typeface="Arial" panose="020B0604020202020204" pitchFamily="34" charset="0"/>
              </a:rPr>
              <a:t>Research on:</a:t>
            </a:r>
            <a:endParaRPr lang="en-US" b="1" dirty="0">
              <a:solidFill>
                <a:srgbClr val="1F497D"/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26785" y="2034332"/>
            <a:ext cx="2895393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lvl="1" indent="-214313" defTabSz="457200">
              <a:spcAft>
                <a:spcPts val="300"/>
              </a:spcAft>
              <a:buClr>
                <a:srgbClr val="71C04F"/>
              </a:buClr>
              <a:buSzPct val="100000"/>
              <a:buFont typeface="Arial" panose="020B0604020202020204" pitchFamily="34" charset="0"/>
              <a:buChar char="•"/>
              <a:tabLst>
                <a:tab pos="342900" algn="l"/>
              </a:tabLst>
              <a:defRPr/>
            </a:pPr>
            <a:r>
              <a:rPr lang="en-US" dirty="0">
                <a:solidFill>
                  <a:srgbClr val="1F497D"/>
                </a:solidFill>
                <a:latin typeface="+mj-lt"/>
                <a:cs typeface="Arial" panose="020B0604020202020204" pitchFamily="34" charset="0"/>
              </a:rPr>
              <a:t>Building data infrastructure </a:t>
            </a:r>
          </a:p>
          <a:p>
            <a:pPr marL="214313" lvl="1" indent="-214313" defTabSz="457200">
              <a:spcAft>
                <a:spcPts val="300"/>
              </a:spcAft>
              <a:buClr>
                <a:srgbClr val="71C04F"/>
              </a:buClr>
              <a:buSzPct val="100000"/>
              <a:buFont typeface="Arial" panose="020B0604020202020204" pitchFamily="34" charset="0"/>
              <a:buChar char="•"/>
              <a:tabLst>
                <a:tab pos="342900" algn="l"/>
              </a:tabLst>
              <a:defRPr/>
            </a:pPr>
            <a:r>
              <a:rPr lang="en-US" dirty="0">
                <a:solidFill>
                  <a:srgbClr val="1F497D"/>
                </a:solidFill>
                <a:latin typeface="+mj-lt"/>
                <a:cs typeface="Arial" panose="020B0604020202020204" pitchFamily="34" charset="0"/>
              </a:rPr>
              <a:t>Improving analytic methods </a:t>
            </a:r>
          </a:p>
          <a:p>
            <a:pPr marL="214313" lvl="1" indent="-214313" defTabSz="457200">
              <a:spcAft>
                <a:spcPts val="300"/>
              </a:spcAft>
              <a:buClr>
                <a:srgbClr val="71C04F"/>
              </a:buClr>
              <a:buSzPct val="100000"/>
              <a:buFont typeface="Arial" panose="020B0604020202020204" pitchFamily="34" charset="0"/>
              <a:buChar char="•"/>
              <a:tabLst>
                <a:tab pos="342900" algn="l"/>
              </a:tabLst>
              <a:defRPr/>
            </a:pPr>
            <a:r>
              <a:rPr lang="en-US" dirty="0">
                <a:solidFill>
                  <a:srgbClr val="1F497D"/>
                </a:solidFill>
                <a:latin typeface="+mj-lt"/>
                <a:cs typeface="Arial" panose="020B0604020202020204" pitchFamily="34" charset="0"/>
              </a:rPr>
              <a:t>Training researchers, patients, and </a:t>
            </a:r>
            <a:r>
              <a:rPr lang="en-US" dirty="0" smtClean="0">
                <a:solidFill>
                  <a:srgbClr val="1F497D"/>
                </a:solidFill>
                <a:latin typeface="+mj-lt"/>
                <a:cs typeface="Arial" panose="020B0604020202020204" pitchFamily="34" charset="0"/>
              </a:rPr>
              <a:t>other </a:t>
            </a:r>
            <a:r>
              <a:rPr lang="en-US" dirty="0">
                <a:solidFill>
                  <a:srgbClr val="1F497D"/>
                </a:solidFill>
                <a:latin typeface="+mj-lt"/>
                <a:cs typeface="Arial" panose="020B0604020202020204" pitchFamily="34" charset="0"/>
              </a:rPr>
              <a:t>stakeholders to participate in this research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304800" y="176646"/>
            <a:ext cx="8462210" cy="685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en-US" sz="2800" b="1" dirty="0" smtClean="0">
                <a:solidFill>
                  <a:srgbClr val="1F497D"/>
                </a:solidFill>
                <a:latin typeface="Arial"/>
                <a:cs typeface="Arial"/>
              </a:rPr>
              <a:t>National Priorities for Research – Broad Funding Announcements</a:t>
            </a:r>
            <a:endParaRPr lang="en-US" sz="2800" b="1" dirty="0">
              <a:solidFill>
                <a:srgbClr val="1F497D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0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9103"/>
            <a:ext cx="8991600" cy="83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042" y="1395483"/>
            <a:ext cx="4613275" cy="407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Rectangle 8"/>
          <p:cNvSpPr>
            <a:spLocks noChangeArrowheads="1"/>
          </p:cNvSpPr>
          <p:nvPr/>
        </p:nvSpPr>
        <p:spPr bwMode="auto">
          <a:xfrm>
            <a:off x="322262" y="165070"/>
            <a:ext cx="8001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1800" b="1" dirty="0"/>
              <a:t>Comparing Patient </a:t>
            </a:r>
            <a:r>
              <a:rPr lang="en-US" sz="1800" b="1" dirty="0" smtClean="0"/>
              <a:t>-Centered </a:t>
            </a:r>
            <a:r>
              <a:rPr lang="en-US" sz="1800" b="1" dirty="0"/>
              <a:t>Outcomes in the Management of Pain between Emergency Departments and Dedicated </a:t>
            </a:r>
            <a:r>
              <a:rPr lang="en-US" sz="1800" b="1" dirty="0" smtClean="0"/>
              <a:t>Acute-Care </a:t>
            </a:r>
            <a:r>
              <a:rPr lang="en-US" sz="1800" b="1" dirty="0"/>
              <a:t>Facilities for Adults with Sickle Cell Disease</a:t>
            </a:r>
            <a:endParaRPr lang="en-US" altLang="en-US" sz="1800" b="1" dirty="0" smtClean="0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10245" name="Rectangle 10"/>
          <p:cNvSpPr>
            <a:spLocks noChangeArrowheads="1"/>
          </p:cNvSpPr>
          <p:nvPr/>
        </p:nvSpPr>
        <p:spPr bwMode="auto">
          <a:xfrm>
            <a:off x="4038600" y="4564856"/>
            <a:ext cx="4724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n-US" sz="1800" i="1" dirty="0" smtClean="0">
                <a:solidFill>
                  <a:schemeClr val="bg1"/>
                </a:solidFill>
                <a:cs typeface="Arial" charset="0"/>
              </a:rPr>
              <a:t>	</a:t>
            </a:r>
            <a:r>
              <a:rPr lang="en-US" sz="1800" dirty="0">
                <a:solidFill>
                  <a:schemeClr val="bg1"/>
                </a:solidFill>
              </a:rPr>
              <a:t>Sophie </a:t>
            </a:r>
            <a:r>
              <a:rPr lang="en-US" sz="1800" dirty="0" err="1">
                <a:solidFill>
                  <a:schemeClr val="bg1"/>
                </a:solidFill>
              </a:rPr>
              <a:t>Lanzkron</a:t>
            </a:r>
            <a:r>
              <a:rPr lang="en-US" sz="1800" dirty="0">
                <a:solidFill>
                  <a:schemeClr val="bg1"/>
                </a:solidFill>
              </a:rPr>
              <a:t>, MD, MHS</a:t>
            </a:r>
            <a:r>
              <a:rPr lang="en-US" altLang="en-US" sz="1800" i="1" dirty="0" smtClean="0">
                <a:solidFill>
                  <a:schemeClr val="bg1"/>
                </a:solidFill>
                <a:cs typeface="Arial" charset="0"/>
              </a:rPr>
              <a:t>,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1800" dirty="0">
                <a:solidFill>
                  <a:schemeClr val="bg1"/>
                </a:solidFill>
              </a:rPr>
              <a:t>Johns Hopkins </a:t>
            </a:r>
            <a:r>
              <a:rPr lang="en-US" sz="1800" dirty="0" smtClean="0">
                <a:solidFill>
                  <a:schemeClr val="bg1"/>
                </a:solidFill>
              </a:rPr>
              <a:t>University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i="1" dirty="0" smtClean="0">
                <a:solidFill>
                  <a:schemeClr val="bg1"/>
                </a:solidFill>
                <a:cs typeface="Arial" charset="0"/>
              </a:rPr>
              <a:t>Baltimore, Maryland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1153924"/>
            <a:ext cx="3921125" cy="4960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800"/>
              </a:spcAft>
              <a:defRPr/>
            </a:pPr>
            <a:r>
              <a:rPr lang="en-US" sz="1700" b="1" dirty="0">
                <a:latin typeface="+mn-lt"/>
              </a:rPr>
              <a:t>Engagement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US" sz="1700" dirty="0" smtClean="0">
                <a:latin typeface="+mn-lt"/>
              </a:rPr>
              <a:t>Individuals with SCD, community-based organizations, and stakeholders participated in the development and design of the study, and will continue to play a role by participating in quarterly meetings throughout the study</a:t>
            </a:r>
          </a:p>
          <a:p>
            <a:pPr>
              <a:spcAft>
                <a:spcPts val="800"/>
              </a:spcAft>
              <a:defRPr/>
            </a:pPr>
            <a:r>
              <a:rPr lang="en-US" sz="1700" b="1" dirty="0" smtClean="0">
                <a:latin typeface="+mn-lt"/>
              </a:rPr>
              <a:t>Potential Impact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latin typeface="+mn-lt"/>
              </a:rPr>
              <a:t>Could </a:t>
            </a:r>
            <a:r>
              <a:rPr lang="en-US" sz="1600" dirty="0">
                <a:latin typeface="+mn-lt"/>
              </a:rPr>
              <a:t>change practice by demonstrating the effectiveness of the infusion clinic </a:t>
            </a:r>
            <a:r>
              <a:rPr lang="en-US" sz="1600" dirty="0" smtClean="0">
                <a:latin typeface="+mn-lt"/>
              </a:rPr>
              <a:t> (IC) model </a:t>
            </a:r>
            <a:r>
              <a:rPr lang="en-US" sz="1600" dirty="0">
                <a:latin typeface="+mn-lt"/>
              </a:rPr>
              <a:t>to improve healthcare delivery for adults with </a:t>
            </a:r>
            <a:r>
              <a:rPr lang="en-US" sz="1600" dirty="0" smtClean="0">
                <a:latin typeface="+mn-lt"/>
              </a:rPr>
              <a:t>SCD; expanding </a:t>
            </a:r>
            <a:r>
              <a:rPr lang="en-US" sz="1600" dirty="0">
                <a:latin typeface="+mn-lt"/>
              </a:rPr>
              <a:t>access to </a:t>
            </a:r>
            <a:r>
              <a:rPr lang="en-US" sz="1600" dirty="0" smtClean="0">
                <a:latin typeface="+mn-lt"/>
              </a:rPr>
              <a:t>ICs </a:t>
            </a:r>
            <a:r>
              <a:rPr lang="en-US" sz="1600" dirty="0">
                <a:latin typeface="+mn-lt"/>
              </a:rPr>
              <a:t>will allow patients in pain to </a:t>
            </a:r>
            <a:r>
              <a:rPr lang="en-US" sz="1600" dirty="0" smtClean="0">
                <a:latin typeface="+mn-lt"/>
              </a:rPr>
              <a:t>have </a:t>
            </a:r>
            <a:r>
              <a:rPr lang="en-US" sz="1600" dirty="0">
                <a:latin typeface="+mn-lt"/>
              </a:rPr>
              <a:t>their needs </a:t>
            </a:r>
            <a:r>
              <a:rPr lang="en-US" sz="1600" dirty="0" smtClean="0">
                <a:latin typeface="+mn-lt"/>
              </a:rPr>
              <a:t>met more effectively</a:t>
            </a:r>
          </a:p>
          <a:p>
            <a:pPr>
              <a:spcAft>
                <a:spcPts val="800"/>
              </a:spcAft>
              <a:defRPr/>
            </a:pPr>
            <a:r>
              <a:rPr lang="en-US" sz="1700" b="1" dirty="0" smtClean="0">
                <a:solidFill>
                  <a:prstClr val="black"/>
                </a:solidFill>
                <a:latin typeface="+mn-lt"/>
              </a:rPr>
              <a:t>Methods</a:t>
            </a:r>
            <a:endParaRPr lang="en-US" sz="1700" b="1" dirty="0">
              <a:solidFill>
                <a:prstClr val="black"/>
              </a:solidFill>
              <a:latin typeface="+mn-lt"/>
            </a:endParaRP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US" sz="1700" dirty="0" smtClean="0">
                <a:latin typeface="+mn-lt"/>
              </a:rPr>
              <a:t>Prospective observational study</a:t>
            </a:r>
            <a:endParaRPr lang="en-US" sz="1700" b="1" dirty="0">
              <a:latin typeface="+mn-lt"/>
            </a:endParaRPr>
          </a:p>
        </p:txBody>
      </p:sp>
      <p:sp>
        <p:nvSpPr>
          <p:cNvPr id="10247" name="TextBox 1"/>
          <p:cNvSpPr txBox="1">
            <a:spLocks noChangeArrowheads="1"/>
          </p:cNvSpPr>
          <p:nvPr/>
        </p:nvSpPr>
        <p:spPr bwMode="auto">
          <a:xfrm>
            <a:off x="4340773" y="1778280"/>
            <a:ext cx="4287837" cy="2723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7556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7556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75565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7556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75565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1900" dirty="0" smtClean="0">
                <a:solidFill>
                  <a:schemeClr val="bg1"/>
                </a:solidFill>
              </a:rPr>
              <a:t>Compares patient-centered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1900" dirty="0" smtClean="0">
                <a:solidFill>
                  <a:schemeClr val="bg1"/>
                </a:solidFill>
              </a:rPr>
              <a:t>outcomes, as well as the time it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1900" dirty="0" smtClean="0">
                <a:solidFill>
                  <a:schemeClr val="bg1"/>
                </a:solidFill>
              </a:rPr>
              <a:t>takes to be treated for pain, between care received at emergency departments (EDs) and the IC model. ED care for SCD </a:t>
            </a:r>
            <a:r>
              <a:rPr lang="en-US" sz="1900" dirty="0">
                <a:solidFill>
                  <a:schemeClr val="bg1"/>
                </a:solidFill>
              </a:rPr>
              <a:t>is marked by long delays and lack of </a:t>
            </a:r>
            <a:r>
              <a:rPr lang="en-US" sz="1900" dirty="0" smtClean="0">
                <a:solidFill>
                  <a:schemeClr val="bg1"/>
                </a:solidFill>
              </a:rPr>
              <a:t>efficacy. ICs </a:t>
            </a:r>
            <a:r>
              <a:rPr lang="en-US" sz="1900" dirty="0">
                <a:solidFill>
                  <a:schemeClr val="bg1"/>
                </a:solidFill>
              </a:rPr>
              <a:t>are alternatives to ED care that provide rapid pain control and frequent reassessments. </a:t>
            </a:r>
            <a:endParaRPr lang="en-US" altLang="en-US" sz="1900" dirty="0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0248" name="TextBox 12"/>
          <p:cNvSpPr txBox="1">
            <a:spLocks noChangeArrowheads="1"/>
          </p:cNvSpPr>
          <p:nvPr/>
        </p:nvSpPr>
        <p:spPr bwMode="auto">
          <a:xfrm>
            <a:off x="4149725" y="5821363"/>
            <a:ext cx="46132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i="1">
                <a:solidFill>
                  <a:prstClr val="black"/>
                </a:solidFill>
                <a:cs typeface="Arial" charset="0"/>
              </a:rPr>
              <a:t>Improving Healthcare Systems,</a:t>
            </a:r>
            <a:br>
              <a:rPr lang="en-US" altLang="en-US" sz="1600" i="1">
                <a:solidFill>
                  <a:prstClr val="black"/>
                </a:solidFill>
                <a:cs typeface="Arial" charset="0"/>
              </a:rPr>
            </a:br>
            <a:r>
              <a:rPr lang="en-US" altLang="en-US" sz="1600" i="1">
                <a:solidFill>
                  <a:prstClr val="black"/>
                </a:solidFill>
                <a:cs typeface="Arial" charset="0"/>
              </a:rPr>
              <a:t>awarded September 2014</a:t>
            </a:r>
            <a:endParaRPr lang="en-US" altLang="en-US" sz="1600" i="1" dirty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1026" name="Picture 2" descr="Dr. Sophie Lanzkron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194" y="837742"/>
            <a:ext cx="1045563" cy="157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09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1835" y="352425"/>
            <a:ext cx="8461375" cy="73977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sz="2800" b="1" dirty="0" smtClean="0">
                <a:solidFill>
                  <a:srgbClr val="1F497D"/>
                </a:solidFill>
                <a:latin typeface="Arial"/>
                <a:cs typeface="Arial"/>
              </a:rPr>
              <a:t>Presentation Overview</a:t>
            </a:r>
            <a:endParaRPr lang="en-US" sz="2800" b="1" dirty="0">
              <a:solidFill>
                <a:srgbClr val="1F497D"/>
              </a:solidFill>
              <a:latin typeface="Arial"/>
              <a:cs typeface="Arial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81000" y="1066800"/>
            <a:ext cx="8462210" cy="0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5"/>
          <p:cNvSpPr txBox="1">
            <a:spLocks/>
          </p:cNvSpPr>
          <p:nvPr/>
        </p:nvSpPr>
        <p:spPr>
          <a:xfrm>
            <a:off x="309348" y="1435016"/>
            <a:ext cx="7615452" cy="450858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71C04F"/>
              </a:buClr>
              <a:buFont typeface="Wingdings" charset="2"/>
              <a:buChar char="§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AEEF"/>
              </a:buClr>
              <a:buFont typeface="Arial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1463" lvl="1" indent="-214313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tabLst>
                <a:tab pos="342900" algn="l"/>
              </a:tabLst>
              <a:defRPr/>
            </a:pPr>
            <a:r>
              <a:rPr lang="en-US" sz="3200" dirty="0" smtClean="0">
                <a:solidFill>
                  <a:schemeClr val="tx2"/>
                </a:solidFill>
                <a:ea typeface="MS PGothic" pitchFamily="34" charset="-128"/>
                <a:cs typeface="Arial" panose="020B0604020202020204" pitchFamily="34" charset="0"/>
              </a:rPr>
              <a:t>About PCORI</a:t>
            </a:r>
          </a:p>
          <a:p>
            <a:pPr marL="271463" lvl="1" indent="-214313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tabLst>
                <a:tab pos="342900" algn="l"/>
              </a:tabLst>
              <a:defRPr/>
            </a:pPr>
            <a:r>
              <a:rPr lang="en-US" sz="3200" dirty="0" smtClean="0">
                <a:solidFill>
                  <a:schemeClr val="tx2"/>
                </a:solidFill>
                <a:ea typeface="MS PGothic" pitchFamily="34" charset="-128"/>
                <a:cs typeface="Arial" panose="020B0604020202020204" pitchFamily="34" charset="0"/>
              </a:rPr>
              <a:t>PCORI’s Research Portfolio</a:t>
            </a:r>
          </a:p>
          <a:p>
            <a:pPr marL="271463" lvl="1" indent="-214313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tabLst>
                <a:tab pos="342900" algn="l"/>
              </a:tabLst>
              <a:defRPr/>
            </a:pPr>
            <a:r>
              <a:rPr lang="en-US" sz="3200" dirty="0" smtClean="0">
                <a:solidFill>
                  <a:schemeClr val="tx2"/>
                </a:solidFill>
                <a:ea typeface="MS PGothic" pitchFamily="34" charset="-128"/>
                <a:cs typeface="Arial" panose="020B0604020202020204" pitchFamily="34" charset="0"/>
              </a:rPr>
              <a:t>Research Awards</a:t>
            </a:r>
          </a:p>
          <a:p>
            <a:pPr marL="271463" lvl="1" indent="-214313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tabLst>
                <a:tab pos="342900" algn="l"/>
              </a:tabLst>
              <a:defRPr/>
            </a:pPr>
            <a:r>
              <a:rPr lang="en-US" sz="3200" dirty="0" smtClean="0">
                <a:solidFill>
                  <a:schemeClr val="tx2"/>
                </a:solidFill>
                <a:ea typeface="MS PGothic" pitchFamily="34" charset="-128"/>
                <a:cs typeface="Arial" panose="020B0604020202020204" pitchFamily="34" charset="0"/>
              </a:rPr>
              <a:t>Programmatic Awards</a:t>
            </a:r>
          </a:p>
          <a:p>
            <a:pPr marL="271463" lvl="1" indent="-214313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tabLst>
                <a:tab pos="342900" algn="l"/>
              </a:tabLst>
              <a:defRPr/>
            </a:pPr>
            <a:r>
              <a:rPr lang="en-US" sz="3200" dirty="0" smtClean="0">
                <a:solidFill>
                  <a:schemeClr val="tx2"/>
                </a:solidFill>
                <a:ea typeface="MS PGothic" pitchFamily="34" charset="-128"/>
                <a:cs typeface="Arial" panose="020B0604020202020204" pitchFamily="34" charset="0"/>
              </a:rPr>
              <a:t>PCORI’s Engagement Rubric</a:t>
            </a:r>
          </a:p>
        </p:txBody>
      </p:sp>
    </p:spTree>
    <p:extLst>
      <p:ext uri="{BB962C8B-B14F-4D97-AF65-F5344CB8AC3E}">
        <p14:creationId xmlns:p14="http://schemas.microsoft.com/office/powerpoint/2010/main" val="339162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2051" y="515495"/>
            <a:ext cx="8462210" cy="955656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en-US" sz="2800" b="1" dirty="0" smtClean="0">
                <a:solidFill>
                  <a:srgbClr val="1F497D"/>
                </a:solidFill>
                <a:latin typeface="Arial"/>
                <a:cs typeface="Arial"/>
              </a:rPr>
              <a:t>Pragmatic Clinical Studies</a:t>
            </a:r>
            <a:endParaRPr lang="en-US" sz="2800" b="1" dirty="0">
              <a:solidFill>
                <a:srgbClr val="1F497D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32010" y="38917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257800" y="1447800"/>
            <a:ext cx="3274210" cy="3429000"/>
            <a:chOff x="4800600" y="1828800"/>
            <a:chExt cx="3207046" cy="3429000"/>
          </a:xfrm>
        </p:grpSpPr>
        <p:sp>
          <p:nvSpPr>
            <p:cNvPr id="5" name="Rectangle 4"/>
            <p:cNvSpPr/>
            <p:nvPr/>
          </p:nvSpPr>
          <p:spPr>
            <a:xfrm>
              <a:off x="4800600" y="2180618"/>
              <a:ext cx="3190095" cy="307718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6858000" y="1828800"/>
              <a:ext cx="1149646" cy="265736"/>
            </a:xfrm>
            <a:custGeom>
              <a:avLst/>
              <a:gdLst>
                <a:gd name="connsiteX0" fmla="*/ 0 w 2096076"/>
                <a:gd name="connsiteY0" fmla="*/ 190173 h 1901728"/>
                <a:gd name="connsiteX1" fmla="*/ 190173 w 2096076"/>
                <a:gd name="connsiteY1" fmla="*/ 0 h 1901728"/>
                <a:gd name="connsiteX2" fmla="*/ 1905903 w 2096076"/>
                <a:gd name="connsiteY2" fmla="*/ 0 h 1901728"/>
                <a:gd name="connsiteX3" fmla="*/ 2096076 w 2096076"/>
                <a:gd name="connsiteY3" fmla="*/ 190173 h 1901728"/>
                <a:gd name="connsiteX4" fmla="*/ 2096076 w 2096076"/>
                <a:gd name="connsiteY4" fmla="*/ 1711555 h 1901728"/>
                <a:gd name="connsiteX5" fmla="*/ 1905903 w 2096076"/>
                <a:gd name="connsiteY5" fmla="*/ 1901728 h 1901728"/>
                <a:gd name="connsiteX6" fmla="*/ 190173 w 2096076"/>
                <a:gd name="connsiteY6" fmla="*/ 1901728 h 1901728"/>
                <a:gd name="connsiteX7" fmla="*/ 0 w 2096076"/>
                <a:gd name="connsiteY7" fmla="*/ 1711555 h 1901728"/>
                <a:gd name="connsiteX8" fmla="*/ 0 w 2096076"/>
                <a:gd name="connsiteY8" fmla="*/ 190173 h 1901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6076" h="1901728">
                  <a:moveTo>
                    <a:pt x="0" y="190173"/>
                  </a:moveTo>
                  <a:cubicBezTo>
                    <a:pt x="0" y="85143"/>
                    <a:pt x="85143" y="0"/>
                    <a:pt x="190173" y="0"/>
                  </a:cubicBezTo>
                  <a:lnTo>
                    <a:pt x="1905903" y="0"/>
                  </a:lnTo>
                  <a:cubicBezTo>
                    <a:pt x="2010933" y="0"/>
                    <a:pt x="2096076" y="85143"/>
                    <a:pt x="2096076" y="190173"/>
                  </a:cubicBezTo>
                  <a:lnTo>
                    <a:pt x="2096076" y="1711555"/>
                  </a:lnTo>
                  <a:cubicBezTo>
                    <a:pt x="2096076" y="1816585"/>
                    <a:pt x="2010933" y="1901728"/>
                    <a:pt x="1905903" y="1901728"/>
                  </a:cubicBezTo>
                  <a:lnTo>
                    <a:pt x="190173" y="1901728"/>
                  </a:lnTo>
                  <a:cubicBezTo>
                    <a:pt x="85143" y="1901728"/>
                    <a:pt x="0" y="1816585"/>
                    <a:pt x="0" y="1711555"/>
                  </a:cubicBezTo>
                  <a:lnTo>
                    <a:pt x="0" y="19017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0470" tIns="120470" rIns="120470" bIns="120470" numCol="1" spcCol="1270" anchor="ctr" anchorCtr="0">
              <a:noAutofit/>
            </a:bodyPr>
            <a:lstStyle/>
            <a:p>
              <a:pPr algn="r" defTabSz="755650">
                <a:lnSpc>
                  <a:spcPct val="90000"/>
                </a:lnSpc>
                <a:spcAft>
                  <a:spcPct val="35000"/>
                </a:spcAft>
              </a:pPr>
              <a:r>
                <a:rPr lang="en-US" b="1" dirty="0" smtClean="0">
                  <a:solidFill>
                    <a:schemeClr val="tx2">
                      <a:lumMod val="75000"/>
                    </a:schemeClr>
                  </a:solidFill>
                </a:rPr>
                <a:t>Overview</a:t>
              </a:r>
              <a:endParaRPr lang="en-US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052965" y="2367317"/>
              <a:ext cx="2685365" cy="25237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defTabSz="457200" fontAlgn="auto">
                <a:spcBef>
                  <a:spcPts val="0"/>
                </a:spcBef>
                <a:spcAft>
                  <a:spcPts val="1200"/>
                </a:spcAft>
                <a:buSzPct val="100000"/>
                <a:buFont typeface="Arial" panose="020B0604020202020204" pitchFamily="34" charset="0"/>
                <a:buChar char="•"/>
                <a:defRPr/>
              </a:pPr>
              <a:r>
                <a:rPr lang="en-US" sz="1600" dirty="0" smtClean="0">
                  <a:solidFill>
                    <a:schemeClr val="tx2">
                      <a:lumMod val="75000"/>
                    </a:schemeClr>
                  </a:solidFill>
                  <a:latin typeface="+mn-lt"/>
                </a:rPr>
                <a:t>Anticipated </a:t>
              </a:r>
              <a:r>
                <a:rPr lang="en-US" sz="1600" dirty="0">
                  <a:solidFill>
                    <a:schemeClr val="tx2"/>
                  </a:solidFill>
                  <a:latin typeface="+mn-lt"/>
                </a:rPr>
                <a:t>Awards </a:t>
              </a:r>
              <a:r>
                <a:rPr lang="en-US" sz="1600" dirty="0" smtClean="0">
                  <a:solidFill>
                    <a:schemeClr val="tx2"/>
                  </a:solidFill>
                  <a:latin typeface="+mn-lt"/>
                </a:rPr>
                <a:t>per Funding </a:t>
              </a:r>
              <a:r>
                <a:rPr lang="en-US" sz="1600" dirty="0">
                  <a:solidFill>
                    <a:schemeClr val="tx2"/>
                  </a:solidFill>
                  <a:latin typeface="+mn-lt"/>
                </a:rPr>
                <a:t>Cycle: Six to </a:t>
              </a:r>
              <a:r>
                <a:rPr lang="en-US" sz="1600" dirty="0" smtClean="0">
                  <a:solidFill>
                    <a:schemeClr val="tx2"/>
                  </a:solidFill>
                  <a:latin typeface="+mn-lt"/>
                </a:rPr>
                <a:t>Nine</a:t>
              </a:r>
              <a:endParaRPr lang="en-US" sz="1600" dirty="0">
                <a:solidFill>
                  <a:schemeClr val="tx2"/>
                </a:solidFill>
                <a:latin typeface="+mn-lt"/>
              </a:endParaRPr>
            </a:p>
            <a:p>
              <a:pPr marL="285750" indent="-285750" defTabSz="457200" fontAlgn="auto">
                <a:spcBef>
                  <a:spcPts val="0"/>
                </a:spcBef>
                <a:spcAft>
                  <a:spcPts val="1200"/>
                </a:spcAft>
                <a:buSzPct val="100000"/>
                <a:buFont typeface="Arial" panose="020B0604020202020204" pitchFamily="34" charset="0"/>
                <a:buChar char="•"/>
                <a:defRPr/>
              </a:pPr>
              <a:r>
                <a:rPr lang="en-US" sz="1600" dirty="0">
                  <a:solidFill>
                    <a:schemeClr val="tx2"/>
                  </a:solidFill>
                  <a:latin typeface="+mn-lt"/>
                </a:rPr>
                <a:t>Funds Available </a:t>
              </a:r>
              <a:r>
                <a:rPr lang="en-US" sz="1600" dirty="0" smtClean="0">
                  <a:solidFill>
                    <a:schemeClr val="tx2"/>
                  </a:solidFill>
                  <a:latin typeface="+mn-lt"/>
                </a:rPr>
                <a:t>per Cycle</a:t>
              </a:r>
              <a:r>
                <a:rPr lang="en-US" sz="1600" dirty="0">
                  <a:solidFill>
                    <a:schemeClr val="tx2"/>
                  </a:solidFill>
                  <a:latin typeface="+mn-lt"/>
                </a:rPr>
                <a:t>: </a:t>
              </a:r>
              <a:r>
                <a:rPr lang="en-US" sz="1600" dirty="0" smtClean="0">
                  <a:solidFill>
                    <a:schemeClr val="tx2"/>
                  </a:solidFill>
                  <a:latin typeface="+mn-lt"/>
                </a:rPr>
                <a:t>Up </a:t>
              </a:r>
              <a:r>
                <a:rPr lang="en-US" sz="1600" dirty="0">
                  <a:solidFill>
                    <a:schemeClr val="tx2"/>
                  </a:solidFill>
                  <a:latin typeface="+mn-lt"/>
                </a:rPr>
                <a:t>to $90 </a:t>
              </a:r>
              <a:r>
                <a:rPr lang="en-US" sz="1600" dirty="0" smtClean="0">
                  <a:solidFill>
                    <a:schemeClr val="tx2"/>
                  </a:solidFill>
                  <a:latin typeface="+mn-lt"/>
                </a:rPr>
                <a:t>Million</a:t>
              </a:r>
              <a:endParaRPr lang="en-US" sz="1600" dirty="0">
                <a:solidFill>
                  <a:schemeClr val="tx2"/>
                </a:solidFill>
                <a:latin typeface="+mn-lt"/>
              </a:endParaRPr>
            </a:p>
            <a:p>
              <a:pPr marL="285750" indent="-285750" defTabSz="457200" fontAlgn="auto">
                <a:spcBef>
                  <a:spcPts val="0"/>
                </a:spcBef>
                <a:spcAft>
                  <a:spcPts val="1200"/>
                </a:spcAft>
                <a:buSzPct val="100000"/>
                <a:buFont typeface="Arial" panose="020B0604020202020204" pitchFamily="34" charset="0"/>
                <a:buChar char="•"/>
                <a:defRPr/>
              </a:pPr>
              <a:r>
                <a:rPr lang="en-US" sz="1600" dirty="0">
                  <a:solidFill>
                    <a:schemeClr val="tx2"/>
                  </a:solidFill>
                  <a:latin typeface="+mn-lt"/>
                </a:rPr>
                <a:t>Maximum Project Duration: </a:t>
              </a:r>
              <a:r>
                <a:rPr lang="en-US" sz="1600" dirty="0" smtClean="0">
                  <a:solidFill>
                    <a:schemeClr val="tx2"/>
                  </a:solidFill>
                  <a:latin typeface="+mn-lt"/>
                </a:rPr>
                <a:t>5 Years</a:t>
              </a:r>
              <a:endParaRPr lang="en-US" sz="1600" dirty="0">
                <a:solidFill>
                  <a:schemeClr val="tx2"/>
                </a:solidFill>
                <a:latin typeface="+mn-lt"/>
              </a:endParaRPr>
            </a:p>
            <a:p>
              <a:pPr marL="285750" indent="-285750" defTabSz="457200" fontAlgn="auto">
                <a:spcBef>
                  <a:spcPts val="0"/>
                </a:spcBef>
                <a:spcAft>
                  <a:spcPts val="1200"/>
                </a:spcAft>
                <a:buSzPct val="100000"/>
                <a:buFont typeface="Arial" panose="020B0604020202020204" pitchFamily="34" charset="0"/>
                <a:buChar char="•"/>
                <a:defRPr/>
              </a:pPr>
              <a:r>
                <a:rPr lang="en-US" sz="1600" dirty="0">
                  <a:solidFill>
                    <a:schemeClr val="tx2"/>
                  </a:solidFill>
                  <a:latin typeface="+mn-lt"/>
                </a:rPr>
                <a:t>Maximum Direct Costs </a:t>
              </a:r>
              <a:r>
                <a:rPr lang="en-US" sz="1600" dirty="0" smtClean="0">
                  <a:solidFill>
                    <a:schemeClr val="tx2"/>
                  </a:solidFill>
                  <a:latin typeface="+mn-lt"/>
                </a:rPr>
                <a:t>per Project</a:t>
              </a:r>
              <a:r>
                <a:rPr lang="en-US" sz="1600" dirty="0">
                  <a:solidFill>
                    <a:schemeClr val="tx2"/>
                  </a:solidFill>
                  <a:latin typeface="+mn-lt"/>
                </a:rPr>
                <a:t>: $10 </a:t>
              </a:r>
              <a:r>
                <a:rPr lang="en-US" sz="1600" dirty="0" smtClean="0">
                  <a:solidFill>
                    <a:schemeClr val="tx2"/>
                  </a:solidFill>
                  <a:latin typeface="+mn-lt"/>
                </a:rPr>
                <a:t>Million</a:t>
              </a:r>
            </a:p>
          </p:txBody>
        </p:sp>
      </p:grpSp>
      <p:sp>
        <p:nvSpPr>
          <p:cNvPr id="8" name="Rectangle 7"/>
          <p:cNvSpPr/>
          <p:nvPr/>
        </p:nvSpPr>
        <p:spPr>
          <a:xfrm>
            <a:off x="274342" y="1219200"/>
            <a:ext cx="4457614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1200"/>
              </a:spcAft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Seeks 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to produce information that can be directly adopted by providers:</a:t>
            </a:r>
          </a:p>
          <a:p>
            <a:pPr marL="214313" lvl="1" indent="-214313" defTabSz="457200">
              <a:spcAft>
                <a:spcPts val="600"/>
              </a:spcAft>
              <a:buClr>
                <a:srgbClr val="71C04F"/>
              </a:buClr>
              <a:buSzPct val="100000"/>
              <a:buFont typeface="Arial" panose="020B0604020202020204" pitchFamily="34" charset="0"/>
              <a:buChar char="•"/>
              <a:tabLst>
                <a:tab pos="342900" algn="l"/>
              </a:tabLst>
              <a:defRPr/>
            </a:pPr>
            <a:r>
              <a:rPr lang="en-US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Compares </a:t>
            </a:r>
            <a:r>
              <a:rPr lang="en-US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two </a:t>
            </a:r>
            <a:r>
              <a:rPr lang="en-US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or </a:t>
            </a:r>
            <a:r>
              <a:rPr lang="en-US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more options for prevention, diagnosis, treatment, or management of a disease or symptom </a:t>
            </a:r>
          </a:p>
          <a:p>
            <a:pPr marL="214313" lvl="1" indent="-214313" defTabSz="457200">
              <a:spcAft>
                <a:spcPts val="600"/>
              </a:spcAft>
              <a:buClr>
                <a:srgbClr val="71C04F"/>
              </a:buClr>
              <a:buSzPct val="100000"/>
              <a:buFont typeface="Arial" panose="020B0604020202020204" pitchFamily="34" charset="0"/>
              <a:buChar char="•"/>
              <a:tabLst>
                <a:tab pos="342900" algn="l"/>
              </a:tabLst>
              <a:defRPr/>
            </a:pPr>
            <a:r>
              <a:rPr lang="en-US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Addresses </a:t>
            </a:r>
            <a:r>
              <a:rPr lang="en-US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critical clinical choices faced by patients, caregivers, clinicians, </a:t>
            </a:r>
            <a:r>
              <a:rPr lang="en-US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and systems</a:t>
            </a:r>
            <a:endParaRPr lang="en-US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pPr marL="214313" lvl="1" indent="-214313" defTabSz="457200">
              <a:spcAft>
                <a:spcPts val="600"/>
              </a:spcAft>
              <a:buClr>
                <a:srgbClr val="71C04F"/>
              </a:buClr>
              <a:buSzPct val="100000"/>
              <a:buFont typeface="Arial" panose="020B0604020202020204" pitchFamily="34" charset="0"/>
              <a:buChar char="•"/>
              <a:tabLst>
                <a:tab pos="342900" algn="l"/>
              </a:tabLst>
              <a:defRPr/>
            </a:pPr>
            <a:r>
              <a:rPr lang="en-US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Often conducted in routine clinical settings</a:t>
            </a:r>
          </a:p>
          <a:p>
            <a:pPr marL="214313" lvl="1" indent="-214313" defTabSz="457200">
              <a:spcAft>
                <a:spcPts val="600"/>
              </a:spcAft>
              <a:buClr>
                <a:srgbClr val="71C04F"/>
              </a:buClr>
              <a:buSzPct val="100000"/>
              <a:buFont typeface="Arial" panose="020B0604020202020204" pitchFamily="34" charset="0"/>
              <a:buChar char="•"/>
              <a:tabLst>
                <a:tab pos="342900" algn="l"/>
              </a:tabLst>
              <a:defRPr/>
            </a:pPr>
            <a:r>
              <a:rPr lang="en-US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Though often large, </a:t>
            </a:r>
            <a:r>
              <a:rPr lang="en-US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usually </a:t>
            </a:r>
            <a:r>
              <a:rPr lang="en-US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less complex </a:t>
            </a:r>
            <a:r>
              <a:rPr lang="en-US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protocols than </a:t>
            </a:r>
            <a:r>
              <a:rPr lang="en-US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traditional trials</a:t>
            </a:r>
          </a:p>
          <a:p>
            <a:pPr marL="214313" lvl="1" indent="-214313" defTabSz="457200">
              <a:spcAft>
                <a:spcPts val="600"/>
              </a:spcAft>
              <a:buClr>
                <a:srgbClr val="71C04F"/>
              </a:buClr>
              <a:buSzPct val="100000"/>
              <a:buFont typeface="Arial" panose="020B0604020202020204" pitchFamily="34" charset="0"/>
              <a:buChar char="•"/>
              <a:tabLst>
                <a:tab pos="342900" algn="l"/>
              </a:tabLst>
              <a:defRPr/>
            </a:pPr>
            <a:r>
              <a:rPr lang="en-US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Topics of special interest </a:t>
            </a:r>
            <a:r>
              <a:rPr lang="en-US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from stakeholders</a:t>
            </a:r>
            <a:r>
              <a:rPr lang="en-US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, Institute of </a:t>
            </a:r>
            <a:r>
              <a:rPr lang="en-US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Medicine, </a:t>
            </a:r>
            <a:r>
              <a:rPr lang="en-US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Agency for Healthcare </a:t>
            </a:r>
            <a:r>
              <a:rPr lang="en-US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Research </a:t>
            </a:r>
            <a:r>
              <a:rPr lang="en-US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and </a:t>
            </a:r>
            <a:r>
              <a:rPr lang="en-US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Quality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81000" y="1066800"/>
            <a:ext cx="8462210" cy="0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068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9395"/>
            <a:ext cx="89916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57803" y="1733448"/>
            <a:ext cx="4613275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4036142" y="4866078"/>
            <a:ext cx="4724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i="1" dirty="0" smtClean="0">
                <a:solidFill>
                  <a:prstClr val="white"/>
                </a:solidFill>
                <a:latin typeface="Calibri" pitchFamily="34" charset="0"/>
              </a:rPr>
              <a:t>Michael Kappelman, MD, MPH</a:t>
            </a:r>
            <a:endParaRPr lang="es-ES" i="1" dirty="0">
              <a:solidFill>
                <a:prstClr val="white"/>
              </a:solidFill>
              <a:latin typeface="Calibri" pitchFamily="34" charset="0"/>
            </a:endParaRPr>
          </a:p>
          <a:p>
            <a:pPr algn="r">
              <a:defRPr/>
            </a:pPr>
            <a:r>
              <a:rPr lang="en-US" i="1" dirty="0" smtClean="0">
                <a:solidFill>
                  <a:prstClr val="white"/>
                </a:solidFill>
                <a:latin typeface="Calibri" pitchFamily="34" charset="0"/>
              </a:rPr>
              <a:t>University of North Carolina at Chapel Hill</a:t>
            </a:r>
            <a:endParaRPr lang="en-US" i="1" dirty="0">
              <a:solidFill>
                <a:prstClr val="white"/>
              </a:solidFill>
              <a:latin typeface="Calibri" pitchFamily="34" charset="0"/>
            </a:endParaRPr>
          </a:p>
          <a:p>
            <a:pPr algn="r">
              <a:defRPr/>
            </a:pPr>
            <a:r>
              <a:rPr lang="en-US" i="1" dirty="0" smtClean="0">
                <a:solidFill>
                  <a:prstClr val="white"/>
                </a:solidFill>
                <a:latin typeface="Calibri" pitchFamily="34" charset="0"/>
              </a:rPr>
              <a:t>Chapel Hill, NC</a:t>
            </a:r>
            <a:endParaRPr lang="en-US" i="1" dirty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6484" y="1298263"/>
            <a:ext cx="3810000" cy="4791055"/>
          </a:xfrm>
          <a:prstGeom prst="rect">
            <a:avLst/>
          </a:prstGeom>
        </p:spPr>
        <p:txBody>
          <a:bodyPr anchor="t">
            <a:spAutoFit/>
          </a:bodyPr>
          <a:lstStyle/>
          <a:p>
            <a:pPr>
              <a:spcAft>
                <a:spcPts val="800"/>
              </a:spcAft>
              <a:defRPr/>
            </a:pPr>
            <a:r>
              <a:rPr lang="en-US" b="1" dirty="0">
                <a:solidFill>
                  <a:srgbClr val="1F497D"/>
                </a:solidFill>
                <a:latin typeface="Calibri" pitchFamily="34" charset="0"/>
              </a:rPr>
              <a:t>Engagement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1F497D"/>
                </a:solidFill>
                <a:latin typeface="Calibri" pitchFamily="34" charset="0"/>
              </a:rPr>
              <a:t>Parents and patients will </a:t>
            </a:r>
            <a:r>
              <a:rPr lang="en-US" dirty="0" smtClean="0">
                <a:solidFill>
                  <a:srgbClr val="1F497D"/>
                </a:solidFill>
                <a:latin typeface="Calibri" pitchFamily="34" charset="0"/>
              </a:rPr>
              <a:t>provide </a:t>
            </a:r>
            <a:r>
              <a:rPr lang="en-US" dirty="0">
                <a:solidFill>
                  <a:srgbClr val="1F497D"/>
                </a:solidFill>
                <a:latin typeface="Calibri" pitchFamily="34" charset="0"/>
              </a:rPr>
              <a:t>input on all aspects of the trial: planning, conducting, and future dissemination.</a:t>
            </a:r>
          </a:p>
          <a:p>
            <a:pPr>
              <a:spcAft>
                <a:spcPts val="800"/>
              </a:spcAft>
              <a:defRPr/>
            </a:pPr>
            <a:r>
              <a:rPr lang="en-US" b="1" dirty="0">
                <a:solidFill>
                  <a:srgbClr val="1F497D"/>
                </a:solidFill>
                <a:latin typeface="Calibri" pitchFamily="34" charset="0"/>
              </a:rPr>
              <a:t>Potential Impact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1F497D"/>
                </a:solidFill>
                <a:latin typeface="Calibri" pitchFamily="34" charset="0"/>
              </a:rPr>
              <a:t>Could address a significant knowledge gap and have substantial impact on patient </a:t>
            </a:r>
            <a:r>
              <a:rPr lang="en-US" sz="1600" dirty="0" smtClean="0">
                <a:solidFill>
                  <a:srgbClr val="1F497D"/>
                </a:solidFill>
                <a:latin typeface="Calibri" pitchFamily="34" charset="0"/>
              </a:rPr>
              <a:t>decision making</a:t>
            </a:r>
            <a:r>
              <a:rPr lang="en-US" sz="1600" dirty="0">
                <a:solidFill>
                  <a:srgbClr val="1F497D"/>
                </a:solidFill>
                <a:latin typeface="Calibri" pitchFamily="34" charset="0"/>
              </a:rPr>
              <a:t>, care, and outcomes. The advantage </a:t>
            </a:r>
            <a:r>
              <a:rPr lang="en-US" sz="1600" dirty="0" smtClean="0">
                <a:solidFill>
                  <a:srgbClr val="1F497D"/>
                </a:solidFill>
                <a:latin typeface="Calibri" pitchFamily="34" charset="0"/>
              </a:rPr>
              <a:t>of conducting </a:t>
            </a:r>
            <a:r>
              <a:rPr lang="en-US" sz="1600" dirty="0">
                <a:solidFill>
                  <a:srgbClr val="1F497D"/>
                </a:solidFill>
                <a:latin typeface="Calibri" pitchFamily="34" charset="0"/>
              </a:rPr>
              <a:t>this trial within ICN is that the same network that generates the research can also be used to implement evidence into practice.</a:t>
            </a:r>
          </a:p>
          <a:p>
            <a:pPr>
              <a:spcAft>
                <a:spcPts val="800"/>
              </a:spcAft>
              <a:defRPr/>
            </a:pPr>
            <a:r>
              <a:rPr lang="en-US" b="1" dirty="0">
                <a:solidFill>
                  <a:srgbClr val="1F497D"/>
                </a:solidFill>
                <a:latin typeface="Calibri" pitchFamily="34" charset="0"/>
              </a:rPr>
              <a:t>Methods</a:t>
            </a:r>
            <a:endParaRPr lang="en-US" sz="600" dirty="0">
              <a:solidFill>
                <a:srgbClr val="1F497D"/>
              </a:solidFill>
              <a:latin typeface="Calibri" pitchFamily="34" charset="0"/>
            </a:endParaRP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1F497D"/>
                </a:solidFill>
                <a:latin typeface="Calibri" pitchFamily="34" charset="0"/>
              </a:rPr>
              <a:t>Randomized controlled clinical trial. </a:t>
            </a:r>
          </a:p>
        </p:txBody>
      </p:sp>
      <p:sp>
        <p:nvSpPr>
          <p:cNvPr id="65543" name="TextBox 1"/>
          <p:cNvSpPr txBox="1">
            <a:spLocks noChangeArrowheads="1"/>
          </p:cNvSpPr>
          <p:nvPr/>
        </p:nvSpPr>
        <p:spPr bwMode="auto">
          <a:xfrm>
            <a:off x="4157803" y="1868602"/>
            <a:ext cx="42672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>
            <a:spAutoFit/>
          </a:bodyPr>
          <a:lstStyle/>
          <a:p>
            <a:r>
              <a:rPr lang="en-US" sz="2000" dirty="0">
                <a:solidFill>
                  <a:srgbClr val="FFFFFF"/>
                </a:solidFill>
                <a:latin typeface="Calibri" pitchFamily="34" charset="0"/>
              </a:rPr>
              <a:t>Compares which of two</a:t>
            </a:r>
            <a:br>
              <a:rPr lang="en-US" sz="2000" dirty="0">
                <a:solidFill>
                  <a:srgbClr val="FFFFFF"/>
                </a:solidFill>
                <a:latin typeface="Calibri" pitchFamily="34" charset="0"/>
              </a:rPr>
            </a:br>
            <a:r>
              <a:rPr lang="en-US" sz="2000" dirty="0" smtClean="0">
                <a:solidFill>
                  <a:srgbClr val="FFFFFF"/>
                </a:solidFill>
                <a:latin typeface="Calibri" pitchFamily="34" charset="0"/>
              </a:rPr>
              <a:t>treatments—anti-TNF plus 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</a:rPr>
              <a:t>methotrexate or anti-TNF therapy alone—is more effective in inducing and maintaining long-term </a:t>
            </a:r>
            <a:r>
              <a:rPr lang="en-US" sz="2000" dirty="0" smtClean="0">
                <a:solidFill>
                  <a:srgbClr val="FFFFFF"/>
                </a:solidFill>
                <a:latin typeface="Calibri" pitchFamily="34" charset="0"/>
              </a:rPr>
              <a:t>(two-year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</a:rPr>
              <a:t>) steroid-free remission, and improving </a:t>
            </a:r>
            <a:r>
              <a:rPr lang="en-US" sz="2000" dirty="0" smtClean="0">
                <a:solidFill>
                  <a:srgbClr val="FFFFFF"/>
                </a:solidFill>
                <a:latin typeface="Calibri" pitchFamily="34" charset="0"/>
              </a:rPr>
              <a:t>patient-reported outcomes </a:t>
            </a:r>
            <a:r>
              <a:rPr lang="en-US" sz="2000" dirty="0">
                <a:solidFill>
                  <a:srgbClr val="FFFFFF"/>
                </a:solidFill>
                <a:latin typeface="Calibri" pitchFamily="34" charset="0"/>
              </a:rPr>
              <a:t>among anti-TNF naïve patients with moderate-severe Pediatric Crohn’s Disease (PCD).</a:t>
            </a:r>
          </a:p>
        </p:txBody>
      </p:sp>
      <p:sp>
        <p:nvSpPr>
          <p:cNvPr id="65544" name="TextBox 12"/>
          <p:cNvSpPr txBox="1">
            <a:spLocks noChangeArrowheads="1"/>
          </p:cNvSpPr>
          <p:nvPr/>
        </p:nvSpPr>
        <p:spPr bwMode="auto">
          <a:xfrm>
            <a:off x="2909455" y="5821363"/>
            <a:ext cx="585354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1600" i="1" dirty="0">
                <a:solidFill>
                  <a:srgbClr val="1F497D"/>
                </a:solidFill>
                <a:latin typeface="Calibri" pitchFamily="34" charset="0"/>
              </a:rPr>
              <a:t>Assessment of Prevention, Diagnosis, and Treatment </a:t>
            </a:r>
          </a:p>
          <a:p>
            <a:pPr algn="r"/>
            <a:r>
              <a:rPr lang="en-US" sz="1600" i="1" dirty="0">
                <a:solidFill>
                  <a:srgbClr val="1F497D"/>
                </a:solidFill>
                <a:latin typeface="Calibri" pitchFamily="34" charset="0"/>
              </a:rPr>
              <a:t>Options, awarded </a:t>
            </a:r>
            <a:r>
              <a:rPr lang="en-US" sz="1600" i="1" dirty="0" smtClean="0">
                <a:solidFill>
                  <a:srgbClr val="1F497D"/>
                </a:solidFill>
                <a:latin typeface="Calibri" pitchFamily="34" charset="0"/>
              </a:rPr>
              <a:t>April 2015</a:t>
            </a:r>
            <a:endParaRPr lang="en-US" sz="1600" i="1" dirty="0">
              <a:solidFill>
                <a:srgbClr val="1F497D"/>
              </a:solidFill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9257" y="250381"/>
            <a:ext cx="78970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1F497D"/>
                </a:solidFill>
                <a:cs typeface="Arial" panose="020B0604020202020204" pitchFamily="34" charset="0"/>
              </a:rPr>
              <a:t>Anti-TNF Monotherapy versus Combination Therapy with </a:t>
            </a:r>
            <a:r>
              <a:rPr lang="en-US" sz="2200" b="1" dirty="0" smtClean="0">
                <a:solidFill>
                  <a:srgbClr val="1F497D"/>
                </a:solidFill>
                <a:cs typeface="Arial" panose="020B0604020202020204" pitchFamily="34" charset="0"/>
              </a:rPr>
              <a:t>Low-Dose Methotrexate </a:t>
            </a:r>
            <a:r>
              <a:rPr lang="en-US" sz="2200" b="1" dirty="0">
                <a:solidFill>
                  <a:srgbClr val="1F497D"/>
                </a:solidFill>
                <a:cs typeface="Arial" panose="020B0604020202020204" pitchFamily="34" charset="0"/>
              </a:rPr>
              <a:t>in Pediatric Crohn’s Disease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82947" y="954525"/>
            <a:ext cx="1307334" cy="156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60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2051" y="515495"/>
            <a:ext cx="8462210" cy="955656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en-US" sz="2800" b="1" dirty="0" smtClean="0">
                <a:solidFill>
                  <a:srgbClr val="1F497D"/>
                </a:solidFill>
                <a:latin typeface="Arial"/>
                <a:cs typeface="Arial"/>
              </a:rPr>
              <a:t>Targeted Funding Announcements</a:t>
            </a:r>
            <a:endParaRPr lang="en-US" sz="2800" b="1" dirty="0">
              <a:solidFill>
                <a:srgbClr val="1F497D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32010" y="38917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81000" y="1412559"/>
            <a:ext cx="84622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These announcements seek </a:t>
            </a:r>
            <a:r>
              <a:rPr lang="en-US" sz="20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research proposals on the single, highest-priority questions identified through PCORI’s topic generation and research prioritization </a:t>
            </a:r>
            <a:r>
              <a:rPr lang="en-US" sz="2000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process. </a:t>
            </a:r>
            <a:endParaRPr lang="en-US" sz="2000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1200"/>
              </a:spcAft>
            </a:pPr>
            <a:endParaRPr lang="en-US" sz="2000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81000" y="1066800"/>
            <a:ext cx="8462210" cy="0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4406" y="2214318"/>
            <a:ext cx="2857500" cy="372427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34302" y="4261121"/>
            <a:ext cx="320166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4"/>
              </a:rPr>
              <a:t>http://</a:t>
            </a:r>
            <a:r>
              <a:rPr lang="en-US" sz="1400" dirty="0" smtClean="0">
                <a:hlinkClick r:id="rId4"/>
              </a:rPr>
              <a:t>www.pcori.org/get-involved/suggest-patient-centered-research-question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2120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4800" y="381000"/>
            <a:ext cx="8763000" cy="685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en-US" sz="2800" b="1" dirty="0" smtClean="0">
                <a:solidFill>
                  <a:srgbClr val="1F497D"/>
                </a:solidFill>
                <a:latin typeface="Arial"/>
                <a:cs typeface="Arial"/>
              </a:rPr>
              <a:t>Infrastructure Awards: PCORnet</a:t>
            </a:r>
            <a:endParaRPr lang="en-US" sz="2800" b="1" dirty="0">
              <a:solidFill>
                <a:srgbClr val="1F497D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32010" y="38917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81000" y="990600"/>
            <a:ext cx="8462210" cy="0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9"/>
          <p:cNvSpPr txBox="1">
            <a:spLocks/>
          </p:cNvSpPr>
          <p:nvPr/>
        </p:nvSpPr>
        <p:spPr>
          <a:xfrm>
            <a:off x="368300" y="1486331"/>
            <a:ext cx="3886200" cy="481091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spcBef>
                <a:spcPct val="0"/>
              </a:spcBef>
              <a:spcAft>
                <a:spcPts val="600"/>
              </a:spcAft>
              <a:buClr>
                <a:srgbClr val="71C04F"/>
              </a:buClr>
              <a:buSzPct val="100000"/>
              <a:buFont typeface="Arial" panose="020B0604020202020204" pitchFamily="34" charset="0"/>
              <a:buChar char="•"/>
              <a:tabLst>
                <a:tab pos="342900" algn="l"/>
              </a:tabLst>
              <a:defRPr/>
            </a:pPr>
            <a:r>
              <a:rPr lang="en-US" sz="2000" dirty="0">
                <a:solidFill>
                  <a:srgbClr val="1F497D">
                    <a:lumMod val="75000"/>
                  </a:srgbClr>
                </a:solidFill>
                <a:latin typeface="Calibri"/>
                <a:cs typeface="+mn-cs"/>
              </a:rPr>
              <a:t>PCORnet, the National Patient-Centered Clinical </a:t>
            </a:r>
            <a:r>
              <a:rPr lang="en-US" sz="2000" dirty="0" smtClean="0">
                <a:solidFill>
                  <a:srgbClr val="1F497D">
                    <a:lumMod val="75000"/>
                  </a:srgbClr>
                </a:solidFill>
                <a:latin typeface="Calibri"/>
                <a:cs typeface="+mn-cs"/>
              </a:rPr>
              <a:t>Research Network,  </a:t>
            </a:r>
            <a:r>
              <a:rPr lang="en-US" sz="2000" dirty="0">
                <a:solidFill>
                  <a:srgbClr val="1F497D">
                    <a:lumMod val="75000"/>
                  </a:srgbClr>
                </a:solidFill>
                <a:latin typeface="Calibri"/>
                <a:cs typeface="+mn-cs"/>
              </a:rPr>
              <a:t>includes </a:t>
            </a:r>
            <a:r>
              <a:rPr lang="en-US" sz="2000" dirty="0" smtClean="0">
                <a:solidFill>
                  <a:srgbClr val="1F497D">
                    <a:lumMod val="75000"/>
                  </a:srgbClr>
                </a:solidFill>
                <a:cs typeface="+mn-cs"/>
              </a:rPr>
              <a:t>Clinical </a:t>
            </a:r>
            <a:r>
              <a:rPr lang="en-US" sz="2000" dirty="0">
                <a:solidFill>
                  <a:srgbClr val="1F497D">
                    <a:lumMod val="75000"/>
                  </a:srgbClr>
                </a:solidFill>
                <a:cs typeface="+mn-cs"/>
              </a:rPr>
              <a:t>Data Research Networks (CDRNs), based in healthcare systems, and </a:t>
            </a:r>
            <a:r>
              <a:rPr lang="en-US" sz="2000" dirty="0" smtClean="0">
                <a:solidFill>
                  <a:srgbClr val="1F497D">
                    <a:lumMod val="75000"/>
                  </a:srgbClr>
                </a:solidFill>
                <a:cs typeface="+mn-cs"/>
              </a:rPr>
              <a:t>Patient-Powered </a:t>
            </a:r>
            <a:r>
              <a:rPr lang="en-US" sz="2000" dirty="0">
                <a:solidFill>
                  <a:srgbClr val="1F497D">
                    <a:lumMod val="75000"/>
                  </a:srgbClr>
                </a:solidFill>
                <a:cs typeface="+mn-cs"/>
              </a:rPr>
              <a:t>Research Networks (PPRNs), led by patient groups with an interest in a particular condition such as heart disease or multiple </a:t>
            </a:r>
            <a:r>
              <a:rPr lang="en-US" sz="2000" dirty="0" smtClean="0">
                <a:solidFill>
                  <a:srgbClr val="1F497D">
                    <a:lumMod val="75000"/>
                  </a:srgbClr>
                </a:solidFill>
                <a:cs typeface="+mn-cs"/>
              </a:rPr>
              <a:t>sclerosis</a:t>
            </a:r>
            <a:r>
              <a:rPr lang="en-US" sz="2000" dirty="0">
                <a:solidFill>
                  <a:srgbClr val="1F497D">
                    <a:lumMod val="75000"/>
                  </a:srgbClr>
                </a:solidFill>
                <a:cs typeface="+mn-cs"/>
              </a:rPr>
              <a:t>.</a:t>
            </a:r>
            <a:endParaRPr lang="en-US" sz="2000" dirty="0">
              <a:solidFill>
                <a:srgbClr val="1F497D">
                  <a:lumMod val="75000"/>
                </a:srgbClr>
              </a:solidFill>
              <a:latin typeface="Calibri"/>
              <a:cs typeface="+mn-cs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054612" y="1295400"/>
            <a:ext cx="3569731" cy="4787832"/>
            <a:chOff x="4876800" y="1765368"/>
            <a:chExt cx="3569731" cy="4787832"/>
          </a:xfrm>
        </p:grpSpPr>
        <p:sp>
          <p:nvSpPr>
            <p:cNvPr id="9" name="Rectangle 8"/>
            <p:cNvSpPr/>
            <p:nvPr/>
          </p:nvSpPr>
          <p:spPr>
            <a:xfrm>
              <a:off x="4876800" y="1765368"/>
              <a:ext cx="3569731" cy="47878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058629" y="1834923"/>
              <a:ext cx="311673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1F497D"/>
                  </a:solidFill>
                  <a:latin typeface="+mj-lt"/>
                  <a:ea typeface="MS PGothic" pitchFamily="34" charset="-128"/>
                </a:rPr>
                <a:t>PCORnet’s Goals:</a:t>
              </a:r>
              <a:endParaRPr lang="en-US" b="1" dirty="0">
                <a:solidFill>
                  <a:srgbClr val="1F497D"/>
                </a:solidFill>
                <a:ea typeface="MS PGothic" pitchFamily="34" charset="-128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050779" y="2291352"/>
              <a:ext cx="3221771" cy="39395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lvl="1" indent="-285750" defTabSz="457200" eaLnBrk="0" hangingPunct="0">
                <a:spcBef>
                  <a:spcPts val="1200"/>
                </a:spcBef>
                <a:spcAft>
                  <a:spcPts val="1200"/>
                </a:spcAft>
                <a:buClr>
                  <a:srgbClr val="71C04F"/>
                </a:buClr>
                <a:buSzPct val="100000"/>
                <a:buFont typeface="Arial" panose="020B0604020202020204" pitchFamily="34" charset="0"/>
                <a:buChar char="•"/>
                <a:tabLst>
                  <a:tab pos="342900" algn="l"/>
                </a:tabLst>
                <a:defRPr/>
              </a:pPr>
              <a:r>
                <a:rPr lang="en-US" sz="1400" dirty="0">
                  <a:solidFill>
                    <a:schemeClr val="tx2"/>
                  </a:solidFill>
                  <a:latin typeface="+mj-lt"/>
                  <a:cs typeface="Arial" panose="020B0604020202020204" pitchFamily="34" charset="0"/>
                </a:rPr>
                <a:t>Improve the nation’s capacity to conduct clinical research faster, more </a:t>
              </a:r>
              <a:r>
                <a:rPr lang="en-US" sz="1400" dirty="0" smtClean="0">
                  <a:solidFill>
                    <a:schemeClr val="tx2"/>
                  </a:solidFill>
                  <a:latin typeface="+mj-lt"/>
                  <a:cs typeface="Arial" panose="020B0604020202020204" pitchFamily="34" charset="0"/>
                </a:rPr>
                <a:t>efficiently, </a:t>
              </a:r>
              <a:r>
                <a:rPr lang="en-US" sz="1400" dirty="0">
                  <a:solidFill>
                    <a:schemeClr val="tx2"/>
                  </a:solidFill>
                  <a:latin typeface="+mj-lt"/>
                  <a:cs typeface="Arial" panose="020B0604020202020204" pitchFamily="34" charset="0"/>
                </a:rPr>
                <a:t>and less expensively, with greater </a:t>
              </a:r>
              <a:r>
                <a:rPr lang="en-US" sz="1400" dirty="0" smtClean="0">
                  <a:solidFill>
                    <a:schemeClr val="tx2"/>
                  </a:solidFill>
                  <a:latin typeface="+mj-lt"/>
                  <a:cs typeface="Arial" panose="020B0604020202020204" pitchFamily="34" charset="0"/>
                </a:rPr>
                <a:t>power</a:t>
              </a:r>
            </a:p>
            <a:p>
              <a:pPr marL="285750" lvl="1" indent="-285750" defTabSz="457200" eaLnBrk="0" hangingPunct="0">
                <a:spcBef>
                  <a:spcPts val="1200"/>
                </a:spcBef>
                <a:spcAft>
                  <a:spcPts val="1200"/>
                </a:spcAft>
                <a:buClr>
                  <a:srgbClr val="71C04F"/>
                </a:buClr>
                <a:buSzPct val="100000"/>
                <a:buFont typeface="Arial" panose="020B0604020202020204" pitchFamily="34" charset="0"/>
                <a:buChar char="•"/>
                <a:tabLst>
                  <a:tab pos="342900" algn="l"/>
                </a:tabLst>
                <a:defRPr/>
              </a:pPr>
              <a:r>
                <a:rPr lang="en-US" sz="1400" dirty="0" smtClean="0">
                  <a:solidFill>
                    <a:schemeClr val="tx2"/>
                  </a:solidFill>
                  <a:latin typeface="+mj-lt"/>
                  <a:cs typeface="Arial" panose="020B0604020202020204" pitchFamily="34" charset="0"/>
                </a:rPr>
                <a:t>Establish </a:t>
              </a:r>
              <a:r>
                <a:rPr lang="en-US" sz="1400" dirty="0">
                  <a:solidFill>
                    <a:schemeClr val="tx2"/>
                  </a:solidFill>
                  <a:latin typeface="+mj-lt"/>
                  <a:cs typeface="Arial" panose="020B0604020202020204" pitchFamily="34" charset="0"/>
                </a:rPr>
                <a:t>a large, highly representative, national patient-centered clinical research network with a focus on conducting </a:t>
              </a:r>
              <a:r>
                <a:rPr lang="en-US" sz="1400" dirty="0" smtClean="0">
                  <a:solidFill>
                    <a:schemeClr val="tx2"/>
                  </a:solidFill>
                  <a:latin typeface="+mj-lt"/>
                  <a:cs typeface="Arial" panose="020B0604020202020204" pitchFamily="34" charset="0"/>
                </a:rPr>
                <a:t>interventional </a:t>
              </a:r>
              <a:r>
                <a:rPr lang="en-US" sz="1400" dirty="0">
                  <a:solidFill>
                    <a:schemeClr val="tx2"/>
                  </a:solidFill>
                  <a:latin typeface="+mj-lt"/>
                  <a:cs typeface="Arial" panose="020B0604020202020204" pitchFamily="34" charset="0"/>
                </a:rPr>
                <a:t>and observational comparative </a:t>
              </a:r>
              <a:r>
                <a:rPr lang="en-US" sz="1400" dirty="0" smtClean="0">
                  <a:solidFill>
                    <a:schemeClr val="tx2"/>
                  </a:solidFill>
                  <a:latin typeface="+mj-lt"/>
                  <a:cs typeface="Arial" panose="020B0604020202020204" pitchFamily="34" charset="0"/>
                </a:rPr>
                <a:t>studies</a:t>
              </a:r>
            </a:p>
            <a:p>
              <a:pPr marL="285750" lvl="1" indent="-285750" defTabSz="457200" eaLnBrk="0" hangingPunct="0">
                <a:spcBef>
                  <a:spcPts val="1200"/>
                </a:spcBef>
                <a:spcAft>
                  <a:spcPts val="1200"/>
                </a:spcAft>
                <a:buClr>
                  <a:srgbClr val="71C04F"/>
                </a:buClr>
                <a:buSzPct val="100000"/>
                <a:buFont typeface="Arial" panose="020B0604020202020204" pitchFamily="34" charset="0"/>
                <a:buChar char="•"/>
                <a:tabLst>
                  <a:tab pos="342900" algn="l"/>
                </a:tabLst>
                <a:defRPr/>
              </a:pPr>
              <a:r>
                <a:rPr lang="en-US" sz="1400" dirty="0" smtClean="0">
                  <a:solidFill>
                    <a:schemeClr val="tx2"/>
                  </a:solidFill>
                  <a:latin typeface="+mj-lt"/>
                  <a:cs typeface="Arial" panose="020B0604020202020204" pitchFamily="34" charset="0"/>
                </a:rPr>
                <a:t>Support </a:t>
              </a:r>
              <a:r>
                <a:rPr lang="en-US" sz="1400" dirty="0">
                  <a:solidFill>
                    <a:schemeClr val="tx2"/>
                  </a:solidFill>
                  <a:latin typeface="+mj-lt"/>
                  <a:cs typeface="Arial" panose="020B0604020202020204" pitchFamily="34" charset="0"/>
                </a:rPr>
                <a:t>a learning US healthcare system, which would allow for large-scale research to be conducted with greater accuracy and efficiency within real-world care-delivery systems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744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152400" y="1089789"/>
          <a:ext cx="8839200" cy="5148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7506"/>
                <a:gridCol w="2290725"/>
                <a:gridCol w="4610969"/>
              </a:tblGrid>
              <a:tr h="32746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Network</a:t>
                      </a:r>
                      <a:endParaRPr lang="en-US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PI Name</a:t>
                      </a:r>
                      <a:endParaRPr lang="en-US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Rare Disease/Condition</a:t>
                      </a:r>
                      <a:endParaRPr lang="en-US" sz="1600" dirty="0"/>
                    </a:p>
                  </a:txBody>
                  <a:tcPr marL="68580" marR="68580"/>
                </a:tc>
              </a:tr>
              <a:tr h="385168">
                <a:tc>
                  <a:txBody>
                    <a:bodyPr/>
                    <a:lstStyle/>
                    <a:p>
                      <a:pPr marL="274320"/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ADVANCE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274320"/>
                      <a:r>
                        <a:rPr lang="en-US" sz="1600" smtClean="0">
                          <a:solidFill>
                            <a:schemeClr val="tx2"/>
                          </a:solidFill>
                        </a:rPr>
                        <a:t>Jennifer</a:t>
                      </a:r>
                      <a:r>
                        <a:rPr lang="en-US" sz="1600" baseline="0" smtClean="0">
                          <a:solidFill>
                            <a:schemeClr val="tx2"/>
                          </a:solidFill>
                        </a:rPr>
                        <a:t> DeVoe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274320"/>
                      <a:r>
                        <a:rPr lang="en-US" sz="180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Alpha-1-antitrypsin deficiency</a:t>
                      </a:r>
                      <a:endParaRPr lang="en-US" sz="1800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/>
                </a:tc>
              </a:tr>
              <a:tr h="385168">
                <a:tc>
                  <a:txBody>
                    <a:bodyPr/>
                    <a:lstStyle/>
                    <a:p>
                      <a:pPr marL="274320"/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CAPriCORN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274320"/>
                      <a:r>
                        <a:rPr lang="en-US" sz="1600" smtClean="0">
                          <a:solidFill>
                            <a:schemeClr val="tx2"/>
                          </a:solidFill>
                        </a:rPr>
                        <a:t>Terry Mazany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274320"/>
                      <a:r>
                        <a:rPr lang="en-US" sz="1800" dirty="0" smtClean="0">
                          <a:solidFill>
                            <a:schemeClr val="tx2"/>
                          </a:solidFill>
                        </a:rPr>
                        <a:t>Sickle cell disease; recurrent </a:t>
                      </a:r>
                      <a:r>
                        <a:rPr lang="en-US" sz="1800" i="1" dirty="0" smtClean="0">
                          <a:solidFill>
                            <a:schemeClr val="tx2"/>
                          </a:solidFill>
                        </a:rPr>
                        <a:t>C. difficile </a:t>
                      </a:r>
                      <a:r>
                        <a:rPr lang="en-US" sz="1800" dirty="0" smtClean="0">
                          <a:solidFill>
                            <a:schemeClr val="tx2"/>
                          </a:solidFill>
                        </a:rPr>
                        <a:t>colitis</a:t>
                      </a:r>
                      <a:endParaRPr lang="en-US" sz="1800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/>
                </a:tc>
              </a:tr>
              <a:tr h="385168">
                <a:tc>
                  <a:txBody>
                    <a:bodyPr/>
                    <a:lstStyle/>
                    <a:p>
                      <a:pPr marL="274320"/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GPC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274320"/>
                      <a:r>
                        <a:rPr lang="en-US" sz="1600" smtClean="0">
                          <a:solidFill>
                            <a:schemeClr val="tx2"/>
                          </a:solidFill>
                        </a:rPr>
                        <a:t>Russ Waitman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274320"/>
                      <a:r>
                        <a:rPr lang="en-US" sz="18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Amyotrophic lateral sclerosis (ALS)</a:t>
                      </a:r>
                      <a:endParaRPr lang="en-US" sz="18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/>
                </a:tc>
              </a:tr>
              <a:tr h="339383">
                <a:tc>
                  <a:txBody>
                    <a:bodyPr/>
                    <a:lstStyle/>
                    <a:p>
                      <a:pPr marL="274320"/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LACDRN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274320"/>
                      <a:r>
                        <a:rPr lang="en-US" sz="1600" smtClean="0">
                          <a:solidFill>
                            <a:schemeClr val="tx2"/>
                          </a:solidFill>
                        </a:rPr>
                        <a:t>Tom</a:t>
                      </a:r>
                      <a:r>
                        <a:rPr lang="en-US" sz="1600" baseline="0" smtClean="0">
                          <a:solidFill>
                            <a:schemeClr val="tx2"/>
                          </a:solidFill>
                        </a:rPr>
                        <a:t> Carton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274320"/>
                      <a:r>
                        <a:rPr lang="en-US" sz="1800" dirty="0" smtClean="0">
                          <a:solidFill>
                            <a:schemeClr val="tx2"/>
                          </a:solidFill>
                        </a:rPr>
                        <a:t>Sickle</a:t>
                      </a:r>
                      <a:r>
                        <a:rPr lang="en-US" sz="1800" baseline="0" dirty="0" smtClean="0">
                          <a:solidFill>
                            <a:schemeClr val="tx2"/>
                          </a:solidFill>
                        </a:rPr>
                        <a:t> cell disease; rare cancers</a:t>
                      </a:r>
                      <a:endParaRPr lang="en-US" sz="1800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/>
                </a:tc>
              </a:tr>
              <a:tr h="339383">
                <a:tc>
                  <a:txBody>
                    <a:bodyPr/>
                    <a:lstStyle/>
                    <a:p>
                      <a:pPr marL="274320"/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LHSNet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274320"/>
                      <a:r>
                        <a:rPr lang="en-US" sz="1600" smtClean="0">
                          <a:solidFill>
                            <a:schemeClr val="tx2"/>
                          </a:solidFill>
                        </a:rPr>
                        <a:t>Veronique</a:t>
                      </a:r>
                      <a:r>
                        <a:rPr lang="en-US" sz="1600" baseline="0" smtClean="0">
                          <a:solidFill>
                            <a:schemeClr val="tx2"/>
                          </a:solidFill>
                        </a:rPr>
                        <a:t> Roger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274320"/>
                      <a:r>
                        <a:rPr lang="en-US" sz="1800" dirty="0" smtClean="0">
                          <a:solidFill>
                            <a:schemeClr val="tx2"/>
                          </a:solidFill>
                        </a:rPr>
                        <a:t>Osteogenesis imperfecta</a:t>
                      </a:r>
                      <a:endParaRPr lang="en-US" sz="1800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/>
                </a:tc>
              </a:tr>
              <a:tr h="339383">
                <a:tc>
                  <a:txBody>
                    <a:bodyPr/>
                    <a:lstStyle/>
                    <a:p>
                      <a:pPr marL="274320"/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Mid-South CDRN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274320"/>
                      <a:r>
                        <a:rPr lang="en-US" sz="1600" smtClean="0">
                          <a:solidFill>
                            <a:schemeClr val="tx2"/>
                          </a:solidFill>
                        </a:rPr>
                        <a:t>Russell Rothman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274320"/>
                      <a:r>
                        <a:rPr lang="en-US" sz="1800" dirty="0" smtClean="0">
                          <a:solidFill>
                            <a:schemeClr val="tx2"/>
                          </a:solidFill>
                        </a:rPr>
                        <a:t>Sickle cell disease</a:t>
                      </a:r>
                      <a:endParaRPr lang="en-US" sz="1800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/>
                </a:tc>
              </a:tr>
              <a:tr h="339383">
                <a:tc>
                  <a:txBody>
                    <a:bodyPr/>
                    <a:lstStyle/>
                    <a:p>
                      <a:pPr marL="274320"/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NYC-CDRN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274320"/>
                      <a:r>
                        <a:rPr lang="en-US" sz="1600" smtClean="0">
                          <a:solidFill>
                            <a:schemeClr val="tx2"/>
                          </a:solidFill>
                        </a:rPr>
                        <a:t>Rainu Kaushal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274320"/>
                      <a:r>
                        <a:rPr lang="en-US" sz="1800" dirty="0" smtClean="0">
                          <a:solidFill>
                            <a:schemeClr val="tx2"/>
                          </a:solidFill>
                        </a:rPr>
                        <a:t>Cystic fibrosis</a:t>
                      </a:r>
                      <a:endParaRPr lang="en-US" sz="1800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/>
                </a:tc>
              </a:tr>
              <a:tr h="339383">
                <a:tc>
                  <a:txBody>
                    <a:bodyPr/>
                    <a:lstStyle/>
                    <a:p>
                      <a:pPr marL="274320"/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OneFlorida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274320"/>
                      <a:r>
                        <a:rPr lang="en-US" sz="1600" smtClean="0">
                          <a:solidFill>
                            <a:schemeClr val="tx2"/>
                          </a:solidFill>
                        </a:rPr>
                        <a:t>Elizabeth</a:t>
                      </a:r>
                      <a:r>
                        <a:rPr lang="en-US" sz="1600" baseline="0" smtClean="0">
                          <a:solidFill>
                            <a:schemeClr val="tx2"/>
                          </a:solidFill>
                        </a:rPr>
                        <a:t> Shenkman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274320"/>
                      <a:r>
                        <a:rPr lang="en-US" sz="1800" dirty="0" smtClean="0">
                          <a:solidFill>
                            <a:schemeClr val="tx2"/>
                          </a:solidFill>
                        </a:rPr>
                        <a:t>Duchenne muscular dystrophy </a:t>
                      </a:r>
                      <a:endParaRPr lang="en-US" sz="1800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/>
                </a:tc>
              </a:tr>
              <a:tr h="339383">
                <a:tc>
                  <a:txBody>
                    <a:bodyPr/>
                    <a:lstStyle/>
                    <a:p>
                      <a:pPr marL="274320"/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PaTH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274320"/>
                      <a:r>
                        <a:rPr lang="en-US" sz="1600" smtClean="0">
                          <a:solidFill>
                            <a:schemeClr val="tx2"/>
                          </a:solidFill>
                        </a:rPr>
                        <a:t>Kathleen McTigue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274320"/>
                      <a:r>
                        <a:rPr lang="en-US" sz="1800" dirty="0" smtClean="0">
                          <a:solidFill>
                            <a:schemeClr val="tx2"/>
                          </a:solidFill>
                        </a:rPr>
                        <a:t>Idiopathic</a:t>
                      </a:r>
                      <a:r>
                        <a:rPr lang="en-US" sz="1800" baseline="0" dirty="0" smtClean="0">
                          <a:solidFill>
                            <a:schemeClr val="tx2"/>
                          </a:solidFill>
                        </a:rPr>
                        <a:t> pulmonary fibrosis</a:t>
                      </a:r>
                      <a:endParaRPr lang="en-US" sz="1800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/>
                </a:tc>
              </a:tr>
              <a:tr h="339383">
                <a:tc>
                  <a:txBody>
                    <a:bodyPr/>
                    <a:lstStyle/>
                    <a:p>
                      <a:pPr marL="274320"/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PEDSNet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274320"/>
                      <a:r>
                        <a:rPr lang="en-US" sz="1600" smtClean="0">
                          <a:solidFill>
                            <a:schemeClr val="tx2"/>
                          </a:solidFill>
                        </a:rPr>
                        <a:t>Chris Forrest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274320"/>
                      <a:r>
                        <a:rPr lang="en-US" sz="1800" dirty="0" smtClean="0">
                          <a:solidFill>
                            <a:schemeClr val="tx2"/>
                          </a:solidFill>
                        </a:rPr>
                        <a:t>Hypoplastic left heart syndrome</a:t>
                      </a:r>
                      <a:endParaRPr lang="en-US" sz="1800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/>
                </a:tc>
              </a:tr>
              <a:tr h="339383">
                <a:tc>
                  <a:txBody>
                    <a:bodyPr/>
                    <a:lstStyle/>
                    <a:p>
                      <a:pPr marL="274320"/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PORTAL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274320"/>
                      <a:r>
                        <a:rPr lang="en-US" sz="1600" smtClean="0">
                          <a:solidFill>
                            <a:schemeClr val="tx2"/>
                          </a:solidFill>
                        </a:rPr>
                        <a:t>Elizabeth McGlynn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274320"/>
                      <a:r>
                        <a:rPr lang="en-US" sz="1800" dirty="0" smtClean="0">
                          <a:solidFill>
                            <a:schemeClr val="tx2"/>
                          </a:solidFill>
                        </a:rPr>
                        <a:t>Severe congenital heart disease</a:t>
                      </a:r>
                      <a:endParaRPr lang="en-US" sz="1800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/>
                </a:tc>
              </a:tr>
              <a:tr h="339383">
                <a:tc>
                  <a:txBody>
                    <a:bodyPr/>
                    <a:lstStyle/>
                    <a:p>
                      <a:pPr marL="274320"/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pSCANNER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274320"/>
                      <a:r>
                        <a:rPr lang="en-US" sz="1600" smtClean="0">
                          <a:solidFill>
                            <a:schemeClr val="tx2"/>
                          </a:solidFill>
                        </a:rPr>
                        <a:t>Lucila Ohno-Machado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274320"/>
                      <a:r>
                        <a:rPr lang="en-US" sz="1800" dirty="0" smtClean="0">
                          <a:solidFill>
                            <a:schemeClr val="tx2"/>
                          </a:solidFill>
                        </a:rPr>
                        <a:t>Kawasaki disease</a:t>
                      </a:r>
                      <a:endParaRPr lang="en-US" sz="1800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/>
                </a:tc>
              </a:tr>
              <a:tr h="339383">
                <a:tc>
                  <a:txBody>
                    <a:bodyPr/>
                    <a:lstStyle/>
                    <a:p>
                      <a:pPr marL="274320"/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SCIHLS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274320"/>
                      <a:r>
                        <a:rPr lang="en-US" sz="1600" smtClean="0">
                          <a:solidFill>
                            <a:schemeClr val="tx2"/>
                          </a:solidFill>
                        </a:rPr>
                        <a:t>Ken Mandl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274320"/>
                      <a:r>
                        <a:rPr lang="en-US" sz="1800" dirty="0" smtClean="0">
                          <a:solidFill>
                            <a:schemeClr val="tx2"/>
                          </a:solidFill>
                        </a:rPr>
                        <a:t>Pulmonary arterial hypertension</a:t>
                      </a:r>
                      <a:endParaRPr lang="en-US" sz="1800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/>
                </a:tc>
              </a:tr>
            </a:tbl>
          </a:graphicData>
        </a:graphic>
      </p:graphicFrame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7581" y="436028"/>
            <a:ext cx="8481666" cy="645448"/>
          </a:xfrm>
        </p:spPr>
        <p:txBody>
          <a:bodyPr anchor="ctr"/>
          <a:lstStyle/>
          <a:p>
            <a:pPr algn="l"/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PCORnet Rare Disease Cohorts: 13 CDRNs (in Phase II)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67037" y="1081476"/>
            <a:ext cx="8462210" cy="0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038600" y="6249256"/>
            <a:ext cx="4028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PCORI Contact: Maryan Zirkle </a:t>
            </a:r>
            <a:r>
              <a:rPr lang="en-US" dirty="0" smtClean="0">
                <a:hlinkClick r:id="rId3"/>
              </a:rPr>
              <a:t>mzirkle@pcori.org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74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581" y="436028"/>
            <a:ext cx="8263019" cy="645448"/>
          </a:xfrm>
        </p:spPr>
        <p:txBody>
          <a:bodyPr anchor="ctr"/>
          <a:lstStyle/>
          <a:p>
            <a:pPr algn="l"/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PCORnet Rare Disease Cohorts: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PPRNs (in Phase II)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38100" y="1115635"/>
          <a:ext cx="9067800" cy="524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8527"/>
                <a:gridCol w="6839273"/>
              </a:tblGrid>
              <a:tr h="27969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Network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Rare Disease/Condition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/>
                </a:tc>
              </a:tr>
              <a:tr h="34138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CENA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274320">
                        <a:spcBef>
                          <a:spcPts val="0"/>
                        </a:spcBef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</a:rPr>
                        <a:t>Alström syndrome, dyskeratosis congenital, Gaucher disease,</a:t>
                      </a:r>
                      <a:r>
                        <a:rPr lang="en-US" sz="1800" baseline="0" dirty="0" smtClean="0">
                          <a:solidFill>
                            <a:schemeClr val="tx2"/>
                          </a:solidFill>
                        </a:rPr>
                        <a:t> h</a:t>
                      </a:r>
                      <a:r>
                        <a:rPr lang="en-US" sz="1800" dirty="0" smtClean="0">
                          <a:solidFill>
                            <a:schemeClr val="tx2"/>
                          </a:solidFill>
                        </a:rPr>
                        <a:t>epatitis, inflammatory breast cancer,</a:t>
                      </a:r>
                      <a:r>
                        <a:rPr lang="en-US" sz="180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800" dirty="0" smtClean="0">
                          <a:solidFill>
                            <a:schemeClr val="tx2"/>
                          </a:solidFill>
                        </a:rPr>
                        <a:t>Joubert syndrome,</a:t>
                      </a:r>
                      <a:r>
                        <a:rPr lang="en-US" sz="180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800" dirty="0" smtClean="0">
                          <a:solidFill>
                            <a:schemeClr val="tx2"/>
                          </a:solidFill>
                        </a:rPr>
                        <a:t>Klinefelter syndrome and associated conditions, metachromatic leukodystrophy, pseudoxanthoma elasticum (PXE), psoriasis</a:t>
                      </a:r>
                      <a:endParaRPr lang="en-US" sz="1800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/>
                </a:tc>
              </a:tr>
              <a:tr h="34138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DuchenneConnect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274320">
                        <a:spcBef>
                          <a:spcPts val="0"/>
                        </a:spcBef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</a:rPr>
                        <a:t>Duchenne and Becker muscular dystrophies</a:t>
                      </a:r>
                      <a:endParaRPr lang="en-US" sz="1800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/>
                </a:tc>
              </a:tr>
              <a:tr h="34138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ImproveCare</a:t>
                      </a:r>
                      <a:r>
                        <a:rPr lang="en-US" sz="1600" baseline="0" dirty="0" smtClean="0">
                          <a:solidFill>
                            <a:schemeClr val="tx2"/>
                          </a:solidFill>
                        </a:rPr>
                        <a:t>Now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274320" algn="l">
                        <a:spcBef>
                          <a:spcPts val="0"/>
                        </a:spcBef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</a:rPr>
                        <a:t>Pediatric Crohn’s disease and ulcerative</a:t>
                      </a:r>
                      <a:r>
                        <a:rPr lang="en-US" sz="1800" baseline="0" dirty="0" smtClean="0">
                          <a:solidFill>
                            <a:schemeClr val="tx2"/>
                          </a:solidFill>
                        </a:rPr>
                        <a:t> colitis</a:t>
                      </a:r>
                      <a:endParaRPr lang="en-US" sz="1800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/>
                </a:tc>
              </a:tr>
              <a:tr h="34138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NephCure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274320">
                        <a:spcBef>
                          <a:spcPts val="0"/>
                        </a:spcBef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</a:rPr>
                        <a:t>Primary nephrotic syndrome </a:t>
                      </a:r>
                      <a:endParaRPr lang="en-US" sz="1800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/>
                </a:tc>
              </a:tr>
              <a:tr h="34138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PARTNERS Consortium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274320">
                        <a:spcBef>
                          <a:spcPts val="0"/>
                        </a:spcBef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</a:rPr>
                        <a:t>Juvenile rheumatic</a:t>
                      </a:r>
                      <a:r>
                        <a:rPr lang="en-US" sz="1800" baseline="0" dirty="0" smtClean="0">
                          <a:solidFill>
                            <a:schemeClr val="tx2"/>
                          </a:solidFill>
                        </a:rPr>
                        <a:t> disease</a:t>
                      </a:r>
                      <a:endParaRPr lang="en-US" sz="1800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/>
                </a:tc>
              </a:tr>
              <a:tr h="33563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PMS_PPRN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27432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</a:rPr>
                        <a:t>Phelan-McDermid syndrome</a:t>
                      </a:r>
                    </a:p>
                  </a:txBody>
                  <a:tcPr marL="68580" marR="68580"/>
                </a:tc>
              </a:tr>
              <a:tr h="58735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PI-CONNECT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274320">
                        <a:spcBef>
                          <a:spcPts val="0"/>
                        </a:spcBef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</a:rPr>
                        <a:t>Primary immunodeficiency diseases (more than 185 related rare</a:t>
                      </a:r>
                      <a:r>
                        <a:rPr lang="en-US" sz="180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800" dirty="0" smtClean="0">
                          <a:solidFill>
                            <a:schemeClr val="tx2"/>
                          </a:solidFill>
                        </a:rPr>
                        <a:t>genetic diseases)</a:t>
                      </a:r>
                    </a:p>
                  </a:txBody>
                  <a:tcPr marL="68580" marR="68580"/>
                </a:tc>
              </a:tr>
              <a:tr h="58735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REN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274320">
                        <a:spcBef>
                          <a:spcPts val="0"/>
                        </a:spcBef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</a:rPr>
                        <a:t>Aicardi syndrome,</a:t>
                      </a:r>
                      <a:r>
                        <a:rPr lang="en-US" sz="1800" baseline="0" dirty="0" smtClean="0">
                          <a:solidFill>
                            <a:schemeClr val="tx2"/>
                          </a:solidFill>
                        </a:rPr>
                        <a:t> Lennox-Gastaut syndrome, Phelan-McDermid syndrome, Dravet syndrome; hypothalamic hamartoma; tuberous sclerosis (rare epilepsy is a symptom)</a:t>
                      </a:r>
                      <a:endParaRPr lang="en-US" sz="1800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/>
                </a:tc>
              </a:tr>
              <a:tr h="34138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The Vasculitis PPRN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274320">
                        <a:spcBef>
                          <a:spcPts val="0"/>
                        </a:spcBef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</a:rPr>
                        <a:t>Vasculitis</a:t>
                      </a:r>
                      <a:endParaRPr lang="en-US" sz="1800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/>
                </a:tc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367037" y="1081476"/>
            <a:ext cx="8462210" cy="0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154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438400"/>
            <a:ext cx="6172200" cy="16002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en-US" sz="3600" b="1" dirty="0" smtClean="0">
                <a:solidFill>
                  <a:srgbClr val="1F497D"/>
                </a:solidFill>
                <a:latin typeface="Arial"/>
                <a:cs typeface="Arial"/>
              </a:rPr>
              <a:t>Programmatic Awards</a:t>
            </a:r>
            <a:endParaRPr lang="en-US" sz="3600" b="1" dirty="0">
              <a:solidFill>
                <a:srgbClr val="1F497D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374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32010" y="38917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04800" y="381000"/>
            <a:ext cx="8538410" cy="685800"/>
            <a:chOff x="304800" y="381000"/>
            <a:chExt cx="8538410" cy="685800"/>
          </a:xfrm>
        </p:grpSpPr>
        <p:sp>
          <p:nvSpPr>
            <p:cNvPr id="6" name="Title 1"/>
            <p:cNvSpPr txBox="1">
              <a:spLocks/>
            </p:cNvSpPr>
            <p:nvPr/>
          </p:nvSpPr>
          <p:spPr>
            <a:xfrm>
              <a:off x="304800" y="381000"/>
              <a:ext cx="8462210" cy="685800"/>
            </a:xfrm>
            <a:prstGeom prst="rect">
              <a:avLst/>
            </a:prstGeom>
          </p:spPr>
          <p:txBody>
            <a:bodyPr/>
            <a:lstStyle>
              <a:lvl1pPr algn="ctr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MS PGothic" pitchFamily="34" charset="-128"/>
                  <a:cs typeface="MS PGothic"/>
                </a:defRPr>
              </a:lvl1pPr>
              <a:lvl2pPr algn="ctr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MS PGothic"/>
                </a:defRPr>
              </a:lvl2pPr>
              <a:lvl3pPr algn="ctr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MS PGothic"/>
                </a:defRPr>
              </a:lvl3pPr>
              <a:lvl4pPr algn="ctr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MS PGothic"/>
                </a:defRPr>
              </a:lvl4pPr>
              <a:lvl5pPr algn="ctr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MS PGothic"/>
                </a:defRPr>
              </a:lvl5pPr>
              <a:lvl6pPr marL="4572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l">
                <a:defRPr/>
              </a:pPr>
              <a:r>
                <a:rPr lang="en-US" sz="2800" b="1" dirty="0" smtClean="0">
                  <a:solidFill>
                    <a:srgbClr val="1F497D"/>
                  </a:solidFill>
                  <a:latin typeface="Arial"/>
                  <a:cs typeface="Arial"/>
                </a:rPr>
                <a:t>Pipeline to Proposal Awards</a:t>
              </a:r>
              <a:endParaRPr lang="en-US" sz="2800" b="1" dirty="0">
                <a:solidFill>
                  <a:srgbClr val="1F497D"/>
                </a:solidFill>
                <a:latin typeface="Arial"/>
                <a:cs typeface="Arial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381000" y="1066800"/>
              <a:ext cx="8462210" cy="0"/>
            </a:xfrm>
            <a:prstGeom prst="line">
              <a:avLst/>
            </a:prstGeom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ectangle 7"/>
          <p:cNvSpPr/>
          <p:nvPr/>
        </p:nvSpPr>
        <p:spPr>
          <a:xfrm>
            <a:off x="609600" y="1488495"/>
            <a:ext cx="44958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700" dirty="0" smtClean="0">
              <a:solidFill>
                <a:srgbClr val="1F497D"/>
              </a:solidFill>
              <a:latin typeface="Calibri"/>
            </a:endParaRPr>
          </a:p>
          <a:p>
            <a:pPr marL="214313" lvl="1" indent="-214313" defTabSz="457200" fontAlgn="auto">
              <a:spcBef>
                <a:spcPts val="0"/>
              </a:spcBef>
              <a:spcAft>
                <a:spcPts val="600"/>
              </a:spcAft>
              <a:buClr>
                <a:srgbClr val="71C04F"/>
              </a:buClr>
              <a:buSzPct val="100000"/>
              <a:buFont typeface="Arial" panose="020B0604020202020204" pitchFamily="34" charset="0"/>
              <a:buChar char="•"/>
              <a:tabLst>
                <a:tab pos="342900" algn="l"/>
              </a:tabLst>
              <a:defRPr/>
            </a:pPr>
            <a:r>
              <a:rPr lang="en-US" b="1" dirty="0" smtClean="0">
                <a:solidFill>
                  <a:srgbClr val="1F497D"/>
                </a:solidFill>
                <a:latin typeface="Calibri"/>
                <a:cs typeface="Arial" panose="020B0604020202020204" pitchFamily="34" charset="0"/>
              </a:rPr>
              <a:t>Strengthen relationships </a:t>
            </a:r>
            <a:r>
              <a:rPr lang="en-US" dirty="0" smtClean="0">
                <a:solidFill>
                  <a:srgbClr val="1F497D"/>
                </a:solidFill>
                <a:latin typeface="Calibri"/>
                <a:cs typeface="Arial" panose="020B0604020202020204" pitchFamily="34" charset="0"/>
              </a:rPr>
              <a:t>between researchers, patients, and other healthcare stakeholders in communities not typically involved in clinical research </a:t>
            </a:r>
          </a:p>
          <a:p>
            <a:pPr marL="214313" lvl="1" indent="-214313" defTabSz="457200" fontAlgn="auto">
              <a:spcBef>
                <a:spcPts val="0"/>
              </a:spcBef>
              <a:spcAft>
                <a:spcPts val="600"/>
              </a:spcAft>
              <a:buClr>
                <a:srgbClr val="71C04F"/>
              </a:buClr>
              <a:buSzPct val="100000"/>
              <a:buFont typeface="Arial" panose="020B0604020202020204" pitchFamily="34" charset="0"/>
              <a:buChar char="•"/>
              <a:tabLst>
                <a:tab pos="342900" algn="l"/>
              </a:tabLst>
              <a:defRPr/>
            </a:pPr>
            <a:r>
              <a:rPr lang="en-US" b="1" dirty="0" smtClean="0">
                <a:solidFill>
                  <a:srgbClr val="1F497D"/>
                </a:solidFill>
                <a:latin typeface="Calibri"/>
                <a:cs typeface="Arial" panose="020B0604020202020204" pitchFamily="34" charset="0"/>
              </a:rPr>
              <a:t>Build capacity </a:t>
            </a:r>
            <a:r>
              <a:rPr lang="en-US" dirty="0" smtClean="0">
                <a:solidFill>
                  <a:srgbClr val="1F497D"/>
                </a:solidFill>
                <a:latin typeface="Calibri"/>
                <a:cs typeface="Arial" panose="020B0604020202020204" pitchFamily="34" charset="0"/>
              </a:rPr>
              <a:t>for community partnerships to ultimately submit research questions to  considered for PCOR funding</a:t>
            </a:r>
          </a:p>
          <a:p>
            <a:pPr marL="214313" lvl="1" indent="-214313" defTabSz="457200" fontAlgn="auto">
              <a:spcBef>
                <a:spcPts val="0"/>
              </a:spcBef>
              <a:spcAft>
                <a:spcPts val="600"/>
              </a:spcAft>
              <a:buClr>
                <a:srgbClr val="71C04F"/>
              </a:buClr>
              <a:buSzPct val="100000"/>
              <a:buFont typeface="Arial" panose="020B0604020202020204" pitchFamily="34" charset="0"/>
              <a:buChar char="•"/>
              <a:tabLst>
                <a:tab pos="342900" algn="l"/>
              </a:tabLst>
              <a:defRPr/>
            </a:pPr>
            <a:r>
              <a:rPr lang="en-US" b="1" dirty="0" smtClean="0">
                <a:solidFill>
                  <a:srgbClr val="1F497D"/>
                </a:solidFill>
                <a:latin typeface="Calibri"/>
                <a:cs typeface="Arial" panose="020B0604020202020204" pitchFamily="34" charset="0"/>
              </a:rPr>
              <a:t>Engage community partnerships </a:t>
            </a:r>
            <a:r>
              <a:rPr lang="en-US" dirty="0" smtClean="0">
                <a:solidFill>
                  <a:srgbClr val="1F497D"/>
                </a:solidFill>
                <a:latin typeface="Calibri"/>
                <a:cs typeface="Arial" panose="020B0604020202020204" pitchFamily="34" charset="0"/>
              </a:rPr>
              <a:t>in the research process and development of dissemination and implementation plans</a:t>
            </a:r>
          </a:p>
          <a:p>
            <a:pPr marL="214313" lvl="1" indent="-214313" defTabSz="457200" fontAlgn="auto">
              <a:spcBef>
                <a:spcPts val="0"/>
              </a:spcBef>
              <a:spcAft>
                <a:spcPts val="600"/>
              </a:spcAft>
              <a:buClr>
                <a:srgbClr val="71C04F"/>
              </a:buClr>
              <a:buSzPct val="100000"/>
              <a:buFont typeface="Arial" panose="020B0604020202020204" pitchFamily="34" charset="0"/>
              <a:buChar char="•"/>
              <a:tabLst>
                <a:tab pos="342900" algn="l"/>
              </a:tabLst>
              <a:defRPr/>
            </a:pPr>
            <a:r>
              <a:rPr lang="en-US" b="1" dirty="0" smtClean="0">
                <a:solidFill>
                  <a:srgbClr val="1F497D"/>
                </a:solidFill>
                <a:latin typeface="Calibri"/>
                <a:cs typeface="Arial" panose="020B0604020202020204" pitchFamily="34" charset="0"/>
              </a:rPr>
              <a:t>Establish </a:t>
            </a:r>
            <a:r>
              <a:rPr lang="en-US" b="1" dirty="0">
                <a:solidFill>
                  <a:srgbClr val="1F497D"/>
                </a:solidFill>
                <a:latin typeface="Calibri"/>
                <a:cs typeface="Arial" panose="020B0604020202020204" pitchFamily="34" charset="0"/>
              </a:rPr>
              <a:t>an infrastructure </a:t>
            </a:r>
            <a:r>
              <a:rPr lang="en-US" dirty="0">
                <a:solidFill>
                  <a:srgbClr val="1F497D"/>
                </a:solidFill>
                <a:latin typeface="Calibri"/>
                <a:cs typeface="Arial" panose="020B0604020202020204" pitchFamily="34" charset="0"/>
              </a:rPr>
              <a:t>for </a:t>
            </a:r>
            <a:r>
              <a:rPr lang="en-US" dirty="0" smtClean="0">
                <a:solidFill>
                  <a:srgbClr val="1F497D"/>
                </a:solidFill>
                <a:latin typeface="Calibri"/>
                <a:cs typeface="Arial" panose="020B0604020202020204" pitchFamily="34" charset="0"/>
              </a:rPr>
              <a:t>dissemination </a:t>
            </a:r>
            <a:r>
              <a:rPr lang="en-US" dirty="0">
                <a:solidFill>
                  <a:srgbClr val="1F497D"/>
                </a:solidFill>
                <a:latin typeface="Calibri"/>
                <a:cs typeface="Arial" panose="020B0604020202020204" pitchFamily="34" charset="0"/>
              </a:rPr>
              <a:t>and </a:t>
            </a:r>
            <a:r>
              <a:rPr lang="en-US" dirty="0" smtClean="0">
                <a:solidFill>
                  <a:srgbClr val="1F497D"/>
                </a:solidFill>
                <a:latin typeface="Calibri"/>
                <a:cs typeface="Arial" panose="020B0604020202020204" pitchFamily="34" charset="0"/>
              </a:rPr>
              <a:t>evaluation of CER information</a:t>
            </a:r>
            <a:endParaRPr lang="en-US" dirty="0">
              <a:solidFill>
                <a:srgbClr val="1F497D"/>
              </a:solidFill>
              <a:latin typeface="Calibri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562600" y="1256531"/>
            <a:ext cx="2823410" cy="4495800"/>
            <a:chOff x="605590" y="1295400"/>
            <a:chExt cx="2823410" cy="4495800"/>
          </a:xfrm>
        </p:grpSpPr>
        <p:sp>
          <p:nvSpPr>
            <p:cNvPr id="11" name="Rectangle 10"/>
            <p:cNvSpPr/>
            <p:nvPr/>
          </p:nvSpPr>
          <p:spPr>
            <a:xfrm>
              <a:off x="605590" y="1295400"/>
              <a:ext cx="2823410" cy="4495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36624" y="1447800"/>
              <a:ext cx="2539976" cy="42473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buSzPct val="100000"/>
                <a:defRPr/>
              </a:pPr>
              <a:r>
                <a:rPr lang="en-US" b="1" u="sng" dirty="0" smtClean="0">
                  <a:solidFill>
                    <a:srgbClr val="1F497D"/>
                  </a:solidFill>
                  <a:latin typeface="+mj-lt"/>
                </a:rPr>
                <a:t>Three Tiers of Awards</a:t>
              </a:r>
            </a:p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buSzPct val="100000"/>
                <a:defRPr/>
              </a:pPr>
              <a:endParaRPr lang="en-US" dirty="0" smtClean="0">
                <a:solidFill>
                  <a:srgbClr val="1F497D"/>
                </a:solidFill>
                <a:latin typeface="+mj-lt"/>
              </a:endParaRPr>
            </a:p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buSzPct val="100000"/>
                <a:defRPr/>
              </a:pPr>
              <a:r>
                <a:rPr lang="en-US" dirty="0" smtClean="0">
                  <a:solidFill>
                    <a:srgbClr val="1F497D"/>
                  </a:solidFill>
                  <a:latin typeface="+mj-lt"/>
                </a:rPr>
                <a:t>Tier I: </a:t>
              </a:r>
              <a:r>
                <a:rPr lang="en-US" b="1" dirty="0" smtClean="0">
                  <a:solidFill>
                    <a:srgbClr val="1F497D"/>
                  </a:solidFill>
                  <a:latin typeface="+mj-lt"/>
                </a:rPr>
                <a:t>Up to $15,000 </a:t>
              </a:r>
              <a:r>
                <a:rPr lang="en-US" dirty="0" smtClean="0">
                  <a:solidFill>
                    <a:srgbClr val="1F497D"/>
                  </a:solidFill>
                  <a:latin typeface="+mj-lt"/>
                </a:rPr>
                <a:t>per award for </a:t>
              </a:r>
              <a:r>
                <a:rPr lang="en-US" b="1" dirty="0" smtClean="0">
                  <a:solidFill>
                    <a:srgbClr val="1F497D"/>
                  </a:solidFill>
                  <a:latin typeface="+mj-lt"/>
                </a:rPr>
                <a:t>9 months </a:t>
              </a:r>
              <a:r>
                <a:rPr lang="en-US" dirty="0" smtClean="0">
                  <a:solidFill>
                    <a:srgbClr val="1F497D"/>
                  </a:solidFill>
                  <a:latin typeface="+mj-lt"/>
                </a:rPr>
                <a:t>to individuals or groups</a:t>
              </a:r>
            </a:p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buSzPct val="100000"/>
                <a:defRPr/>
              </a:pPr>
              <a:endParaRPr lang="en-US" dirty="0">
                <a:solidFill>
                  <a:srgbClr val="1F497D"/>
                </a:solidFill>
                <a:latin typeface="+mj-lt"/>
              </a:endParaRPr>
            </a:p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buSzPct val="100000"/>
                <a:defRPr/>
              </a:pPr>
              <a:r>
                <a:rPr lang="en-US" dirty="0" smtClean="0">
                  <a:solidFill>
                    <a:srgbClr val="1F497D"/>
                  </a:solidFill>
                  <a:latin typeface="+mj-lt"/>
                </a:rPr>
                <a:t>Tier II: </a:t>
              </a:r>
              <a:r>
                <a:rPr lang="en-US" b="1" dirty="0" smtClean="0">
                  <a:solidFill>
                    <a:srgbClr val="1F497D"/>
                  </a:solidFill>
                  <a:latin typeface="+mj-lt"/>
                </a:rPr>
                <a:t>Up to $25,000 </a:t>
              </a:r>
              <a:r>
                <a:rPr lang="en-US" dirty="0" smtClean="0">
                  <a:solidFill>
                    <a:srgbClr val="1F497D"/>
                  </a:solidFill>
                  <a:latin typeface="+mj-lt"/>
                </a:rPr>
                <a:t>per award for </a:t>
              </a:r>
              <a:r>
                <a:rPr lang="en-US" b="1" dirty="0" smtClean="0">
                  <a:solidFill>
                    <a:srgbClr val="1F497D"/>
                  </a:solidFill>
                  <a:latin typeface="+mj-lt"/>
                </a:rPr>
                <a:t>12 months</a:t>
              </a:r>
              <a:r>
                <a:rPr lang="en-US" dirty="0" smtClean="0">
                  <a:solidFill>
                    <a:srgbClr val="1F497D"/>
                  </a:solidFill>
                  <a:latin typeface="+mj-lt"/>
                </a:rPr>
                <a:t> to recipients of Tier I funding</a:t>
              </a:r>
            </a:p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buSzPct val="100000"/>
                <a:defRPr/>
              </a:pPr>
              <a:endParaRPr lang="en-US" dirty="0">
                <a:solidFill>
                  <a:srgbClr val="1F497D"/>
                </a:solidFill>
                <a:latin typeface="+mj-lt"/>
              </a:endParaRPr>
            </a:p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buSzPct val="100000"/>
                <a:defRPr/>
              </a:pPr>
              <a:r>
                <a:rPr lang="en-US" dirty="0" smtClean="0">
                  <a:solidFill>
                    <a:srgbClr val="1F497D"/>
                  </a:solidFill>
                  <a:latin typeface="+mj-lt"/>
                </a:rPr>
                <a:t>Tier III: </a:t>
              </a:r>
              <a:r>
                <a:rPr lang="en-US" b="1" dirty="0" smtClean="0">
                  <a:solidFill>
                    <a:srgbClr val="1F497D"/>
                  </a:solidFill>
                  <a:latin typeface="+mj-lt"/>
                </a:rPr>
                <a:t>Up to $50,000 </a:t>
              </a:r>
              <a:r>
                <a:rPr lang="en-US" dirty="0" smtClean="0">
                  <a:solidFill>
                    <a:srgbClr val="1F497D"/>
                  </a:solidFill>
                  <a:latin typeface="+mj-lt"/>
                </a:rPr>
                <a:t>per award for </a:t>
              </a:r>
              <a:r>
                <a:rPr lang="en-US" b="1" dirty="0" smtClean="0">
                  <a:solidFill>
                    <a:srgbClr val="1F497D"/>
                  </a:solidFill>
                  <a:latin typeface="+mj-lt"/>
                </a:rPr>
                <a:t>12 months</a:t>
              </a:r>
              <a:r>
                <a:rPr lang="en-US" dirty="0" smtClean="0">
                  <a:solidFill>
                    <a:srgbClr val="1F497D"/>
                  </a:solidFill>
                  <a:latin typeface="+mj-lt"/>
                </a:rPr>
                <a:t> </a:t>
              </a:r>
              <a:r>
                <a:rPr lang="en-US" dirty="0">
                  <a:solidFill>
                    <a:srgbClr val="1F497D"/>
                  </a:solidFill>
                  <a:latin typeface="+mj-lt"/>
                </a:rPr>
                <a:t>to patient-researcher partnerships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869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9103"/>
            <a:ext cx="8991600" cy="83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042" y="1395483"/>
            <a:ext cx="4613275" cy="407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Rectangle 8"/>
          <p:cNvSpPr>
            <a:spLocks noChangeArrowheads="1"/>
          </p:cNvSpPr>
          <p:nvPr/>
        </p:nvSpPr>
        <p:spPr bwMode="auto">
          <a:xfrm>
            <a:off x="322262" y="165070"/>
            <a:ext cx="8001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sz="2800" b="1" dirty="0"/>
              <a:t>Supporting Latino Families with Children with Spina Bifida</a:t>
            </a:r>
            <a:endParaRPr lang="en-US" altLang="en-US" sz="2800" b="1" dirty="0" smtClean="0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10245" name="Rectangle 10"/>
          <p:cNvSpPr>
            <a:spLocks noChangeArrowheads="1"/>
          </p:cNvSpPr>
          <p:nvPr/>
        </p:nvSpPr>
        <p:spPr bwMode="auto">
          <a:xfrm>
            <a:off x="4038600" y="4564856"/>
            <a:ext cx="4724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n-US" sz="1800" i="1" dirty="0" smtClean="0">
                <a:solidFill>
                  <a:schemeClr val="bg1"/>
                </a:solidFill>
                <a:cs typeface="Arial" charset="0"/>
              </a:rPr>
              <a:t>	</a:t>
            </a:r>
            <a:r>
              <a:rPr lang="en-US" altLang="en-US" sz="1800" dirty="0" smtClean="0">
                <a:solidFill>
                  <a:schemeClr val="bg1"/>
                </a:solidFill>
              </a:rPr>
              <a:t>Ruth Bush</a:t>
            </a:r>
            <a:r>
              <a:rPr lang="en-US" sz="1800" dirty="0" smtClean="0">
                <a:solidFill>
                  <a:schemeClr val="bg1"/>
                </a:solidFill>
              </a:rPr>
              <a:t>, PhD</a:t>
            </a:r>
            <a:r>
              <a:rPr lang="en-US" sz="1800" dirty="0">
                <a:solidFill>
                  <a:schemeClr val="bg1"/>
                </a:solidFill>
              </a:rPr>
              <a:t>, </a:t>
            </a:r>
            <a:r>
              <a:rPr lang="en-US" sz="1800" dirty="0" smtClean="0">
                <a:solidFill>
                  <a:schemeClr val="bg1"/>
                </a:solidFill>
              </a:rPr>
              <a:t>MPH</a:t>
            </a:r>
            <a:r>
              <a:rPr lang="en-US" altLang="en-US" sz="1800" i="1" dirty="0" smtClean="0">
                <a:solidFill>
                  <a:schemeClr val="bg1"/>
                </a:solidFill>
                <a:cs typeface="Arial" charset="0"/>
              </a:rPr>
              <a:t>,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University of San Diego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i="1" dirty="0" smtClean="0">
                <a:solidFill>
                  <a:schemeClr val="bg1"/>
                </a:solidFill>
                <a:cs typeface="Arial" charset="0"/>
              </a:rPr>
              <a:t>Baltimore, Maryland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2006653"/>
            <a:ext cx="3921125" cy="241604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800"/>
              </a:spcAft>
              <a:defRPr/>
            </a:pPr>
            <a:r>
              <a:rPr lang="en-US" sz="1700" b="1" dirty="0" smtClean="0">
                <a:latin typeface="+mn-lt"/>
              </a:rPr>
              <a:t>Engagement </a:t>
            </a:r>
            <a:endParaRPr lang="en-US" sz="1700" b="1" dirty="0">
              <a:latin typeface="+mn-lt"/>
            </a:endParaRP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US" sz="1700" dirty="0" smtClean="0">
                <a:latin typeface="+mn-lt"/>
              </a:rPr>
              <a:t>Hosting a series of </a:t>
            </a:r>
            <a:r>
              <a:rPr lang="en-US" sz="1600" dirty="0">
                <a:latin typeface="+mn-lt"/>
                <a:cs typeface="MS PGothic"/>
              </a:rPr>
              <a:t>structured focus meetings facilitated by a nutritionist and a bilingual assistant</a:t>
            </a:r>
            <a:endParaRPr lang="en-US" sz="1700" dirty="0" smtClean="0">
              <a:latin typeface="+mn-lt"/>
            </a:endParaRPr>
          </a:p>
          <a:p>
            <a:pPr>
              <a:spcAft>
                <a:spcPts val="800"/>
              </a:spcAft>
              <a:defRPr/>
            </a:pPr>
            <a:r>
              <a:rPr lang="en-US" sz="1700" b="1" dirty="0" smtClean="0">
                <a:latin typeface="+mn-lt"/>
              </a:rPr>
              <a:t>Potential Impact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latin typeface="+mn-lt"/>
              </a:rPr>
              <a:t>Facilitate the development of a comparative effectiveness research agenda</a:t>
            </a:r>
          </a:p>
        </p:txBody>
      </p:sp>
      <p:sp>
        <p:nvSpPr>
          <p:cNvPr id="10247" name="TextBox 1"/>
          <p:cNvSpPr txBox="1">
            <a:spLocks noChangeArrowheads="1"/>
          </p:cNvSpPr>
          <p:nvPr/>
        </p:nvSpPr>
        <p:spPr bwMode="auto">
          <a:xfrm>
            <a:off x="4322762" y="1864495"/>
            <a:ext cx="4287837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7556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7556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75565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7556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75565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sz="2000" dirty="0">
                <a:solidFill>
                  <a:schemeClr val="bg1"/>
                </a:solidFill>
              </a:rPr>
              <a:t>C</a:t>
            </a:r>
            <a:r>
              <a:rPr lang="en-US" sz="2000" dirty="0" smtClean="0">
                <a:solidFill>
                  <a:schemeClr val="bg1"/>
                </a:solidFill>
              </a:rPr>
              <a:t>reate </a:t>
            </a:r>
            <a:r>
              <a:rPr lang="en-US" sz="2000" dirty="0">
                <a:solidFill>
                  <a:schemeClr val="bg1"/>
                </a:solidFill>
              </a:rPr>
              <a:t>a collaborative </a:t>
            </a:r>
            <a:r>
              <a:rPr lang="en-US" sz="2000" dirty="0" smtClean="0">
                <a:solidFill>
                  <a:schemeClr val="bg1"/>
                </a:solidFill>
              </a:rPr>
              <a:t>network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of </a:t>
            </a:r>
            <a:r>
              <a:rPr lang="en-US" sz="2000" dirty="0">
                <a:solidFill>
                  <a:schemeClr val="bg1"/>
                </a:solidFill>
              </a:rPr>
              <a:t>patient and family stakeholders, as well as researchers who are invested in using action research </a:t>
            </a:r>
            <a:r>
              <a:rPr lang="en-US" sz="2000" dirty="0" smtClean="0">
                <a:solidFill>
                  <a:schemeClr val="bg1"/>
                </a:solidFill>
              </a:rPr>
              <a:t>methodology. </a:t>
            </a:r>
            <a:r>
              <a:rPr lang="en-US" sz="2000" dirty="0">
                <a:solidFill>
                  <a:schemeClr val="bg1"/>
                </a:solidFill>
              </a:rPr>
              <a:t>G</a:t>
            </a:r>
            <a:r>
              <a:rPr lang="en-US" sz="2000" dirty="0" smtClean="0">
                <a:solidFill>
                  <a:schemeClr val="bg1"/>
                </a:solidFill>
              </a:rPr>
              <a:t>ather information </a:t>
            </a:r>
            <a:r>
              <a:rPr lang="en-US" sz="2000" dirty="0">
                <a:solidFill>
                  <a:schemeClr val="bg1"/>
                </a:solidFill>
              </a:rPr>
              <a:t>from </a:t>
            </a:r>
            <a:r>
              <a:rPr lang="en-US" sz="2000" dirty="0" smtClean="0">
                <a:solidFill>
                  <a:schemeClr val="bg1"/>
                </a:solidFill>
              </a:rPr>
              <a:t>adolescents </a:t>
            </a:r>
            <a:r>
              <a:rPr lang="en-US" sz="2000" dirty="0">
                <a:solidFill>
                  <a:schemeClr val="bg1"/>
                </a:solidFill>
              </a:rPr>
              <a:t>with SB and their parents regarding </a:t>
            </a:r>
            <a:r>
              <a:rPr lang="en-US" sz="2000" dirty="0" smtClean="0">
                <a:solidFill>
                  <a:schemeClr val="bg1"/>
                </a:solidFill>
              </a:rPr>
              <a:t>attitudes </a:t>
            </a:r>
            <a:r>
              <a:rPr lang="en-US" sz="2000" dirty="0">
                <a:solidFill>
                  <a:schemeClr val="bg1"/>
                </a:solidFill>
              </a:rPr>
              <a:t>toward obesity, diet, and lack of mobility to identify areas for future intervention.</a:t>
            </a:r>
            <a:endParaRPr lang="en-US" altLang="en-US" sz="1900" dirty="0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0248" name="TextBox 12"/>
          <p:cNvSpPr txBox="1">
            <a:spLocks noChangeArrowheads="1"/>
          </p:cNvSpPr>
          <p:nvPr/>
        </p:nvSpPr>
        <p:spPr bwMode="auto">
          <a:xfrm>
            <a:off x="4149725" y="5821363"/>
            <a:ext cx="46132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i="1" dirty="0" smtClean="0">
                <a:solidFill>
                  <a:prstClr val="black"/>
                </a:solidFill>
                <a:cs typeface="Arial" charset="0"/>
              </a:rPr>
              <a:t>Pipeline to Proposal</a:t>
            </a:r>
            <a:endParaRPr lang="en-US" altLang="en-US" sz="1600" i="1" dirty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2052" name="Picture 4" descr="Dr. Ruth Bush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8606" y="796542"/>
            <a:ext cx="1269945" cy="137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5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04800" y="381000"/>
            <a:ext cx="8538410" cy="685800"/>
            <a:chOff x="304800" y="381000"/>
            <a:chExt cx="8538410" cy="685800"/>
          </a:xfrm>
        </p:grpSpPr>
        <p:sp>
          <p:nvSpPr>
            <p:cNvPr id="8" name="Title 1"/>
            <p:cNvSpPr txBox="1">
              <a:spLocks/>
            </p:cNvSpPr>
            <p:nvPr/>
          </p:nvSpPr>
          <p:spPr>
            <a:xfrm>
              <a:off x="304800" y="381000"/>
              <a:ext cx="8462210" cy="685800"/>
            </a:xfrm>
            <a:prstGeom prst="rect">
              <a:avLst/>
            </a:prstGeom>
          </p:spPr>
          <p:txBody>
            <a:bodyPr/>
            <a:lstStyle>
              <a:lvl1pPr algn="ctr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MS PGothic" pitchFamily="34" charset="-128"/>
                  <a:cs typeface="MS PGothic"/>
                </a:defRPr>
              </a:lvl1pPr>
              <a:lvl2pPr algn="ctr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MS PGothic"/>
                </a:defRPr>
              </a:lvl2pPr>
              <a:lvl3pPr algn="ctr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MS PGothic"/>
                </a:defRPr>
              </a:lvl3pPr>
              <a:lvl4pPr algn="ctr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MS PGothic"/>
                </a:defRPr>
              </a:lvl4pPr>
              <a:lvl5pPr algn="ctr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MS PGothic"/>
                </a:defRPr>
              </a:lvl5pPr>
              <a:lvl6pPr marL="4572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l">
                <a:defRPr/>
              </a:pPr>
              <a:r>
                <a:rPr lang="en-US" sz="2800" b="1" dirty="0" smtClean="0">
                  <a:solidFill>
                    <a:srgbClr val="1F497D"/>
                  </a:solidFill>
                  <a:latin typeface="Arial"/>
                  <a:cs typeface="Arial"/>
                </a:rPr>
                <a:t>Eugene Washington PCORI Engagement Awards</a:t>
              </a:r>
              <a:endParaRPr lang="en-US" sz="2800" b="1" dirty="0">
                <a:solidFill>
                  <a:srgbClr val="1F497D"/>
                </a:solidFill>
                <a:latin typeface="Arial"/>
                <a:cs typeface="Arial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381000" y="1066800"/>
              <a:ext cx="8462210" cy="0"/>
            </a:xfrm>
            <a:prstGeom prst="line">
              <a:avLst/>
            </a:prstGeom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29378" y="1350616"/>
            <a:ext cx="5402139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1175" lvl="2" indent="-163513" defTabSz="457200" fontAlgn="auto">
              <a:spcBef>
                <a:spcPts val="600"/>
              </a:spcBef>
              <a:spcAft>
                <a:spcPts val="600"/>
              </a:spcAft>
              <a:buClr>
                <a:srgbClr val="71C04F"/>
              </a:buClr>
              <a:buSzPct val="100000"/>
              <a:buFont typeface="Arial" panose="020B0604020202020204" pitchFamily="34" charset="0"/>
              <a:buChar char="•"/>
              <a:tabLst>
                <a:tab pos="342900" algn="l"/>
              </a:tabLst>
              <a:defRPr/>
            </a:pPr>
            <a:r>
              <a:rPr lang="en-US" b="1" dirty="0" smtClean="0">
                <a:solidFill>
                  <a:srgbClr val="1F497D"/>
                </a:solidFill>
                <a:latin typeface="Calibri"/>
                <a:cs typeface="Arial" panose="020B0604020202020204" pitchFamily="34" charset="0"/>
              </a:rPr>
              <a:t>Knowledge Awards* </a:t>
            </a:r>
            <a:r>
              <a:rPr lang="en-US" dirty="0" smtClean="0">
                <a:solidFill>
                  <a:srgbClr val="1F497D"/>
                </a:solidFill>
                <a:latin typeface="Calibri"/>
                <a:cs typeface="Arial" panose="020B0604020202020204" pitchFamily="34" charset="0"/>
              </a:rPr>
              <a:t>increase knowledge </a:t>
            </a:r>
            <a:r>
              <a:rPr lang="en-US" dirty="0">
                <a:solidFill>
                  <a:srgbClr val="1F497D"/>
                </a:solidFill>
                <a:latin typeface="Calibri"/>
                <a:cs typeface="Arial" panose="020B0604020202020204" pitchFamily="34" charset="0"/>
              </a:rPr>
              <a:t>about how consumers of healthcare information view, receive, and make use of </a:t>
            </a:r>
            <a:r>
              <a:rPr lang="en-US" dirty="0" smtClean="0">
                <a:solidFill>
                  <a:srgbClr val="1F497D"/>
                </a:solidFill>
                <a:latin typeface="Calibri"/>
                <a:cs typeface="Arial" panose="020B0604020202020204" pitchFamily="34" charset="0"/>
              </a:rPr>
              <a:t>PCOR and CER.</a:t>
            </a:r>
            <a:endParaRPr lang="en-US" b="1" dirty="0" smtClean="0">
              <a:solidFill>
                <a:srgbClr val="1F497D"/>
              </a:solidFill>
              <a:latin typeface="Calibri"/>
              <a:cs typeface="Arial" panose="020B0604020202020204" pitchFamily="34" charset="0"/>
            </a:endParaRPr>
          </a:p>
          <a:p>
            <a:pPr marL="511175" lvl="2" indent="-163513" defTabSz="457200" fontAlgn="auto">
              <a:spcBef>
                <a:spcPts val="600"/>
              </a:spcBef>
              <a:spcAft>
                <a:spcPts val="600"/>
              </a:spcAft>
              <a:buClr>
                <a:srgbClr val="71C04F"/>
              </a:buClr>
              <a:buSzPct val="100000"/>
              <a:buFont typeface="Arial" panose="020B0604020202020204" pitchFamily="34" charset="0"/>
              <a:buChar char="•"/>
              <a:tabLst>
                <a:tab pos="342900" algn="l"/>
              </a:tabLst>
              <a:defRPr/>
            </a:pPr>
            <a:r>
              <a:rPr lang="en-US" b="1" dirty="0">
                <a:solidFill>
                  <a:srgbClr val="1F497D"/>
                </a:solidFill>
                <a:latin typeface="Calibri"/>
                <a:cs typeface="Arial" panose="020B0604020202020204" pitchFamily="34" charset="0"/>
              </a:rPr>
              <a:t>Training and Development </a:t>
            </a:r>
            <a:r>
              <a:rPr lang="en-US" b="1" dirty="0" smtClean="0">
                <a:solidFill>
                  <a:srgbClr val="1F497D"/>
                </a:solidFill>
                <a:latin typeface="Calibri"/>
                <a:cs typeface="Arial" panose="020B0604020202020204" pitchFamily="34" charset="0"/>
              </a:rPr>
              <a:t>Awards* </a:t>
            </a:r>
            <a:r>
              <a:rPr lang="en-US" dirty="0" smtClean="0">
                <a:solidFill>
                  <a:srgbClr val="1F497D"/>
                </a:solidFill>
                <a:latin typeface="Calibri"/>
                <a:cs typeface="Arial" panose="020B0604020202020204" pitchFamily="34" charset="0"/>
              </a:rPr>
              <a:t>build capacity </a:t>
            </a:r>
            <a:r>
              <a:rPr lang="en-US" dirty="0">
                <a:solidFill>
                  <a:srgbClr val="1F497D"/>
                </a:solidFill>
                <a:latin typeface="Calibri"/>
                <a:cs typeface="Arial" panose="020B0604020202020204" pitchFamily="34" charset="0"/>
              </a:rPr>
              <a:t>for participating in </a:t>
            </a:r>
            <a:r>
              <a:rPr lang="en-US" dirty="0" smtClean="0">
                <a:solidFill>
                  <a:srgbClr val="1F497D"/>
                </a:solidFill>
                <a:latin typeface="Calibri"/>
                <a:cs typeface="Arial" panose="020B0604020202020204" pitchFamily="34" charset="0"/>
              </a:rPr>
              <a:t>PCOR and CER </a:t>
            </a:r>
            <a:r>
              <a:rPr lang="en-US" dirty="0">
                <a:solidFill>
                  <a:srgbClr val="1F497D"/>
                </a:solidFill>
                <a:latin typeface="Calibri"/>
                <a:cs typeface="Arial" panose="020B0604020202020204" pitchFamily="34" charset="0"/>
              </a:rPr>
              <a:t>and </a:t>
            </a:r>
            <a:r>
              <a:rPr lang="en-US" dirty="0" smtClean="0">
                <a:solidFill>
                  <a:srgbClr val="1F497D"/>
                </a:solidFill>
                <a:latin typeface="Calibri"/>
                <a:cs typeface="Arial" panose="020B0604020202020204" pitchFamily="34" charset="0"/>
              </a:rPr>
              <a:t>create ways to connect patients</a:t>
            </a:r>
            <a:r>
              <a:rPr lang="en-US" dirty="0">
                <a:solidFill>
                  <a:srgbClr val="1F497D"/>
                </a:solidFill>
                <a:latin typeface="Calibri"/>
                <a:cs typeface="Arial" panose="020B0604020202020204" pitchFamily="34" charset="0"/>
              </a:rPr>
              <a:t>, caregivers, </a:t>
            </a:r>
            <a:r>
              <a:rPr lang="en-US" dirty="0" smtClean="0">
                <a:solidFill>
                  <a:srgbClr val="1F497D"/>
                </a:solidFill>
                <a:latin typeface="Calibri"/>
                <a:cs typeface="Arial" panose="020B0604020202020204" pitchFamily="34" charset="0"/>
              </a:rPr>
              <a:t>clinicians, and </a:t>
            </a:r>
            <a:r>
              <a:rPr lang="en-US" dirty="0">
                <a:solidFill>
                  <a:srgbClr val="1F497D"/>
                </a:solidFill>
                <a:latin typeface="Calibri"/>
                <a:cs typeface="Arial" panose="020B0604020202020204" pitchFamily="34" charset="0"/>
              </a:rPr>
              <a:t>other </a:t>
            </a:r>
            <a:r>
              <a:rPr lang="en-US" dirty="0" smtClean="0">
                <a:solidFill>
                  <a:srgbClr val="1F497D"/>
                </a:solidFill>
                <a:latin typeface="Calibri"/>
                <a:cs typeface="Arial" panose="020B0604020202020204" pitchFamily="34" charset="0"/>
              </a:rPr>
              <a:t>healthcare stakeholders </a:t>
            </a:r>
            <a:r>
              <a:rPr lang="en-US" dirty="0">
                <a:solidFill>
                  <a:srgbClr val="1F497D"/>
                </a:solidFill>
                <a:latin typeface="Calibri"/>
                <a:cs typeface="Arial" panose="020B0604020202020204" pitchFamily="34" charset="0"/>
              </a:rPr>
              <a:t>with the research </a:t>
            </a:r>
            <a:r>
              <a:rPr lang="en-US" dirty="0" smtClean="0">
                <a:solidFill>
                  <a:srgbClr val="1F497D"/>
                </a:solidFill>
                <a:latin typeface="Calibri"/>
                <a:cs typeface="Arial" panose="020B0604020202020204" pitchFamily="34" charset="0"/>
              </a:rPr>
              <a:t>community.</a:t>
            </a:r>
            <a:endParaRPr lang="en-US" b="1" dirty="0" smtClean="0">
              <a:solidFill>
                <a:srgbClr val="1F497D"/>
              </a:solidFill>
              <a:latin typeface="Calibri"/>
              <a:cs typeface="Arial" panose="020B0604020202020204" pitchFamily="34" charset="0"/>
            </a:endParaRPr>
          </a:p>
          <a:p>
            <a:pPr marL="511175" lvl="2" indent="-163513" defTabSz="457200" fontAlgn="auto">
              <a:spcBef>
                <a:spcPts val="600"/>
              </a:spcBef>
              <a:spcAft>
                <a:spcPts val="600"/>
              </a:spcAft>
              <a:buClr>
                <a:srgbClr val="71C04F"/>
              </a:buClr>
              <a:buSzPct val="100000"/>
              <a:buFont typeface="Arial" panose="020B0604020202020204" pitchFamily="34" charset="0"/>
              <a:buChar char="•"/>
              <a:tabLst>
                <a:tab pos="342900" algn="l"/>
              </a:tabLst>
              <a:defRPr/>
            </a:pPr>
            <a:r>
              <a:rPr lang="en-US" b="1" dirty="0">
                <a:solidFill>
                  <a:srgbClr val="1F497D"/>
                </a:solidFill>
                <a:latin typeface="Calibri"/>
                <a:cs typeface="Arial" panose="020B0604020202020204" pitchFamily="34" charset="0"/>
              </a:rPr>
              <a:t>Dissemination </a:t>
            </a:r>
            <a:r>
              <a:rPr lang="en-US" b="1" dirty="0" smtClean="0">
                <a:solidFill>
                  <a:srgbClr val="1F497D"/>
                </a:solidFill>
                <a:latin typeface="Calibri"/>
                <a:cs typeface="Arial" panose="020B0604020202020204" pitchFamily="34" charset="0"/>
              </a:rPr>
              <a:t>Awards </a:t>
            </a:r>
            <a:r>
              <a:rPr lang="en-US" dirty="0" smtClean="0">
                <a:solidFill>
                  <a:srgbClr val="1F497D"/>
                </a:solidFill>
                <a:latin typeface="Calibri"/>
                <a:cs typeface="Arial" panose="020B0604020202020204" pitchFamily="34" charset="0"/>
              </a:rPr>
              <a:t>develop and </a:t>
            </a:r>
            <a:r>
              <a:rPr lang="en-US" dirty="0">
                <a:solidFill>
                  <a:srgbClr val="1F497D"/>
                </a:solidFill>
                <a:latin typeface="Calibri"/>
                <a:cs typeface="Arial" panose="020B0604020202020204" pitchFamily="34" charset="0"/>
              </a:rPr>
              <a:t>strengthen channels for disseminating and implementing PCOR and CER </a:t>
            </a:r>
            <a:r>
              <a:rPr lang="en-US" dirty="0" smtClean="0">
                <a:solidFill>
                  <a:srgbClr val="1F497D"/>
                </a:solidFill>
                <a:latin typeface="Calibri"/>
                <a:cs typeface="Arial" panose="020B0604020202020204" pitchFamily="34" charset="0"/>
              </a:rPr>
              <a:t>findings </a:t>
            </a:r>
          </a:p>
          <a:p>
            <a:pPr marL="511175" lvl="2" indent="-163513" defTabSz="457200" fontAlgn="auto">
              <a:spcBef>
                <a:spcPts val="600"/>
              </a:spcBef>
              <a:spcAft>
                <a:spcPts val="600"/>
              </a:spcAft>
              <a:buClr>
                <a:srgbClr val="71C04F"/>
              </a:buClr>
              <a:buSzPct val="100000"/>
              <a:buFont typeface="Arial" panose="020B0604020202020204" pitchFamily="34" charset="0"/>
              <a:buChar char="•"/>
              <a:tabLst>
                <a:tab pos="342900" algn="l"/>
              </a:tabLst>
              <a:defRPr/>
            </a:pPr>
            <a:r>
              <a:rPr lang="en-US" b="1" dirty="0" smtClean="0">
                <a:solidFill>
                  <a:srgbClr val="1F497D"/>
                </a:solidFill>
                <a:latin typeface="Calibri"/>
                <a:cs typeface="Arial" panose="020B0604020202020204" pitchFamily="34" charset="0"/>
              </a:rPr>
              <a:t>PCOR/CER Meeting and Conference Support Awards* </a:t>
            </a:r>
            <a:r>
              <a:rPr lang="en-US" dirty="0">
                <a:solidFill>
                  <a:srgbClr val="1F497D"/>
                </a:solidFill>
                <a:latin typeface="Calibri"/>
                <a:cs typeface="Arial" panose="020B0604020202020204" pitchFamily="34" charset="0"/>
              </a:rPr>
              <a:t>provide organizations with funding for meetings and conferences that align with PCORI’s </a:t>
            </a:r>
            <a:r>
              <a:rPr lang="en-US" dirty="0" smtClean="0">
                <a:solidFill>
                  <a:srgbClr val="1F497D"/>
                </a:solidFill>
                <a:latin typeface="Calibri"/>
                <a:cs typeface="Arial" panose="020B0604020202020204" pitchFamily="34" charset="0"/>
              </a:rPr>
              <a:t>mission and </a:t>
            </a:r>
            <a:r>
              <a:rPr lang="en-US" dirty="0">
                <a:solidFill>
                  <a:srgbClr val="1F497D"/>
                </a:solidFill>
                <a:latin typeface="Calibri"/>
                <a:cs typeface="Arial" panose="020B0604020202020204" pitchFamily="34" charset="0"/>
              </a:rPr>
              <a:t>aim to facilitate expansion of </a:t>
            </a:r>
            <a:r>
              <a:rPr lang="en-US" dirty="0" smtClean="0">
                <a:solidFill>
                  <a:srgbClr val="1F497D"/>
                </a:solidFill>
                <a:latin typeface="Calibri"/>
                <a:cs typeface="Arial" panose="020B0604020202020204" pitchFamily="34" charset="0"/>
              </a:rPr>
              <a:t>PCOR and CER</a:t>
            </a:r>
            <a:endParaRPr lang="en-US" dirty="0">
              <a:solidFill>
                <a:srgbClr val="1F497D"/>
              </a:solidFill>
              <a:latin typeface="Calibri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867400" y="2209800"/>
            <a:ext cx="2461135" cy="1731616"/>
            <a:chOff x="6068093" y="1371600"/>
            <a:chExt cx="2461135" cy="1731616"/>
          </a:xfrm>
        </p:grpSpPr>
        <p:sp>
          <p:nvSpPr>
            <p:cNvPr id="17" name="Rectangle 16"/>
            <p:cNvSpPr/>
            <p:nvPr/>
          </p:nvSpPr>
          <p:spPr>
            <a:xfrm>
              <a:off x="6068093" y="1371600"/>
              <a:ext cx="2461135" cy="17316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248401" y="1503016"/>
              <a:ext cx="2057400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1200"/>
                </a:spcAft>
                <a:buSzPct val="100000"/>
                <a:defRPr/>
              </a:pPr>
              <a:r>
                <a:rPr lang="en-US" dirty="0" smtClean="0">
                  <a:solidFill>
                    <a:srgbClr val="1F497D">
                      <a:lumMod val="75000"/>
                    </a:srgbClr>
                  </a:solidFill>
                  <a:latin typeface="Calibri"/>
                </a:rPr>
                <a:t>Awards of </a:t>
              </a:r>
              <a:br>
                <a:rPr lang="en-US" dirty="0" smtClean="0">
                  <a:solidFill>
                    <a:srgbClr val="1F497D">
                      <a:lumMod val="75000"/>
                    </a:srgbClr>
                  </a:solidFill>
                  <a:latin typeface="Calibri"/>
                </a:rPr>
              </a:br>
              <a:r>
                <a:rPr lang="en-US" b="1" dirty="0" smtClean="0">
                  <a:solidFill>
                    <a:srgbClr val="1F497D">
                      <a:lumMod val="75000"/>
                    </a:srgbClr>
                  </a:solidFill>
                  <a:latin typeface="Calibri"/>
                </a:rPr>
                <a:t>up to $250,000 </a:t>
              </a:r>
              <a:r>
                <a:rPr lang="en-US" dirty="0" smtClean="0">
                  <a:solidFill>
                    <a:srgbClr val="1F497D">
                      <a:lumMod val="75000"/>
                    </a:srgbClr>
                  </a:solidFill>
                  <a:latin typeface="Calibri"/>
                </a:rPr>
                <a:t/>
              </a:r>
              <a:br>
                <a:rPr lang="en-US" dirty="0" smtClean="0">
                  <a:solidFill>
                    <a:srgbClr val="1F497D">
                      <a:lumMod val="75000"/>
                    </a:srgbClr>
                  </a:solidFill>
                  <a:latin typeface="Calibri"/>
                </a:rPr>
              </a:br>
              <a:r>
                <a:rPr lang="en-US" dirty="0" smtClean="0">
                  <a:solidFill>
                    <a:srgbClr val="1F497D">
                      <a:lumMod val="75000"/>
                    </a:srgbClr>
                  </a:solidFill>
                  <a:latin typeface="Calibri"/>
                </a:rPr>
                <a:t>per project, up to </a:t>
              </a:r>
              <a:r>
                <a:rPr lang="en-US" b="1" dirty="0" smtClean="0">
                  <a:solidFill>
                    <a:srgbClr val="1F497D">
                      <a:lumMod val="75000"/>
                    </a:srgbClr>
                  </a:solidFill>
                  <a:latin typeface="Calibri"/>
                </a:rPr>
                <a:t>two years </a:t>
              </a:r>
              <a:r>
                <a:rPr lang="en-US" dirty="0" smtClean="0">
                  <a:solidFill>
                    <a:srgbClr val="1F497D">
                      <a:lumMod val="75000"/>
                    </a:srgbClr>
                  </a:solidFill>
                  <a:latin typeface="Calibri"/>
                </a:rPr>
                <a:t>in duration</a:t>
              </a:r>
              <a:endParaRPr lang="en-US" dirty="0">
                <a:solidFill>
                  <a:srgbClr val="1F497D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962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438400"/>
            <a:ext cx="6172200" cy="16002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en-US" sz="3600" b="1" dirty="0" smtClean="0">
                <a:solidFill>
                  <a:srgbClr val="1F497D"/>
                </a:solidFill>
                <a:latin typeface="Arial"/>
                <a:cs typeface="Arial"/>
              </a:rPr>
              <a:t>About PCORI</a:t>
            </a:r>
            <a:endParaRPr lang="en-US" sz="3600" b="1" dirty="0">
              <a:solidFill>
                <a:srgbClr val="1F497D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488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ENGAGEMENT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3595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4800" y="381000"/>
            <a:ext cx="8462210" cy="685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en-US" sz="2800" b="1" dirty="0" smtClean="0">
                <a:solidFill>
                  <a:srgbClr val="1F497D"/>
                </a:solidFill>
                <a:latin typeface="Arial"/>
                <a:cs typeface="Arial"/>
              </a:rPr>
              <a:t>PCORI’s Goals for Engagement</a:t>
            </a:r>
            <a:endParaRPr lang="en-US" sz="2800" b="1" dirty="0">
              <a:solidFill>
                <a:srgbClr val="1F497D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32010" y="38917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22896" y="1371600"/>
            <a:ext cx="25159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457200" eaLnBrk="0" hangingPunct="0">
              <a:spcAft>
                <a:spcPts val="600"/>
              </a:spcAft>
              <a:buClr>
                <a:srgbClr val="71C04F"/>
              </a:buClr>
              <a:buSzPct val="100000"/>
              <a:tabLst>
                <a:tab pos="342900" algn="l"/>
              </a:tabLst>
              <a:defRPr/>
            </a:pP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To establish trust </a:t>
            </a:r>
            <a:r>
              <a:rPr lang="en-US" sz="2000" dirty="0">
                <a:solidFill>
                  <a:schemeClr val="tx2"/>
                </a:solidFill>
                <a:latin typeface="+mn-lt"/>
              </a:rPr>
              <a:t>and a sense of legitimacy in research findings</a:t>
            </a:r>
          </a:p>
        </p:txBody>
      </p:sp>
      <p:sp>
        <p:nvSpPr>
          <p:cNvPr id="5" name="Rectangle 4"/>
          <p:cNvSpPr/>
          <p:nvPr/>
        </p:nvSpPr>
        <p:spPr>
          <a:xfrm>
            <a:off x="5908532" y="1371600"/>
            <a:ext cx="29346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+mn-lt"/>
              </a:rPr>
              <a:t>To encourage successful </a:t>
            </a:r>
            <a:r>
              <a:rPr lang="en-US" sz="2000" dirty="0">
                <a:solidFill>
                  <a:schemeClr val="tx2"/>
                </a:solidFill>
                <a:latin typeface="+mn-lt"/>
              </a:rPr>
              <a:t>uptake and use of research </a:t>
            </a: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results</a:t>
            </a:r>
            <a:endParaRPr lang="en-US" sz="20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1482" y="1371600"/>
            <a:ext cx="27007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+mn-lt"/>
              </a:rPr>
              <a:t>To influence research </a:t>
            </a:r>
            <a:r>
              <a:rPr lang="en-US" sz="2000" dirty="0">
                <a:solidFill>
                  <a:schemeClr val="tx2"/>
                </a:solidFill>
                <a:latin typeface="+mn-lt"/>
              </a:rPr>
              <a:t>to be patient-centered, relevant, and useful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7400" y="2671806"/>
            <a:ext cx="4805705" cy="3178631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81000" y="1066800"/>
            <a:ext cx="8462210" cy="0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66194" y="5850437"/>
            <a:ext cx="79504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www.pcori.org/funding-opportunities/what-we-mean-engagement/pcoris-stakeholders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0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01752" y="1371600"/>
            <a:ext cx="8458200" cy="3352800"/>
          </a:xfrm>
        </p:spPr>
        <p:txBody>
          <a:bodyPr/>
          <a:lstStyle/>
          <a:p>
            <a:pPr>
              <a:spcAft>
                <a:spcPts val="400"/>
              </a:spcAft>
              <a:buSzPct val="100000"/>
              <a:buBlip>
                <a:blip r:embed="rId3"/>
              </a:buBlip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Patient Partners: Patients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who are representative of the population of interest in a particular study, as well as their family members, caregivers, and the organizations that represent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them.</a:t>
            </a:r>
          </a:p>
          <a:p>
            <a:pPr>
              <a:spcAft>
                <a:spcPts val="400"/>
              </a:spcAft>
              <a:buSzPct val="100000"/>
              <a:buBlip>
                <a:blip r:embed="rId3"/>
              </a:buBlip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Stakeholder Partners: Members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 constituencies based on professional, rather than personal,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experience. This could include, for example: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SzPct val="100000"/>
              <a:buBlip>
                <a:blip r:embed="rId3"/>
              </a:buBlip>
            </a:pPr>
            <a:r>
              <a:rPr lang="en-US" sz="2000" dirty="0"/>
              <a:t>clinicians, </a:t>
            </a:r>
            <a:endParaRPr lang="en-US" sz="2000" dirty="0" smtClean="0"/>
          </a:p>
          <a:p>
            <a:pPr lvl="1">
              <a:spcBef>
                <a:spcPts val="0"/>
              </a:spcBef>
              <a:spcAft>
                <a:spcPts val="0"/>
              </a:spcAft>
              <a:buSzPct val="100000"/>
              <a:buBlip>
                <a:blip r:embed="rId3"/>
              </a:buBlip>
            </a:pPr>
            <a:r>
              <a:rPr lang="en-US" sz="2000" dirty="0" smtClean="0"/>
              <a:t>healthcare </a:t>
            </a:r>
            <a:r>
              <a:rPr lang="en-US" sz="2000" dirty="0"/>
              <a:t>purchasers, </a:t>
            </a:r>
            <a:endParaRPr lang="en-US" sz="2000" dirty="0" smtClean="0"/>
          </a:p>
          <a:p>
            <a:pPr lvl="1">
              <a:spcBef>
                <a:spcPts val="0"/>
              </a:spcBef>
              <a:spcAft>
                <a:spcPts val="0"/>
              </a:spcAft>
              <a:buSzPct val="100000"/>
              <a:buBlip>
                <a:blip r:embed="rId3"/>
              </a:buBlip>
            </a:pPr>
            <a:r>
              <a:rPr lang="en-US" sz="2000" dirty="0" smtClean="0"/>
              <a:t>payers</a:t>
            </a:r>
            <a:r>
              <a:rPr lang="en-US" sz="2000" dirty="0"/>
              <a:t>, </a:t>
            </a:r>
            <a:endParaRPr lang="en-US" sz="2000" dirty="0" smtClean="0"/>
          </a:p>
          <a:p>
            <a:pPr lvl="1">
              <a:spcBef>
                <a:spcPts val="0"/>
              </a:spcBef>
              <a:spcAft>
                <a:spcPts val="0"/>
              </a:spcAft>
              <a:buSzPct val="100000"/>
              <a:buBlip>
                <a:blip r:embed="rId3"/>
              </a:buBlip>
            </a:pPr>
            <a:r>
              <a:rPr lang="en-US" sz="2000" dirty="0" smtClean="0"/>
              <a:t>industry</a:t>
            </a:r>
            <a:r>
              <a:rPr lang="en-US" sz="2000" dirty="0"/>
              <a:t>, </a:t>
            </a:r>
            <a:endParaRPr lang="en-US" sz="2000" dirty="0" smtClean="0"/>
          </a:p>
          <a:p>
            <a:pPr lvl="1">
              <a:spcBef>
                <a:spcPts val="0"/>
              </a:spcBef>
              <a:spcAft>
                <a:spcPts val="0"/>
              </a:spcAft>
              <a:buSzPct val="100000"/>
              <a:buBlip>
                <a:blip r:embed="rId3"/>
              </a:buBlip>
            </a:pPr>
            <a:r>
              <a:rPr lang="en-US" sz="2000" dirty="0" smtClean="0"/>
              <a:t>hospitals </a:t>
            </a:r>
            <a:r>
              <a:rPr lang="en-US" sz="2000" dirty="0"/>
              <a:t>and other health systems, </a:t>
            </a:r>
            <a:endParaRPr lang="en-US" sz="2000" dirty="0" smtClean="0"/>
          </a:p>
          <a:p>
            <a:pPr lvl="1">
              <a:spcBef>
                <a:spcPts val="0"/>
              </a:spcBef>
              <a:spcAft>
                <a:spcPts val="0"/>
              </a:spcAft>
              <a:buSzPct val="100000"/>
              <a:buBlip>
                <a:blip r:embed="rId3"/>
              </a:buBlip>
            </a:pPr>
            <a:r>
              <a:rPr lang="en-US" sz="2000" dirty="0" smtClean="0"/>
              <a:t>policy </a:t>
            </a:r>
            <a:r>
              <a:rPr lang="en-US" sz="2000" dirty="0"/>
              <a:t>makers, </a:t>
            </a:r>
            <a:endParaRPr lang="en-US" sz="2000" dirty="0" smtClean="0"/>
          </a:p>
          <a:p>
            <a:pPr lvl="1">
              <a:spcBef>
                <a:spcPts val="0"/>
              </a:spcBef>
              <a:spcAft>
                <a:spcPts val="0"/>
              </a:spcAft>
              <a:buSzPct val="100000"/>
              <a:buBlip>
                <a:blip r:embed="rId3"/>
              </a:buBlip>
            </a:pPr>
            <a:r>
              <a:rPr lang="en-US" sz="2000" dirty="0" smtClean="0"/>
              <a:t>training </a:t>
            </a:r>
            <a:r>
              <a:rPr lang="en-US" sz="2000" dirty="0"/>
              <a:t>institutions, and </a:t>
            </a:r>
            <a:endParaRPr lang="en-US" sz="2000" dirty="0" smtClean="0"/>
          </a:p>
          <a:p>
            <a:pPr lvl="1">
              <a:spcBef>
                <a:spcPts val="0"/>
              </a:spcBef>
              <a:spcAft>
                <a:spcPts val="0"/>
              </a:spcAft>
              <a:buSzPct val="100000"/>
              <a:buBlip>
                <a:blip r:embed="rId3"/>
              </a:buBlip>
            </a:pPr>
            <a:r>
              <a:rPr lang="en-US" sz="2000" dirty="0" smtClean="0"/>
              <a:t>researchers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 Partners and Other Stakeholders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63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43323"/>
            <a:ext cx="8229600" cy="639762"/>
          </a:xfrm>
        </p:spPr>
        <p:txBody>
          <a:bodyPr>
            <a:noAutofit/>
          </a:bodyPr>
          <a:lstStyle/>
          <a:p>
            <a:pPr algn="l"/>
            <a:r>
              <a:rPr lang="en-US" sz="32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Engagement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09600"/>
            <a:ext cx="8153400" cy="5867400"/>
          </a:xfrm>
        </p:spPr>
        <p:txBody>
          <a:bodyPr>
            <a:normAutofit/>
          </a:bodyPr>
          <a:lstStyle/>
          <a:p>
            <a:pPr>
              <a:spcAft>
                <a:spcPts val="400"/>
              </a:spcAft>
              <a:buSzPct val="100000"/>
              <a:buBlip>
                <a:blip r:embed="rId3"/>
              </a:buBlip>
            </a:pPr>
            <a:endParaRPr lang="en-US" sz="2400" dirty="0" smtClean="0">
              <a:solidFill>
                <a:srgbClr val="101D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400"/>
              </a:spcAft>
              <a:buSzPct val="100000"/>
              <a:buBlip>
                <a:blip r:embed="rId3"/>
              </a:buBlip>
            </a:pPr>
            <a:r>
              <a:rPr lang="en-US" sz="2400" b="1" dirty="0">
                <a:solidFill>
                  <a:srgbClr val="101D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PCORI’s “Engagement </a:t>
            </a:r>
            <a:r>
              <a:rPr lang="en-US" sz="2400" b="1" dirty="0" smtClean="0">
                <a:solidFill>
                  <a:srgbClr val="101D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Rubric”</a:t>
            </a:r>
          </a:p>
          <a:p>
            <a:pPr marL="365760" lvl="2" indent="0">
              <a:spcBef>
                <a:spcPts val="0"/>
              </a:spcBef>
              <a:buNone/>
            </a:pPr>
            <a:r>
              <a:rPr lang="en-US" sz="1900" dirty="0">
                <a:solidFill>
                  <a:srgbClr val="101D6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http://www.pcori.org/sites/default/files/PCORI-Engagement-Rubric-with-Table.pdf</a:t>
            </a:r>
            <a:r>
              <a:rPr lang="en-US" sz="1900" dirty="0">
                <a:solidFill>
                  <a:srgbClr val="101D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900" dirty="0" smtClean="0">
              <a:solidFill>
                <a:srgbClr val="101D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400"/>
              </a:spcAft>
              <a:buSzPct val="100000"/>
              <a:buBlip>
                <a:blip r:embed="rId3"/>
              </a:buBlip>
            </a:pPr>
            <a:r>
              <a:rPr lang="en-US" sz="2400" b="1" dirty="0" smtClean="0">
                <a:solidFill>
                  <a:srgbClr val="101D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Engagement Plans</a:t>
            </a:r>
          </a:p>
          <a:p>
            <a:pPr marL="36576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u="sng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http://</a:t>
            </a:r>
            <a:r>
              <a:rPr lang="en-US" sz="1900" u="sng" dirty="0" smtClean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www.pcori.org/sites/default/files/PCORI-Sample-Engagement-Plans.pdf</a:t>
            </a:r>
            <a:endParaRPr lang="en-US" sz="1900" dirty="0" smtClean="0">
              <a:solidFill>
                <a:srgbClr val="101D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marR="0">
              <a:lnSpc>
                <a:spcPct val="9000"/>
              </a:lnSpc>
              <a:spcBef>
                <a:spcPts val="0"/>
              </a:spcBef>
              <a:spcAft>
                <a:spcPts val="0"/>
              </a:spcAft>
            </a:pPr>
            <a:endParaRPr lang="en-US" sz="19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400"/>
              </a:spcAft>
              <a:buSzPct val="100000"/>
              <a:buBlip>
                <a:blip r:embed="rId3"/>
              </a:buBlip>
            </a:pPr>
            <a:r>
              <a:rPr lang="en-US" sz="2400" b="1" dirty="0" smtClean="0">
                <a:solidFill>
                  <a:srgbClr val="101D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PCORI </a:t>
            </a:r>
            <a:r>
              <a:rPr lang="en-US" sz="2400" b="1" dirty="0">
                <a:solidFill>
                  <a:srgbClr val="101D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Compensation </a:t>
            </a:r>
            <a:r>
              <a:rPr lang="en-US" sz="2400" b="1" dirty="0" smtClean="0">
                <a:solidFill>
                  <a:srgbClr val="101D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Framework</a:t>
            </a:r>
          </a:p>
          <a:p>
            <a:pPr marL="36576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sz="1900" dirty="0">
                <a:solidFill>
                  <a:srgbClr val="101D6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http://www.pcori.org/sites/default/files/PCORI-Compensation-Framework-for-Engaged-Research-Partners.pdf</a:t>
            </a:r>
            <a:endParaRPr lang="en-US" sz="1900" dirty="0" smtClean="0">
              <a:solidFill>
                <a:srgbClr val="101D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400"/>
              </a:spcAft>
              <a:buSzPct val="100000"/>
              <a:buBlip>
                <a:blip r:embed="rId3"/>
              </a:buBlip>
            </a:pPr>
            <a:r>
              <a:rPr lang="en-US" sz="2400" b="1" dirty="0" smtClean="0">
                <a:solidFill>
                  <a:srgbClr val="101D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Engagement in Research website page</a:t>
            </a:r>
          </a:p>
          <a:p>
            <a:pPr marL="365760" lvl="2" indent="0">
              <a:buNone/>
            </a:pPr>
            <a:r>
              <a:rPr lang="en-US" sz="1900" u="sng" dirty="0">
                <a:solidFill>
                  <a:srgbClr val="101D61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http://www.pcori.org/content/engagement-research</a:t>
            </a:r>
            <a:endParaRPr lang="en-US" sz="1900" u="sng" dirty="0">
              <a:solidFill>
                <a:srgbClr val="101D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400"/>
              </a:spcAft>
              <a:buSzPct val="100000"/>
              <a:buBlip>
                <a:blip r:embed="rId3"/>
              </a:buBlip>
            </a:pPr>
            <a:r>
              <a:rPr lang="en-US" sz="2400" b="1" dirty="0" smtClean="0">
                <a:solidFill>
                  <a:srgbClr val="101D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PCORI’s </a:t>
            </a:r>
            <a:r>
              <a:rPr lang="en-US" sz="2400" b="1" dirty="0">
                <a:solidFill>
                  <a:srgbClr val="101D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Methodology Standards PC-1 to </a:t>
            </a:r>
            <a:r>
              <a:rPr lang="en-US" sz="2400" b="1" dirty="0" smtClean="0">
                <a:solidFill>
                  <a:srgbClr val="101D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PC-4</a:t>
            </a:r>
          </a:p>
          <a:p>
            <a:pPr marL="365760" lvl="2" indent="0">
              <a:spcBef>
                <a:spcPts val="0"/>
              </a:spcBef>
              <a:buNone/>
            </a:pPr>
            <a:r>
              <a:rPr lang="en-US" sz="1900" dirty="0">
                <a:solidFill>
                  <a:srgbClr val="101D61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http://www.pcori.org/assets/PCORI-Methodology-Standards1.pdf</a:t>
            </a:r>
            <a:r>
              <a:rPr lang="en-US" sz="1900" dirty="0">
                <a:solidFill>
                  <a:srgbClr val="101D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spcAft>
                <a:spcPts val="400"/>
              </a:spcAft>
              <a:buSzPct val="100000"/>
              <a:buNone/>
            </a:pPr>
            <a:endParaRPr lang="en-US" sz="2400" dirty="0">
              <a:solidFill>
                <a:srgbClr val="101D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400"/>
              </a:spcAft>
              <a:buSzPct val="100000"/>
              <a:buBlip>
                <a:blip r:embed="rId3"/>
              </a:buBlip>
            </a:pPr>
            <a:endParaRPr lang="en-US" sz="2400" dirty="0" smtClean="0">
              <a:solidFill>
                <a:srgbClr val="101D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400"/>
              </a:spcAft>
              <a:buSzPct val="100000"/>
              <a:buNone/>
            </a:pPr>
            <a:endParaRPr lang="en-US" sz="2400" dirty="0" smtClean="0">
              <a:solidFill>
                <a:srgbClr val="101D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914400"/>
            <a:ext cx="811997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533400" y="1143000"/>
            <a:ext cx="7924800" cy="1066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48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681"/>
          <p:cNvSpPr txBox="1">
            <a:spLocks noGrp="1"/>
          </p:cNvSpPr>
          <p:nvPr>
            <p:ph type="title"/>
          </p:nvPr>
        </p:nvSpPr>
        <p:spPr>
          <a:xfrm>
            <a:off x="152400" y="228600"/>
            <a:ext cx="8229600" cy="838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2060"/>
              </a:buClr>
              <a:buSzPct val="25000"/>
              <a:buFont typeface="Arial"/>
              <a:buNone/>
            </a:pPr>
            <a:r>
              <a:rPr lang="en-US" sz="3200" b="1" i="0" u="none" strike="noStrike" cap="none" baseline="0" dirty="0">
                <a:solidFill>
                  <a:schemeClr val="tx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Elements of the </a:t>
            </a:r>
            <a:r>
              <a:rPr lang="en-US" sz="3200" b="1" i="0" u="none" strike="noStrike" cap="none" baseline="0" dirty="0" smtClean="0">
                <a:solidFill>
                  <a:schemeClr val="tx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Rubric</a:t>
            </a:r>
            <a:endParaRPr lang="en-US" sz="3200" b="1" i="0" u="none" strike="noStrike" cap="none" baseline="0" dirty="0">
              <a:solidFill>
                <a:schemeClr val="tx2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19" name="Shape 682"/>
          <p:cNvGrpSpPr/>
          <p:nvPr/>
        </p:nvGrpSpPr>
        <p:grpSpPr>
          <a:xfrm>
            <a:off x="978979" y="1606987"/>
            <a:ext cx="6793421" cy="4776070"/>
            <a:chOff x="1344357" y="3533"/>
            <a:chExt cx="6793421" cy="4776070"/>
          </a:xfrm>
        </p:grpSpPr>
        <p:sp>
          <p:nvSpPr>
            <p:cNvPr id="20" name="Shape 683">
              <a:hlinkClick r:id="rId3"/>
            </p:cNvPr>
            <p:cNvSpPr/>
            <p:nvPr/>
          </p:nvSpPr>
          <p:spPr>
            <a:xfrm rot="10800000">
              <a:off x="1832157" y="3533"/>
              <a:ext cx="6305620" cy="975598"/>
            </a:xfrm>
            <a:prstGeom prst="homePlate">
              <a:avLst>
                <a:gd name="adj" fmla="val 50000"/>
              </a:avLst>
            </a:prstGeom>
            <a:solidFill>
              <a:srgbClr val="80266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21" name="Shape 684"/>
            <p:cNvSpPr txBox="1"/>
            <p:nvPr/>
          </p:nvSpPr>
          <p:spPr>
            <a:xfrm>
              <a:off x="2076057" y="3533"/>
              <a:ext cx="6061720" cy="975598"/>
            </a:xfrm>
            <a:prstGeom prst="rect">
              <a:avLst/>
            </a:prstGeom>
          </p:spPr>
          <p:txBody>
            <a:bodyPr lIns="430200" tIns="110475" rIns="206225" bIns="1104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1015"/>
                </a:spcAft>
                <a:buSzPct val="25000"/>
                <a:buNone/>
              </a:pPr>
              <a:r>
                <a:rPr lang="en-US" sz="2900" b="0" i="0" u="none" strike="noStrike" cap="none" baseline="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Planning the Study</a:t>
              </a:r>
            </a:p>
          </p:txBody>
        </p:sp>
        <p:sp>
          <p:nvSpPr>
            <p:cNvPr id="22" name="Shape 685"/>
            <p:cNvSpPr/>
            <p:nvPr/>
          </p:nvSpPr>
          <p:spPr>
            <a:xfrm>
              <a:off x="1344357" y="3533"/>
              <a:ext cx="975598" cy="975598"/>
            </a:xfrm>
            <a:prstGeom prst="ellipse">
              <a:avLst/>
            </a:prstGeom>
            <a:blipFill rotWithShape="1">
              <a:blip r:embed="rId4"/>
              <a:stretch>
                <a:fillRect/>
              </a:stretch>
            </a:blip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23" name="Shape 686">
              <a:hlinkClick r:id="rId3"/>
            </p:cNvPr>
            <p:cNvSpPr/>
            <p:nvPr/>
          </p:nvSpPr>
          <p:spPr>
            <a:xfrm rot="10800000">
              <a:off x="1832157" y="1270356"/>
              <a:ext cx="6305620" cy="975598"/>
            </a:xfrm>
            <a:prstGeom prst="homePlate">
              <a:avLst>
                <a:gd name="adj" fmla="val 50000"/>
              </a:avLst>
            </a:prstGeom>
            <a:solidFill>
              <a:srgbClr val="80266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24" name="Shape 687"/>
            <p:cNvSpPr txBox="1"/>
            <p:nvPr/>
          </p:nvSpPr>
          <p:spPr>
            <a:xfrm>
              <a:off x="2076057" y="1270355"/>
              <a:ext cx="6061720" cy="975598"/>
            </a:xfrm>
            <a:prstGeom prst="rect">
              <a:avLst/>
            </a:prstGeom>
          </p:spPr>
          <p:txBody>
            <a:bodyPr lIns="430200" tIns="110475" rIns="206225" bIns="1104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1015"/>
                </a:spcAft>
                <a:buSzPct val="25000"/>
                <a:buNone/>
              </a:pPr>
              <a:r>
                <a:rPr lang="en-US" sz="2900" b="0" i="0" u="none" strike="noStrike" cap="none" baseline="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Conducting the Study</a:t>
              </a:r>
            </a:p>
          </p:txBody>
        </p:sp>
        <p:sp>
          <p:nvSpPr>
            <p:cNvPr id="25" name="Shape 688"/>
            <p:cNvSpPr/>
            <p:nvPr/>
          </p:nvSpPr>
          <p:spPr>
            <a:xfrm>
              <a:off x="1344357" y="1270355"/>
              <a:ext cx="975598" cy="975598"/>
            </a:xfrm>
            <a:prstGeom prst="ellipse">
              <a:avLst/>
            </a:prstGeom>
            <a:blipFill rotWithShape="1">
              <a:blip r:embed="rId5"/>
              <a:stretch>
                <a:fillRect/>
              </a:stretch>
            </a:blip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26" name="Shape 689">
              <a:hlinkClick r:id="rId3"/>
            </p:cNvPr>
            <p:cNvSpPr/>
            <p:nvPr/>
          </p:nvSpPr>
          <p:spPr>
            <a:xfrm rot="10800000">
              <a:off x="1832157" y="2537179"/>
              <a:ext cx="6305620" cy="975598"/>
            </a:xfrm>
            <a:prstGeom prst="homePlate">
              <a:avLst>
                <a:gd name="adj" fmla="val 50000"/>
              </a:avLst>
            </a:prstGeom>
            <a:solidFill>
              <a:srgbClr val="80266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27" name="Shape 690"/>
            <p:cNvSpPr txBox="1"/>
            <p:nvPr/>
          </p:nvSpPr>
          <p:spPr>
            <a:xfrm>
              <a:off x="2076057" y="2537180"/>
              <a:ext cx="6061720" cy="975598"/>
            </a:xfrm>
            <a:prstGeom prst="rect">
              <a:avLst/>
            </a:prstGeom>
          </p:spPr>
          <p:txBody>
            <a:bodyPr lIns="430200" tIns="110475" rIns="206225" bIns="1104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1015"/>
                </a:spcAft>
                <a:buSzPct val="25000"/>
                <a:buNone/>
              </a:pPr>
              <a:r>
                <a:rPr lang="en-US" sz="2900" b="0" i="0" u="none" strike="noStrike" cap="none" baseline="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Disseminating the Study Results</a:t>
              </a:r>
            </a:p>
          </p:txBody>
        </p:sp>
        <p:sp>
          <p:nvSpPr>
            <p:cNvPr id="28" name="Shape 691"/>
            <p:cNvSpPr/>
            <p:nvPr/>
          </p:nvSpPr>
          <p:spPr>
            <a:xfrm>
              <a:off x="1344357" y="2537180"/>
              <a:ext cx="975598" cy="975598"/>
            </a:xfrm>
            <a:prstGeom prst="ellipse">
              <a:avLst/>
            </a:prstGeom>
            <a:blipFill rotWithShape="1">
              <a:blip r:embed="rId6"/>
              <a:stretch>
                <a:fillRect/>
              </a:stretch>
            </a:blip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29" name="Shape 692">
              <a:hlinkClick r:id="rId3"/>
            </p:cNvPr>
            <p:cNvSpPr/>
            <p:nvPr/>
          </p:nvSpPr>
          <p:spPr>
            <a:xfrm rot="10800000">
              <a:off x="1832157" y="3804004"/>
              <a:ext cx="6305620" cy="975598"/>
            </a:xfrm>
            <a:prstGeom prst="homePlate">
              <a:avLst>
                <a:gd name="adj" fmla="val 50000"/>
              </a:avLst>
            </a:prstGeom>
            <a:solidFill>
              <a:srgbClr val="80266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30" name="Shape 693"/>
            <p:cNvSpPr txBox="1"/>
            <p:nvPr/>
          </p:nvSpPr>
          <p:spPr>
            <a:xfrm>
              <a:off x="2076057" y="3804003"/>
              <a:ext cx="6061720" cy="975598"/>
            </a:xfrm>
            <a:prstGeom prst="rect">
              <a:avLst/>
            </a:prstGeom>
          </p:spPr>
          <p:txBody>
            <a:bodyPr lIns="430200" tIns="110475" rIns="206225" bIns="1104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1015"/>
                </a:spcAft>
                <a:buSzPct val="25000"/>
                <a:buNone/>
              </a:pPr>
              <a:r>
                <a:rPr lang="en-US" sz="2900" b="0" i="0" u="none" strike="noStrike" cap="none" baseline="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PCOR Engagement Principles</a:t>
              </a:r>
            </a:p>
          </p:txBody>
        </p:sp>
        <p:sp>
          <p:nvSpPr>
            <p:cNvPr id="31" name="Shape 694"/>
            <p:cNvSpPr/>
            <p:nvPr/>
          </p:nvSpPr>
          <p:spPr>
            <a:xfrm>
              <a:off x="1344357" y="3804003"/>
              <a:ext cx="975598" cy="975598"/>
            </a:xfrm>
            <a:prstGeom prst="ellipse">
              <a:avLst/>
            </a:prstGeom>
            <a:blipFill rotWithShape="1">
              <a:blip r:embed="rId7"/>
              <a:stretch>
                <a:fillRect/>
              </a:stretch>
            </a:blip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</p:grpSp>
      <p:cxnSp>
        <p:nvCxnSpPr>
          <p:cNvPr id="17" name="Straight Connector 16"/>
          <p:cNvCxnSpPr/>
          <p:nvPr/>
        </p:nvCxnSpPr>
        <p:spPr>
          <a:xfrm>
            <a:off x="304800" y="1066800"/>
            <a:ext cx="8462210" cy="0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745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552824" y="1649040"/>
            <a:ext cx="7402513" cy="3173481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Aft>
                <a:spcPts val="400"/>
              </a:spcAft>
              <a:buSzPct val="100000"/>
              <a:buBlip>
                <a:blip r:embed="rId3"/>
              </a:buBlip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Six Engagement Principles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0">
              <a:buClr>
                <a:srgbClr val="71C04F"/>
              </a:buClr>
              <a:buNone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	Partnership</a:t>
            </a:r>
          </a:p>
          <a:p>
            <a:pPr marL="457200" indent="0">
              <a:buClr>
                <a:srgbClr val="71C04F"/>
              </a:buClr>
              <a:buNone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	</a:t>
            </a:r>
            <a:r>
              <a:rPr lang="en-US" sz="2400" b="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Co-learning</a:t>
            </a:r>
          </a:p>
          <a:p>
            <a:pPr marL="457200" indent="0">
              <a:buClr>
                <a:srgbClr val="71C04F"/>
              </a:buClr>
              <a:buNone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	Reciprocal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elationships</a:t>
            </a:r>
          </a:p>
          <a:p>
            <a:pPr marL="457200" indent="0">
              <a:buClr>
                <a:srgbClr val="71C04F"/>
              </a:buClr>
              <a:buNone/>
            </a:pPr>
            <a:r>
              <a:rPr lang="en-US" sz="2400" b="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	Trust</a:t>
            </a:r>
          </a:p>
          <a:p>
            <a:pPr marL="457200" indent="0">
              <a:buClr>
                <a:srgbClr val="71C04F"/>
              </a:buClr>
              <a:buNone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	Transparency</a:t>
            </a:r>
          </a:p>
          <a:p>
            <a:pPr marL="457200" indent="0">
              <a:buClr>
                <a:srgbClr val="71C04F"/>
              </a:buClr>
              <a:buNone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	</a:t>
            </a:r>
            <a:r>
              <a:rPr lang="en-US" sz="2400" b="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Honesty 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0">
              <a:buClr>
                <a:srgbClr val="71C04F"/>
              </a:buClr>
              <a:buNone/>
            </a:pPr>
            <a:endParaRPr lang="en-US" sz="2400" b="0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0">
              <a:buClr>
                <a:srgbClr val="71C04F"/>
              </a:buClr>
              <a:buNone/>
            </a:pPr>
            <a:r>
              <a:rPr lang="en-US" sz="2400" b="0" dirty="0"/>
              <a:t>	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" y="381000"/>
            <a:ext cx="8462210" cy="8382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 cap="none">
                <a:solidFill>
                  <a:srgbClr val="1F497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Embodying the Engagement Principles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57200" y="1143000"/>
            <a:ext cx="8153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87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Consider a CER question that focuses on a rare disease</a:t>
            </a:r>
          </a:p>
          <a:p>
            <a:r>
              <a:rPr lang="en-US" dirty="0" smtClean="0"/>
              <a:t>What types of patient partners and other stakeholders could you engage?</a:t>
            </a:r>
          </a:p>
          <a:p>
            <a:pPr lvl="1"/>
            <a:r>
              <a:rPr lang="en-US" dirty="0"/>
              <a:t>How would you go about identifying patient partners?</a:t>
            </a:r>
          </a:p>
          <a:p>
            <a:pPr lvl="1"/>
            <a:r>
              <a:rPr lang="en-US" dirty="0"/>
              <a:t>Are there national advocacy groups you might consider?</a:t>
            </a:r>
          </a:p>
          <a:p>
            <a:pPr lvl="1"/>
            <a:r>
              <a:rPr lang="en-US" dirty="0"/>
              <a:t>What types of stakeholders are likely to be impacted by the results of your study? Who do you hope would use the results</a:t>
            </a:r>
            <a:r>
              <a:rPr lang="en-US" dirty="0" smtClean="0"/>
              <a:t>?</a:t>
            </a:r>
          </a:p>
          <a:p>
            <a:r>
              <a:rPr lang="en-US" dirty="0" smtClean="0"/>
              <a:t>How will you engage those patient partners and other stakeholders in the planning of your study?</a:t>
            </a:r>
          </a:p>
          <a:p>
            <a:pPr lvl="1"/>
            <a:r>
              <a:rPr lang="en-US" dirty="0"/>
              <a:t>Consider the six principles when designing your </a:t>
            </a:r>
            <a:r>
              <a:rPr lang="en-US" dirty="0" smtClean="0"/>
              <a:t>plan</a:t>
            </a:r>
          </a:p>
          <a:p>
            <a:r>
              <a:rPr lang="en-US" dirty="0" smtClean="0"/>
              <a:t>How can you keep your patient partners and other stakeholders engaged throughout the project and involve them in dissemination and implementation of the results?</a:t>
            </a:r>
          </a:p>
          <a:p>
            <a:r>
              <a:rPr lang="en-US" dirty="0" smtClean="0"/>
              <a:t>What barriers do you anticipate to effective engagement?</a:t>
            </a:r>
          </a:p>
          <a:p>
            <a:pPr lvl="1"/>
            <a:r>
              <a:rPr lang="en-US" dirty="0" smtClean="0"/>
              <a:t>What are some factors that make engagement particularly important or challenging in </a:t>
            </a:r>
            <a:r>
              <a:rPr lang="en-US" smtClean="0"/>
              <a:t>the area </a:t>
            </a:r>
            <a:r>
              <a:rPr lang="en-US" dirty="0" smtClean="0"/>
              <a:t>of rare disease?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0790" y="228600"/>
            <a:ext cx="8462210" cy="685800"/>
          </a:xfrm>
        </p:spPr>
        <p:txBody>
          <a:bodyPr/>
          <a:lstStyle/>
          <a:p>
            <a:r>
              <a:rPr lang="en-US" dirty="0" smtClean="0"/>
              <a:t>Group Activity: Engagement in Rare Disease CER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18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95300" y="1319463"/>
            <a:ext cx="7505700" cy="966537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101D6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endParaRPr lang="en-US" sz="32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495300" y="3962400"/>
            <a:ext cx="6439568" cy="9257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SzPct val="100000"/>
              <a:buFontTx/>
              <a:buNone/>
              <a:defRPr sz="2000" b="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rgbClr val="71C04F"/>
              </a:buClr>
              <a:buFont typeface="Wingdings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rgbClr val="00AEEF"/>
              </a:buClr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Danielle M. Whicher, PhD, MHS</a:t>
            </a:r>
            <a:endParaRPr lang="en-US" dirty="0"/>
          </a:p>
          <a:p>
            <a:r>
              <a:rPr lang="en-US" dirty="0"/>
              <a:t>Program Officer, Clinical Effectiveness Research</a:t>
            </a:r>
          </a:p>
          <a:p>
            <a:r>
              <a:rPr lang="en-US" dirty="0"/>
              <a:t>Patient Centered Outcomes Research Institute (PCORI)</a:t>
            </a:r>
          </a:p>
          <a:p>
            <a:r>
              <a:rPr lang="en-US" u="sng" dirty="0" smtClean="0">
                <a:hlinkClick r:id="rId3"/>
              </a:rPr>
              <a:t>dwhicher@pcori.org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u="sng" dirty="0">
                <a:hlinkClick r:id="rId4"/>
              </a:rPr>
              <a:t>www.pcori.org</a:t>
            </a:r>
            <a:endParaRPr lang="en-US" dirty="0"/>
          </a:p>
          <a:p>
            <a:pPr defTabSz="914400" fontAlgn="auto">
              <a:spcAft>
                <a:spcPts val="0"/>
              </a:spcAft>
              <a:buSzTx/>
            </a:pPr>
            <a:endParaRPr lang="en-US" sz="1800" i="0" dirty="0">
              <a:solidFill>
                <a:srgbClr val="1F497D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2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8600" y="381000"/>
            <a:ext cx="8462210" cy="685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en-US" sz="2800" b="1" dirty="0" smtClean="0">
                <a:solidFill>
                  <a:srgbClr val="1F497D"/>
                </a:solidFill>
                <a:latin typeface="Arial"/>
                <a:cs typeface="Arial"/>
              </a:rPr>
              <a:t>Mission and Strategic Goals</a:t>
            </a:r>
            <a:endParaRPr lang="en-US" sz="2800" b="1" dirty="0">
              <a:solidFill>
                <a:srgbClr val="1F497D"/>
              </a:solidFill>
              <a:latin typeface="Arial"/>
              <a:cs typeface="Arial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81000" y="1066800"/>
            <a:ext cx="8462210" cy="0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1219201"/>
            <a:ext cx="7825299" cy="1269092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dirty="0" smtClean="0">
                <a:solidFill>
                  <a:srgbClr val="1F497D"/>
                </a:solidFill>
                <a:cs typeface="Arial" panose="020B0604020202020204" pitchFamily="34" charset="0"/>
              </a:rPr>
              <a:t>PCORI helps people make informed healthcare decisions, and improves healthcare delivery and outcomes, by producing and promoting high-integrity, evidence-based information that comes from </a:t>
            </a:r>
            <a:r>
              <a:rPr lang="en-US" sz="2000" b="1" dirty="0">
                <a:solidFill>
                  <a:srgbClr val="1F497D">
                    <a:lumMod val="60000"/>
                    <a:lumOff val="40000"/>
                  </a:srgbClr>
                </a:solidFill>
                <a:cs typeface="+mn-cs"/>
              </a:rPr>
              <a:t>research guided by patients, </a:t>
            </a:r>
            <a:r>
              <a:rPr lang="en-US" sz="2000" b="1" dirty="0" smtClean="0">
                <a:solidFill>
                  <a:srgbClr val="1F497D">
                    <a:lumMod val="60000"/>
                    <a:lumOff val="40000"/>
                  </a:srgbClr>
                </a:solidFill>
                <a:cs typeface="+mn-cs"/>
              </a:rPr>
              <a:t>caregivers, </a:t>
            </a:r>
            <a:r>
              <a:rPr lang="en-US" sz="2000" b="1" dirty="0">
                <a:solidFill>
                  <a:srgbClr val="1F497D">
                    <a:lumMod val="60000"/>
                    <a:lumOff val="40000"/>
                  </a:srgbClr>
                </a:solidFill>
                <a:cs typeface="+mn-cs"/>
              </a:rPr>
              <a:t>and the broader </a:t>
            </a:r>
            <a:r>
              <a:rPr lang="en-US" sz="2000" b="1" dirty="0" smtClean="0">
                <a:solidFill>
                  <a:srgbClr val="1F497D">
                    <a:lumMod val="60000"/>
                    <a:lumOff val="40000"/>
                  </a:srgbClr>
                </a:solidFill>
                <a:cs typeface="+mn-cs"/>
              </a:rPr>
              <a:t>healthcare </a:t>
            </a:r>
            <a:r>
              <a:rPr lang="en-US" sz="2000" b="1" dirty="0">
                <a:solidFill>
                  <a:srgbClr val="1F497D">
                    <a:lumMod val="60000"/>
                    <a:lumOff val="40000"/>
                  </a:srgbClr>
                </a:solidFill>
                <a:cs typeface="+mn-cs"/>
              </a:rPr>
              <a:t>community. </a:t>
            </a:r>
          </a:p>
          <a:p>
            <a:pPr marL="0" indent="0">
              <a:buFont typeface="Arial" pitchFamily="34" charset="0"/>
              <a:buNone/>
            </a:pPr>
            <a:endParaRPr lang="en-US" sz="2000" b="1" dirty="0">
              <a:solidFill>
                <a:srgbClr val="1F497D"/>
              </a:solidFill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2000" dirty="0" smtClean="0">
                <a:solidFill>
                  <a:srgbClr val="1F497D"/>
                </a:solidFill>
                <a:cs typeface="Arial" panose="020B0604020202020204" pitchFamily="34" charset="0"/>
              </a:rPr>
              <a:t>Our Strategic Goals:</a:t>
            </a:r>
          </a:p>
          <a:p>
            <a:pPr marL="0" indent="0">
              <a:buFont typeface="Arial" pitchFamily="34" charset="0"/>
              <a:buNone/>
            </a:pPr>
            <a:endParaRPr lang="en-US" sz="2000" dirty="0" smtClean="0">
              <a:solidFill>
                <a:srgbClr val="1F497D"/>
              </a:solidFill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US" b="1" dirty="0">
              <a:solidFill>
                <a:srgbClr val="1F497D">
                  <a:lumMod val="60000"/>
                  <a:lumOff val="40000"/>
                </a:srgbClr>
              </a:solidFill>
              <a:cs typeface="+mn-cs"/>
            </a:endParaRPr>
          </a:p>
          <a:p>
            <a:pPr marL="0" indent="0">
              <a:buFont typeface="Arial" pitchFamily="34" charset="0"/>
              <a:buNone/>
            </a:pPr>
            <a:endParaRPr lang="en-US" sz="2000" b="1" dirty="0">
              <a:solidFill>
                <a:srgbClr val="1F497D"/>
              </a:solidFill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56069" y="3377565"/>
            <a:ext cx="7687829" cy="984885"/>
            <a:chOff x="617970" y="3625459"/>
            <a:chExt cx="7687829" cy="984885"/>
          </a:xfrm>
        </p:grpSpPr>
        <p:pic>
          <p:nvPicPr>
            <p:cNvPr id="6" name="Picture 2"/>
            <p:cNvPicPr>
              <a:picLocks noChangeAspect="1"/>
            </p:cNvPicPr>
            <p:nvPr/>
          </p:nvPicPr>
          <p:blipFill>
            <a:blip r:embed="rId3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7970" y="3655558"/>
              <a:ext cx="486931" cy="478536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322594" y="3625459"/>
              <a:ext cx="6983205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/>
              <a:r>
                <a:rPr lang="en-US" sz="2000" dirty="0">
                  <a:solidFill>
                    <a:srgbClr val="1F497D"/>
                  </a:solidFill>
                  <a:latin typeface="Calibri"/>
                  <a:cs typeface="Arial" panose="020B0604020202020204" pitchFamily="34" charset="0"/>
                </a:rPr>
                <a:t>Increase quantity, quality, and timeliness of useful, trustworthy research information available to support health decisions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24896" y="4349115"/>
            <a:ext cx="7674487" cy="984885"/>
            <a:chOff x="624896" y="4349115"/>
            <a:chExt cx="7674487" cy="984885"/>
          </a:xfrm>
        </p:grpSpPr>
        <p:pic>
          <p:nvPicPr>
            <p:cNvPr id="9" name="Picture 2"/>
            <p:cNvPicPr>
              <a:picLocks noChangeAspect="1"/>
            </p:cNvPicPr>
            <p:nvPr/>
          </p:nvPicPr>
          <p:blipFill>
            <a:blip r:embed="rId3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4896" y="4398264"/>
              <a:ext cx="486931" cy="47853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316178" y="4349115"/>
              <a:ext cx="6983205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solidFill>
                    <a:srgbClr val="1F497D"/>
                  </a:solidFill>
                  <a:latin typeface="Calibri"/>
                  <a:cs typeface="Arial" panose="020B0604020202020204" pitchFamily="34" charset="0"/>
                </a:rPr>
                <a:t>Speed the implementation and use of patient-centered outcomes research evidence</a:t>
              </a:r>
            </a:p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56069" y="5247132"/>
            <a:ext cx="7674487" cy="738848"/>
            <a:chOff x="656069" y="5247132"/>
            <a:chExt cx="7674487" cy="738848"/>
          </a:xfrm>
        </p:grpSpPr>
        <p:pic>
          <p:nvPicPr>
            <p:cNvPr id="12" name="Picture 2"/>
            <p:cNvPicPr>
              <a:picLocks noChangeAspect="1"/>
            </p:cNvPicPr>
            <p:nvPr/>
          </p:nvPicPr>
          <p:blipFill>
            <a:blip r:embed="rId3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6069" y="5247132"/>
              <a:ext cx="486931" cy="478536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347351" y="5308872"/>
              <a:ext cx="698320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solidFill>
                    <a:srgbClr val="1F497D"/>
                  </a:solidFill>
                  <a:latin typeface="Calibri"/>
                  <a:cs typeface="Arial" panose="020B0604020202020204" pitchFamily="34" charset="0"/>
                </a:rPr>
                <a:t>Influence research funded by others to be more </a:t>
              </a:r>
              <a:r>
                <a:rPr lang="en-US" sz="2000" dirty="0" smtClean="0">
                  <a:solidFill>
                    <a:srgbClr val="1F497D"/>
                  </a:solidFill>
                  <a:latin typeface="Calibri"/>
                  <a:cs typeface="Arial" panose="020B0604020202020204" pitchFamily="34" charset="0"/>
                </a:rPr>
                <a:t>patient-centered</a:t>
              </a:r>
              <a:endParaRPr lang="en-US" sz="2000" dirty="0">
                <a:solidFill>
                  <a:srgbClr val="1F497D"/>
                </a:solidFill>
                <a:latin typeface="Calibri"/>
                <a:cs typeface="Arial" panose="020B0604020202020204" pitchFamily="34" charset="0"/>
              </a:endParaRPr>
            </a:p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028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32010" y="38917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04800" y="381000"/>
            <a:ext cx="8538410" cy="685800"/>
            <a:chOff x="304800" y="381000"/>
            <a:chExt cx="8538410" cy="685800"/>
          </a:xfrm>
        </p:grpSpPr>
        <p:sp>
          <p:nvSpPr>
            <p:cNvPr id="4" name="Title 1"/>
            <p:cNvSpPr txBox="1">
              <a:spLocks/>
            </p:cNvSpPr>
            <p:nvPr/>
          </p:nvSpPr>
          <p:spPr>
            <a:xfrm>
              <a:off x="304800" y="381000"/>
              <a:ext cx="8462210" cy="685800"/>
            </a:xfrm>
            <a:prstGeom prst="rect">
              <a:avLst/>
            </a:prstGeom>
          </p:spPr>
          <p:txBody>
            <a:bodyPr/>
            <a:lstStyle>
              <a:lvl1pPr algn="ctr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MS PGothic" pitchFamily="34" charset="-128"/>
                  <a:cs typeface="MS PGothic"/>
                </a:defRPr>
              </a:lvl1pPr>
              <a:lvl2pPr algn="ctr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MS PGothic"/>
                </a:defRPr>
              </a:lvl2pPr>
              <a:lvl3pPr algn="ctr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MS PGothic"/>
                </a:defRPr>
              </a:lvl3pPr>
              <a:lvl4pPr algn="ctr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MS PGothic"/>
                </a:defRPr>
              </a:lvl4pPr>
              <a:lvl5pPr algn="ctr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MS PGothic"/>
                </a:defRPr>
              </a:lvl5pPr>
              <a:lvl6pPr marL="4572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l">
                <a:defRPr/>
              </a:pPr>
              <a:r>
                <a:rPr lang="en-US" sz="2400" b="1" dirty="0" smtClean="0">
                  <a:solidFill>
                    <a:srgbClr val="1F497D"/>
                  </a:solidFill>
                  <a:latin typeface="Arial"/>
                  <a:cs typeface="Arial"/>
                </a:rPr>
                <a:t>PCORI Funds…</a:t>
              </a:r>
              <a:endParaRPr lang="en-US" sz="2400" b="1" dirty="0">
                <a:solidFill>
                  <a:srgbClr val="1F497D"/>
                </a:solidFill>
                <a:latin typeface="Arial"/>
                <a:cs typeface="Arial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381000" y="1066800"/>
              <a:ext cx="8462210" cy="0"/>
            </a:xfrm>
            <a:prstGeom prst="line">
              <a:avLst/>
            </a:prstGeom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-152400" y="1371600"/>
            <a:ext cx="8995610" cy="329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71513" lvl="2" indent="-214313" defTabSz="457200">
              <a:lnSpc>
                <a:spcPct val="110000"/>
              </a:lnSpc>
              <a:spcAft>
                <a:spcPts val="1200"/>
              </a:spcAft>
              <a:buClr>
                <a:srgbClr val="71C04F"/>
              </a:buClr>
              <a:buSzPct val="100000"/>
              <a:buFont typeface="Arial" panose="020B0604020202020204" pitchFamily="34" charset="0"/>
              <a:buChar char="•"/>
              <a:tabLst>
                <a:tab pos="342900" algn="l"/>
              </a:tabLst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Patient-Centered Comparative </a:t>
            </a:r>
            <a:r>
              <a:rPr lang="en-US" sz="2400" b="1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Effectiveness Research</a:t>
            </a:r>
          </a:p>
          <a:p>
            <a:pPr marL="1128713" lvl="3" indent="-214313" defTabSz="457200">
              <a:lnSpc>
                <a:spcPct val="110000"/>
              </a:lnSpc>
              <a:spcAft>
                <a:spcPts val="1200"/>
              </a:spcAft>
              <a:buClr>
                <a:srgbClr val="71C04F"/>
              </a:buClr>
              <a:buSzPct val="100000"/>
              <a:buFont typeface="Arial" panose="020B0604020202020204" pitchFamily="34" charset="0"/>
              <a:buChar char="•"/>
              <a:tabLst>
                <a:tab pos="342900" algn="l"/>
              </a:tabLst>
              <a:defRPr/>
            </a:pPr>
            <a:r>
              <a:rPr lang="en-US" sz="2000" dirty="0" smtClean="0">
                <a:solidFill>
                  <a:srgbClr val="1F497D"/>
                </a:solidFill>
                <a:latin typeface="+mn-lt"/>
                <a:cs typeface="Arial" panose="020B0604020202020204" pitchFamily="34" charset="0"/>
              </a:rPr>
              <a:t>Compares </a:t>
            </a:r>
            <a:r>
              <a:rPr lang="en-US" sz="2000" dirty="0">
                <a:solidFill>
                  <a:srgbClr val="1F497D"/>
                </a:solidFill>
                <a:latin typeface="+mn-lt"/>
                <a:cs typeface="Arial" panose="020B0604020202020204" pitchFamily="34" charset="0"/>
              </a:rPr>
              <a:t>two or more options for prevention, diagnosis, or </a:t>
            </a:r>
            <a:r>
              <a:rPr lang="en-US" sz="2000" dirty="0" smtClean="0">
                <a:solidFill>
                  <a:srgbClr val="1F497D"/>
                </a:solidFill>
                <a:latin typeface="+mn-lt"/>
                <a:cs typeface="Arial" panose="020B0604020202020204" pitchFamily="34" charset="0"/>
              </a:rPr>
              <a:t>treatment</a:t>
            </a:r>
          </a:p>
          <a:p>
            <a:pPr marL="1128713" lvl="3" indent="-214313" defTabSz="457200">
              <a:lnSpc>
                <a:spcPct val="110000"/>
              </a:lnSpc>
              <a:spcAft>
                <a:spcPts val="1200"/>
              </a:spcAft>
              <a:buClr>
                <a:srgbClr val="71C04F"/>
              </a:buClr>
              <a:buSzPct val="100000"/>
              <a:buFont typeface="Arial" panose="020B0604020202020204" pitchFamily="34" charset="0"/>
              <a:buChar char="•"/>
              <a:tabLst>
                <a:tab pos="342900" algn="l"/>
              </a:tabLst>
              <a:defRPr/>
            </a:pPr>
            <a:r>
              <a:rPr lang="en-US" sz="2000" dirty="0" smtClean="0">
                <a:solidFill>
                  <a:srgbClr val="1F497D"/>
                </a:solidFill>
                <a:latin typeface="+mn-lt"/>
                <a:cs typeface="Arial" panose="020B0604020202020204" pitchFamily="34" charset="0"/>
              </a:rPr>
              <a:t>Considers </a:t>
            </a:r>
            <a:r>
              <a:rPr lang="en-US" sz="2000" dirty="0">
                <a:solidFill>
                  <a:srgbClr val="1F497D"/>
                </a:solidFill>
                <a:latin typeface="+mn-lt"/>
                <a:cs typeface="Arial" panose="020B0604020202020204" pitchFamily="34" charset="0"/>
              </a:rPr>
              <a:t>the range of clinical outcomes relevant to patients</a:t>
            </a:r>
          </a:p>
          <a:p>
            <a:pPr marL="1128713" lvl="3" indent="-214313" defTabSz="457200">
              <a:lnSpc>
                <a:spcPct val="110000"/>
              </a:lnSpc>
              <a:spcAft>
                <a:spcPts val="1200"/>
              </a:spcAft>
              <a:buClr>
                <a:srgbClr val="71C04F"/>
              </a:buClr>
              <a:buSzPct val="100000"/>
              <a:buFont typeface="Arial" panose="020B0604020202020204" pitchFamily="34" charset="0"/>
              <a:buChar char="•"/>
              <a:tabLst>
                <a:tab pos="342900" algn="l"/>
              </a:tabLst>
              <a:defRPr/>
            </a:pPr>
            <a:r>
              <a:rPr lang="en-US" sz="2000" dirty="0">
                <a:solidFill>
                  <a:srgbClr val="1F497D"/>
                </a:solidFill>
                <a:latin typeface="+mn-lt"/>
                <a:cs typeface="Arial" panose="020B0604020202020204" pitchFamily="34" charset="0"/>
              </a:rPr>
              <a:t>Conducted in real-world populations and real-world settings</a:t>
            </a:r>
          </a:p>
          <a:p>
            <a:pPr marL="1128713" lvl="3" indent="-214313" defTabSz="457200">
              <a:lnSpc>
                <a:spcPct val="110000"/>
              </a:lnSpc>
              <a:spcAft>
                <a:spcPts val="1200"/>
              </a:spcAft>
              <a:buClr>
                <a:srgbClr val="71C04F"/>
              </a:buClr>
              <a:buSzPct val="100000"/>
              <a:buFont typeface="Arial" panose="020B0604020202020204" pitchFamily="34" charset="0"/>
              <a:buChar char="•"/>
              <a:tabLst>
                <a:tab pos="342900" algn="l"/>
              </a:tabLst>
              <a:defRPr/>
            </a:pPr>
            <a:r>
              <a:rPr lang="en-US" sz="2000" dirty="0">
                <a:solidFill>
                  <a:srgbClr val="1F497D"/>
                </a:solidFill>
                <a:latin typeface="+mn-lt"/>
                <a:cs typeface="Arial" panose="020B0604020202020204" pitchFamily="34" charset="0"/>
              </a:rPr>
              <a:t>Attends to differences in effectiveness and preferences across patient subgroups</a:t>
            </a:r>
          </a:p>
          <a:p>
            <a:pPr marL="1128713" lvl="3" indent="-214313" defTabSz="457200">
              <a:lnSpc>
                <a:spcPct val="110000"/>
              </a:lnSpc>
              <a:spcAft>
                <a:spcPts val="1200"/>
              </a:spcAft>
              <a:buClr>
                <a:srgbClr val="71C04F"/>
              </a:buClr>
              <a:buSzPct val="100000"/>
              <a:buFont typeface="Arial" panose="020B0604020202020204" pitchFamily="34" charset="0"/>
              <a:buChar char="•"/>
              <a:tabLst>
                <a:tab pos="342900" algn="l"/>
              </a:tabLst>
              <a:defRPr/>
            </a:pPr>
            <a:r>
              <a:rPr lang="en-US" sz="2000" dirty="0">
                <a:solidFill>
                  <a:srgbClr val="1F497D"/>
                </a:solidFill>
                <a:latin typeface="+mn-lt"/>
                <a:cs typeface="Arial" panose="020B0604020202020204" pitchFamily="34" charset="0"/>
              </a:rPr>
              <a:t>Often requires randomized trial design</a:t>
            </a:r>
          </a:p>
        </p:txBody>
      </p:sp>
    </p:spTree>
    <p:extLst>
      <p:ext uri="{BB962C8B-B14F-4D97-AF65-F5344CB8AC3E}">
        <p14:creationId xmlns:p14="http://schemas.microsoft.com/office/powerpoint/2010/main" val="404836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32010" y="38917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04800" y="381000"/>
            <a:ext cx="8538410" cy="685800"/>
            <a:chOff x="304800" y="381000"/>
            <a:chExt cx="8538410" cy="685800"/>
          </a:xfrm>
        </p:grpSpPr>
        <p:sp>
          <p:nvSpPr>
            <p:cNvPr id="4" name="Title 1"/>
            <p:cNvSpPr txBox="1">
              <a:spLocks/>
            </p:cNvSpPr>
            <p:nvPr/>
          </p:nvSpPr>
          <p:spPr>
            <a:xfrm>
              <a:off x="304800" y="381000"/>
              <a:ext cx="8462210" cy="685800"/>
            </a:xfrm>
            <a:prstGeom prst="rect">
              <a:avLst/>
            </a:prstGeom>
          </p:spPr>
          <p:txBody>
            <a:bodyPr/>
            <a:lstStyle>
              <a:lvl1pPr algn="ctr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MS PGothic" pitchFamily="34" charset="-128"/>
                  <a:cs typeface="MS PGothic"/>
                </a:defRPr>
              </a:lvl1pPr>
              <a:lvl2pPr algn="ctr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MS PGothic"/>
                </a:defRPr>
              </a:lvl2pPr>
              <a:lvl3pPr algn="ctr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MS PGothic"/>
                </a:defRPr>
              </a:lvl3pPr>
              <a:lvl4pPr algn="ctr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MS PGothic"/>
                </a:defRPr>
              </a:lvl4pPr>
              <a:lvl5pPr algn="ctr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MS PGothic"/>
                </a:defRPr>
              </a:lvl5pPr>
              <a:lvl6pPr marL="4572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l">
                <a:defRPr/>
              </a:pPr>
              <a:r>
                <a:rPr lang="en-US" sz="2800" b="1" dirty="0" smtClean="0">
                  <a:solidFill>
                    <a:srgbClr val="1F497D"/>
                  </a:solidFill>
                  <a:latin typeface="Arial"/>
                  <a:cs typeface="Arial"/>
                </a:rPr>
                <a:t>PCORI Funds Research That…</a:t>
              </a:r>
              <a:endParaRPr lang="en-US" sz="2800" b="1" dirty="0">
                <a:solidFill>
                  <a:srgbClr val="1F497D"/>
                </a:solidFill>
                <a:latin typeface="Arial"/>
                <a:cs typeface="Arial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381000" y="1066800"/>
              <a:ext cx="8462210" cy="0"/>
            </a:xfrm>
            <a:prstGeom prst="line">
              <a:avLst/>
            </a:prstGeom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4885238" y="1395186"/>
            <a:ext cx="3561606" cy="5003717"/>
            <a:chOff x="4885238" y="1395186"/>
            <a:chExt cx="3561606" cy="500371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84844" y="3011341"/>
              <a:ext cx="762000" cy="801624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4885238" y="1395186"/>
              <a:ext cx="3561606" cy="5003717"/>
              <a:chOff x="299058" y="1430962"/>
              <a:chExt cx="3561606" cy="5003717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615988" y="1743516"/>
                <a:ext cx="1158700" cy="1158700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140824" y="3367840"/>
                <a:ext cx="771144" cy="783336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99058" y="3565966"/>
                <a:ext cx="1275582" cy="1275582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44833" y="1430962"/>
                <a:ext cx="1281563" cy="1281563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30012" y="5104027"/>
                <a:ext cx="1330652" cy="1330652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990797" y="3993642"/>
                <a:ext cx="762000" cy="762000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96320" y="5104027"/>
                <a:ext cx="845930" cy="865756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746108" y="4327246"/>
                <a:ext cx="780288" cy="783336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29571" y="2888595"/>
                <a:ext cx="762000" cy="777240"/>
              </a:xfrm>
              <a:prstGeom prst="rect">
                <a:avLst/>
              </a:prstGeom>
            </p:spPr>
          </p:pic>
        </p:grpSp>
      </p:grpSp>
      <p:sp>
        <p:nvSpPr>
          <p:cNvPr id="18" name="TextBox 17"/>
          <p:cNvSpPr txBox="1"/>
          <p:nvPr/>
        </p:nvSpPr>
        <p:spPr>
          <a:xfrm>
            <a:off x="88500" y="2434263"/>
            <a:ext cx="4007725" cy="329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71513" lvl="2" indent="-214313" defTabSz="457200" fontAlgn="base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  <a:buClr>
                <a:srgbClr val="71C04F"/>
              </a:buClr>
              <a:buSzPct val="100000"/>
              <a:buFont typeface="Arial" panose="020B0604020202020204" pitchFamily="34" charset="0"/>
              <a:buChar char="•"/>
              <a:tabLst>
                <a:tab pos="342900" algn="l"/>
              </a:tabLst>
              <a:defRPr/>
            </a:pPr>
            <a:r>
              <a:rPr lang="en-US" dirty="0" smtClean="0">
                <a:solidFill>
                  <a:srgbClr val="1F497D"/>
                </a:solidFill>
                <a:latin typeface="+mn-lt"/>
                <a:cs typeface="Arial" panose="020B0604020202020204" pitchFamily="34" charset="0"/>
              </a:rPr>
              <a:t>Affecting </a:t>
            </a:r>
            <a:r>
              <a:rPr lang="en-US" dirty="0">
                <a:solidFill>
                  <a:srgbClr val="1F497D"/>
                </a:solidFill>
                <a:latin typeface="+mn-lt"/>
                <a:cs typeface="Arial" panose="020B0604020202020204" pitchFamily="34" charset="0"/>
              </a:rPr>
              <a:t>large numbers of people across a range of </a:t>
            </a:r>
            <a:r>
              <a:rPr lang="en-US" dirty="0" smtClean="0">
                <a:solidFill>
                  <a:srgbClr val="1F497D"/>
                </a:solidFill>
                <a:latin typeface="+mn-lt"/>
                <a:cs typeface="Arial" panose="020B0604020202020204" pitchFamily="34" charset="0"/>
              </a:rPr>
              <a:t>populations </a:t>
            </a:r>
            <a:endParaRPr lang="en-US" dirty="0">
              <a:solidFill>
                <a:srgbClr val="1F497D"/>
              </a:solidFill>
              <a:latin typeface="+mn-lt"/>
              <a:cs typeface="Arial" panose="020B0604020202020204" pitchFamily="34" charset="0"/>
            </a:endParaRPr>
          </a:p>
          <a:p>
            <a:pPr marL="671513" lvl="2" indent="-214313" defTabSz="457200" fontAlgn="base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  <a:buClr>
                <a:srgbClr val="71C04F"/>
              </a:buClr>
              <a:buSzPct val="100000"/>
              <a:buFont typeface="Arial" panose="020B0604020202020204" pitchFamily="34" charset="0"/>
              <a:buChar char="•"/>
              <a:tabLst>
                <a:tab pos="342900" algn="l"/>
              </a:tabLst>
              <a:defRPr/>
            </a:pPr>
            <a:r>
              <a:rPr lang="en-US" dirty="0" smtClean="0">
                <a:solidFill>
                  <a:srgbClr val="1F497D"/>
                </a:solidFill>
                <a:latin typeface="+mn-lt"/>
                <a:cs typeface="Arial" panose="020B0604020202020204" pitchFamily="34" charset="0"/>
              </a:rPr>
              <a:t>Placing </a:t>
            </a:r>
            <a:r>
              <a:rPr lang="en-US" dirty="0">
                <a:solidFill>
                  <a:srgbClr val="1F497D"/>
                </a:solidFill>
                <a:latin typeface="+mn-lt"/>
                <a:cs typeface="Arial" panose="020B0604020202020204" pitchFamily="34" charset="0"/>
              </a:rPr>
              <a:t>a heavy burden on individuals, families, specific populations, and </a:t>
            </a:r>
            <a:r>
              <a:rPr lang="en-US" dirty="0" smtClean="0">
                <a:solidFill>
                  <a:srgbClr val="1F497D"/>
                </a:solidFill>
                <a:latin typeface="+mn-lt"/>
                <a:cs typeface="Arial" panose="020B0604020202020204" pitchFamily="34" charset="0"/>
              </a:rPr>
              <a:t>society</a:t>
            </a:r>
            <a:endParaRPr lang="en-US" dirty="0">
              <a:solidFill>
                <a:srgbClr val="1F497D"/>
              </a:solidFill>
              <a:latin typeface="+mn-lt"/>
              <a:cs typeface="Arial" panose="020B0604020202020204" pitchFamily="34" charset="0"/>
            </a:endParaRPr>
          </a:p>
          <a:p>
            <a:pPr marL="671513" lvl="2" indent="-214313" defTabSz="457200" fontAlgn="base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  <a:buClr>
                <a:srgbClr val="71C04F"/>
              </a:buClr>
              <a:buSzPct val="100000"/>
              <a:buFont typeface="Arial" panose="020B0604020202020204" pitchFamily="34" charset="0"/>
              <a:buChar char="•"/>
              <a:tabLst>
                <a:tab pos="342900" algn="l"/>
              </a:tabLst>
              <a:defRPr/>
            </a:pPr>
            <a:r>
              <a:rPr lang="en-US" dirty="0" smtClean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This includes many rare </a:t>
            </a:r>
            <a:r>
              <a:rPr lang="en-US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diseases, which are difficult to </a:t>
            </a:r>
            <a:r>
              <a:rPr lang="en-US" dirty="0" smtClean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study</a:t>
            </a:r>
            <a:endParaRPr lang="en-US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solidFill>
                <a:srgbClr val="002060"/>
              </a:solidFill>
              <a:ea typeface="MS PGothic" pitchFamily="34" charset="-128"/>
              <a:cs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4375" y="1886980"/>
            <a:ext cx="487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2060"/>
                </a:solidFill>
                <a:latin typeface="+mn-lt"/>
                <a:ea typeface="MS PGothic" pitchFamily="34" charset="-128"/>
                <a:cs typeface="Calibri" panose="020F0502020204030204" pitchFamily="34" charset="0"/>
              </a:rPr>
              <a:t>Focuses on high-priority conditions </a:t>
            </a:r>
            <a:endParaRPr lang="en-US" sz="2000" b="1" dirty="0">
              <a:solidFill>
                <a:srgbClr val="002060"/>
              </a:solidFill>
              <a:latin typeface="+mn-lt"/>
              <a:ea typeface="MS PGothic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73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32010" y="38917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04800" y="381000"/>
            <a:ext cx="8538410" cy="685800"/>
            <a:chOff x="304800" y="381000"/>
            <a:chExt cx="8538410" cy="685800"/>
          </a:xfrm>
        </p:grpSpPr>
        <p:sp>
          <p:nvSpPr>
            <p:cNvPr id="4" name="Title 1"/>
            <p:cNvSpPr txBox="1">
              <a:spLocks/>
            </p:cNvSpPr>
            <p:nvPr/>
          </p:nvSpPr>
          <p:spPr>
            <a:xfrm>
              <a:off x="304800" y="381000"/>
              <a:ext cx="8462210" cy="685800"/>
            </a:xfrm>
            <a:prstGeom prst="rect">
              <a:avLst/>
            </a:prstGeom>
          </p:spPr>
          <p:txBody>
            <a:bodyPr/>
            <a:lstStyle>
              <a:lvl1pPr algn="ctr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MS PGothic" pitchFamily="34" charset="-128"/>
                  <a:cs typeface="MS PGothic"/>
                </a:defRPr>
              </a:lvl1pPr>
              <a:lvl2pPr algn="ctr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MS PGothic"/>
                </a:defRPr>
              </a:lvl2pPr>
              <a:lvl3pPr algn="ctr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MS PGothic"/>
                </a:defRPr>
              </a:lvl3pPr>
              <a:lvl4pPr algn="ctr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MS PGothic"/>
                </a:defRPr>
              </a:lvl4pPr>
              <a:lvl5pPr algn="ctr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MS PGothic"/>
                </a:defRPr>
              </a:lvl5pPr>
              <a:lvl6pPr marL="4572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l">
                <a:defRPr/>
              </a:pPr>
              <a:r>
                <a:rPr lang="en-US" sz="2800" b="1" dirty="0" smtClean="0">
                  <a:solidFill>
                    <a:srgbClr val="1F497D"/>
                  </a:solidFill>
                  <a:latin typeface="Arial"/>
                  <a:cs typeface="Arial"/>
                </a:rPr>
                <a:t>PCORI’s Advisory Panel on Rare Disease</a:t>
              </a:r>
              <a:endParaRPr lang="en-US" sz="2800" b="1" dirty="0">
                <a:solidFill>
                  <a:srgbClr val="1F497D"/>
                </a:solidFill>
                <a:latin typeface="Arial"/>
                <a:cs typeface="Arial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381000" y="1066800"/>
              <a:ext cx="8462210" cy="0"/>
            </a:xfrm>
            <a:prstGeom prst="line">
              <a:avLst/>
            </a:prstGeom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Content Placeholder 3"/>
          <p:cNvSpPr txBox="1">
            <a:spLocks/>
          </p:cNvSpPr>
          <p:nvPr/>
        </p:nvSpPr>
        <p:spPr>
          <a:xfrm>
            <a:off x="379614" y="1371600"/>
            <a:ext cx="8462211" cy="450858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chemeClr val="tx2"/>
                </a:solidFill>
              </a:rPr>
              <a:t>Advises and provides recommendations to PCORI’s Board of Governors, Methodology Committee, and staff on the conduct of patient-centered comparative clinical effectiveness research in rare diseases and on coordination and engagement with the rare disease research community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dirty="0" smtClean="0">
                <a:solidFill>
                  <a:schemeClr val="tx2"/>
                </a:solidFill>
              </a:rPr>
              <a:t>15 members –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</a:rPr>
              <a:t>7 Patient Caregiver and Advocates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</a:rPr>
              <a:t>3 Clinicians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</a:rPr>
              <a:t>1 Payer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</a:rPr>
              <a:t>2 Researchers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2"/>
                </a:solidFill>
              </a:rPr>
              <a:t>2 Industry  Representatives </a:t>
            </a:r>
            <a:endParaRPr lang="en-US" sz="2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53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438400"/>
            <a:ext cx="6172200" cy="16002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1" algn="l">
              <a:defRPr/>
            </a:pPr>
            <a:r>
              <a:rPr lang="en-US" sz="3600" b="1" dirty="0" smtClean="0">
                <a:solidFill>
                  <a:srgbClr val="1F497D"/>
                </a:solidFill>
                <a:latin typeface="Arial"/>
                <a:cs typeface="Arial"/>
              </a:rPr>
              <a:t>PCORI’s Research </a:t>
            </a:r>
            <a:r>
              <a:rPr lang="en-US" sz="3600" b="1" dirty="0">
                <a:solidFill>
                  <a:srgbClr val="1F497D"/>
                </a:solidFill>
                <a:latin typeface="Arial"/>
                <a:cs typeface="Arial"/>
              </a:rPr>
              <a:t>Portfolio</a:t>
            </a:r>
          </a:p>
          <a:p>
            <a:pPr algn="l">
              <a:defRPr/>
            </a:pPr>
            <a:endParaRPr lang="en-US" sz="3600" b="1" dirty="0">
              <a:solidFill>
                <a:srgbClr val="1F497D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748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4800" y="381000"/>
            <a:ext cx="8462210" cy="685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en-US" sz="2800" b="1" dirty="0" smtClean="0">
                <a:solidFill>
                  <a:srgbClr val="1F497D"/>
                </a:solidFill>
                <a:latin typeface="Arial"/>
                <a:cs typeface="Arial"/>
              </a:rPr>
              <a:t>Overview: Funded Research Projects</a:t>
            </a:r>
            <a:endParaRPr lang="en-US" sz="2800" b="1" dirty="0">
              <a:solidFill>
                <a:srgbClr val="1F497D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32010" y="38917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81000" y="1066800"/>
            <a:ext cx="8462210" cy="0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04800" y="1447800"/>
            <a:ext cx="4082907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1F497D"/>
                </a:solidFill>
                <a:latin typeface="Calibri"/>
              </a:rPr>
              <a:t>Number of projects: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71C04F"/>
                </a:solidFill>
                <a:latin typeface="Calibri"/>
              </a:rPr>
              <a:t>440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solidFill>
                <a:srgbClr val="71C04F"/>
              </a:solidFill>
              <a:latin typeface="Calibri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1F497D"/>
                </a:solidFill>
                <a:latin typeface="Calibri"/>
              </a:rPr>
              <a:t>Amount awarded: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71C04F"/>
                </a:solidFill>
                <a:latin typeface="Calibri"/>
              </a:rPr>
              <a:t>$1.08 billion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/>
            </a:r>
            <a:br>
              <a:rPr lang="en-US" sz="2400" dirty="0" smtClean="0">
                <a:solidFill>
                  <a:prstClr val="black"/>
                </a:solidFill>
                <a:latin typeface="Calibri"/>
              </a:rPr>
            </a:br>
            <a:r>
              <a:rPr lang="en-US" sz="2400" b="1" dirty="0" smtClean="0">
                <a:solidFill>
                  <a:srgbClr val="1F497D"/>
                </a:solidFill>
                <a:latin typeface="Calibri"/>
              </a:rPr>
              <a:t>Number of states where </a:t>
            </a:r>
            <a:br>
              <a:rPr lang="en-US" sz="2400" b="1" dirty="0" smtClean="0">
                <a:solidFill>
                  <a:srgbClr val="1F497D"/>
                </a:solidFill>
                <a:latin typeface="Calibri"/>
              </a:rPr>
            </a:br>
            <a:r>
              <a:rPr lang="en-US" sz="2400" b="1" dirty="0" smtClean="0">
                <a:solidFill>
                  <a:srgbClr val="1F497D"/>
                </a:solidFill>
                <a:latin typeface="Calibri"/>
              </a:rPr>
              <a:t>PCORI is funding research: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/>
            </a:r>
            <a:br>
              <a:rPr lang="en-US" sz="2400" dirty="0" smtClean="0">
                <a:solidFill>
                  <a:prstClr val="black"/>
                </a:solidFill>
                <a:latin typeface="Calibri"/>
              </a:rPr>
            </a:br>
            <a:r>
              <a:rPr lang="en-US" sz="2400" b="1" dirty="0" smtClean="0">
                <a:solidFill>
                  <a:srgbClr val="71C04F"/>
                </a:solidFill>
                <a:latin typeface="Calibri"/>
              </a:rPr>
              <a:t>40 </a:t>
            </a:r>
            <a:r>
              <a:rPr lang="en-US" b="1" dirty="0" smtClean="0">
                <a:solidFill>
                  <a:srgbClr val="71C04F"/>
                </a:solidFill>
                <a:latin typeface="Calibri"/>
              </a:rPr>
              <a:t>(plus the District of Columbia)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400" b="1" dirty="0" smtClean="0">
              <a:solidFill>
                <a:srgbClr val="71C04F"/>
              </a:solidFill>
              <a:latin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7400" y="5846802"/>
            <a:ext cx="169059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rgbClr val="1F497D"/>
                </a:solidFill>
              </a:rPr>
              <a:t>As of </a:t>
            </a:r>
            <a:r>
              <a:rPr lang="en-US" sz="1200" i="1" dirty="0" smtClean="0">
                <a:solidFill>
                  <a:srgbClr val="1F497D"/>
                </a:solidFill>
              </a:rPr>
              <a:t>August 18, </a:t>
            </a:r>
            <a:r>
              <a:rPr lang="en-US" sz="1200" i="1" dirty="0">
                <a:solidFill>
                  <a:srgbClr val="1F497D"/>
                </a:solidFill>
              </a:rPr>
              <a:t>2015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849" y="1788970"/>
            <a:ext cx="5201150" cy="400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72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Tit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ec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od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5_Body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Tit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_Bod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6_Body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D887DF9F2D8B43AF3B0E71D54120F2" ma:contentTypeVersion="4" ma:contentTypeDescription="Create a new document." ma:contentTypeScope="" ma:versionID="b5afe88c5f0dbcb6b5adf64526ff11ae">
  <xsd:schema xmlns:xsd="http://www.w3.org/2001/XMLSchema" xmlns:xs="http://www.w3.org/2001/XMLSchema" xmlns:p="http://schemas.microsoft.com/office/2006/metadata/properties" xmlns:ns2="f3741e23-c059-4cf4-a06a-51a466296b32" targetNamespace="http://schemas.microsoft.com/office/2006/metadata/properties" ma:root="true" ma:fieldsID="e58c865b8a434adc81d136dcc4885acc" ns2:_="">
    <xsd:import namespace="f3741e23-c059-4cf4-a06a-51a466296b3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  <xsd:element ref="ns2:SharingHintHash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741e23-c059-4cf4-a06a-51a466296b3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ingHintHash" ma:index="12" nillable="true" ma:displayName="Sharing Hint Hash" ma:internalName="SharingHintHash" ma:readOnly="true">
      <xsd:simpleType>
        <xsd:restriction base="dms:Text"/>
      </xsd:simple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3741e23-c059-4cf4-a06a-51a466296b32">
      <UserInfo>
        <DisplayName>Julie Miller</DisplayName>
        <AccountId>234</AccountId>
        <AccountType/>
      </UserInfo>
      <UserInfo>
        <DisplayName>Bill Silberg</DisplayName>
        <AccountId>112</AccountId>
        <AccountType/>
      </UserInfo>
      <UserInfo>
        <DisplayName>Amy Grossman</DisplayName>
        <AccountId>174</AccountId>
        <AccountType/>
      </UserInfo>
      <UserInfo>
        <DisplayName>Blake Whitney</DisplayName>
        <AccountId>341</AccountId>
        <AccountType/>
      </UserInfo>
    </SharedWithUsers>
    <_dlc_DocId xmlns="f3741e23-c059-4cf4-a06a-51a466296b32">MS12-33-978</_dlc_DocId>
    <_dlc_DocIdUrl xmlns="f3741e23-c059-4cf4-a06a-51a466296b32">
      <Url>https://pcori.sharepoint.com/communications/_layouts/15/DocIdRedir.aspx?ID=MS12-33-978</Url>
      <Description>MS12-33-978</Description>
    </_dlc_DocIdUrl>
  </documentManagement>
</p:properties>
</file>

<file path=customXml/itemProps1.xml><?xml version="1.0" encoding="utf-8"?>
<ds:datastoreItem xmlns:ds="http://schemas.openxmlformats.org/officeDocument/2006/customXml" ds:itemID="{21138B6C-A032-4FB1-A6DB-789AAAA05AD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3A76190-5A8A-478A-9743-29AD62514FE7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BE8EC997-4A02-4187-9F83-32CC5ACFF6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741e23-c059-4cf4-a06a-51a466296b3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26481248-2AC0-48FA-946F-BCDB3EF8CD21}">
  <ds:schemaRefs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f3741e23-c059-4cf4-a06a-51a466296b3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36160</TotalTime>
  <Words>2178</Words>
  <Application>Microsoft Office PowerPoint</Application>
  <PresentationFormat>On-screen Show (4:3)</PresentationFormat>
  <Paragraphs>349</Paragraphs>
  <Slides>37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37</vt:i4>
      </vt:variant>
    </vt:vector>
  </HeadingPairs>
  <TitlesOfParts>
    <vt:vector size="47" baseType="lpstr">
      <vt:lpstr>Arial</vt:lpstr>
      <vt:lpstr>MS PGothic</vt:lpstr>
      <vt:lpstr>Calibri</vt:lpstr>
      <vt:lpstr>Title</vt:lpstr>
      <vt:lpstr>Section</vt:lpstr>
      <vt:lpstr>Body</vt:lpstr>
      <vt:lpstr>5_Body Slide</vt:lpstr>
      <vt:lpstr>1_Title</vt:lpstr>
      <vt:lpstr>1_Body</vt:lpstr>
      <vt:lpstr>6_Body Slide</vt:lpstr>
      <vt:lpstr>PowerPoint Presentation</vt:lpstr>
      <vt:lpstr>Presentation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Funding Mechanisms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PCORnet Rare Disease Cohorts: 13 CDRNs (in Phase II)</vt:lpstr>
      <vt:lpstr>PCORnet Rare Disease Cohorts: 9 PPRNs (in Phase II)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Patient Partners and Other Stakeholders</vt:lpstr>
      <vt:lpstr>Engagement Resources</vt:lpstr>
      <vt:lpstr>Elements of the Rubric</vt:lpstr>
      <vt:lpstr>PowerPoint Presentation</vt:lpstr>
      <vt:lpstr>Group Activity: Engagement in Rare Disease CER</vt:lpstr>
      <vt:lpstr>PowerPoint Presentation</vt:lpstr>
    </vt:vector>
  </TitlesOfParts>
  <Company>Mayo Foundation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Cindy S Crowson</dc:creator>
  <cp:lastModifiedBy>Regier, Debra</cp:lastModifiedBy>
  <cp:revision>1976</cp:revision>
  <cp:lastPrinted>2015-09-28T20:46:52Z</cp:lastPrinted>
  <dcterms:created xsi:type="dcterms:W3CDTF">2015-04-12T18:56:50Z</dcterms:created>
  <dcterms:modified xsi:type="dcterms:W3CDTF">2015-09-29T20:01:27Z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0x010100D8D887DF9F2D8B43AF3B0E71D54120F2</vt:lpwstr>
  </property>
  <property fmtid="{D5CDD505-2E9C-101B-9397-08002B2CF9AE}" pid="3" name="_dlc_DocIdItemGuid">
    <vt:lpwstr>ab8722df-973f-4d24-868f-07219156210a</vt:lpwstr>
  </property>
</Properties>
</file>