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77" r:id="rId4"/>
    <p:sldId id="279" r:id="rId5"/>
    <p:sldId id="274" r:id="rId6"/>
    <p:sldId id="275" r:id="rId7"/>
    <p:sldId id="258" r:id="rId8"/>
    <p:sldId id="259" r:id="rId9"/>
    <p:sldId id="260" r:id="rId10"/>
    <p:sldId id="261" r:id="rId11"/>
    <p:sldId id="286" r:id="rId12"/>
    <p:sldId id="284" r:id="rId13"/>
    <p:sldId id="285" r:id="rId14"/>
    <p:sldId id="276" r:id="rId15"/>
    <p:sldId id="262" r:id="rId16"/>
    <p:sldId id="263" r:id="rId17"/>
    <p:sldId id="266" r:id="rId18"/>
    <p:sldId id="283" r:id="rId19"/>
    <p:sldId id="287" r:id="rId20"/>
    <p:sldId id="267" r:id="rId21"/>
    <p:sldId id="280" r:id="rId22"/>
    <p:sldId id="270" r:id="rId23"/>
    <p:sldId id="269" r:id="rId24"/>
    <p:sldId id="282" r:id="rId25"/>
    <p:sldId id="271" r:id="rId26"/>
    <p:sldId id="281" r:id="rId27"/>
    <p:sldId id="257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13B71-826A-46DF-BE13-06BE22938DC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5E6FE8D-A281-4278-85E8-10F645AD1297}">
      <dgm:prSet phldrT="[Text]" custT="1"/>
      <dgm:spPr/>
      <dgm:t>
        <a:bodyPr/>
        <a:lstStyle/>
        <a:p>
          <a:r>
            <a:rPr lang="en-US" sz="1400" b="1" dirty="0" smtClean="0"/>
            <a:t>Initial Contact/ Confidentiality Agreement</a:t>
          </a:r>
          <a:endParaRPr lang="en-US" sz="1400" b="1" dirty="0"/>
        </a:p>
      </dgm:t>
    </dgm:pt>
    <dgm:pt modelId="{1121F6B0-BC02-4C73-BE5F-3A122230630F}" type="parTrans" cxnId="{961ABF33-F3FA-4966-92B1-FA133410A6C2}">
      <dgm:prSet/>
      <dgm:spPr/>
      <dgm:t>
        <a:bodyPr/>
        <a:lstStyle/>
        <a:p>
          <a:endParaRPr lang="en-US" sz="2000"/>
        </a:p>
      </dgm:t>
    </dgm:pt>
    <dgm:pt modelId="{03873A61-D1C8-4CF6-A129-722C207C27F6}" type="sibTrans" cxnId="{961ABF33-F3FA-4966-92B1-FA133410A6C2}">
      <dgm:prSet/>
      <dgm:spPr/>
      <dgm:t>
        <a:bodyPr/>
        <a:lstStyle/>
        <a:p>
          <a:endParaRPr lang="en-US" sz="2000"/>
        </a:p>
      </dgm:t>
    </dgm:pt>
    <dgm:pt modelId="{2293A530-F591-4992-AD5C-D7D3DF2F67C9}">
      <dgm:prSet phldrT="[Text]" custT="1"/>
      <dgm:spPr/>
      <dgm:t>
        <a:bodyPr/>
        <a:lstStyle/>
        <a:p>
          <a:endParaRPr lang="en-US" sz="1400" b="1" dirty="0" smtClean="0"/>
        </a:p>
        <a:p>
          <a:r>
            <a:rPr lang="en-US" sz="1400" b="1" dirty="0" smtClean="0"/>
            <a:t>Clinical Trials Agreement/ Budget Development</a:t>
          </a:r>
          <a:endParaRPr lang="en-US" sz="1400" b="1" dirty="0"/>
        </a:p>
      </dgm:t>
    </dgm:pt>
    <dgm:pt modelId="{36494F44-BC95-4430-93BA-A7D0ECE19F5C}" type="parTrans" cxnId="{5D2EA051-F1AC-4E7B-98E7-DCFEA54B77B4}">
      <dgm:prSet/>
      <dgm:spPr/>
      <dgm:t>
        <a:bodyPr/>
        <a:lstStyle/>
        <a:p>
          <a:endParaRPr lang="en-US" sz="2000"/>
        </a:p>
      </dgm:t>
    </dgm:pt>
    <dgm:pt modelId="{35F262DF-FF03-4CE3-8D81-2E2DC32DD102}" type="sibTrans" cxnId="{5D2EA051-F1AC-4E7B-98E7-DCFEA54B77B4}">
      <dgm:prSet/>
      <dgm:spPr/>
      <dgm:t>
        <a:bodyPr/>
        <a:lstStyle/>
        <a:p>
          <a:endParaRPr lang="en-US" sz="2000"/>
        </a:p>
      </dgm:t>
    </dgm:pt>
    <dgm:pt modelId="{09CD3F75-DAF6-4EDD-9E27-9452B51EDC7D}">
      <dgm:prSet phldrT="[Text]" custT="1"/>
      <dgm:spPr/>
      <dgm:t>
        <a:bodyPr/>
        <a:lstStyle/>
        <a:p>
          <a:r>
            <a:rPr lang="en-US" sz="2000" b="1" dirty="0" smtClean="0"/>
            <a:t>Study Start-Up</a:t>
          </a:r>
          <a:endParaRPr lang="en-US" sz="2000" b="1" dirty="0"/>
        </a:p>
      </dgm:t>
    </dgm:pt>
    <dgm:pt modelId="{8E39D65B-2435-4915-8D33-20013317A8B7}" type="parTrans" cxnId="{D20E33A0-411F-4AB1-81E2-9389A580C515}">
      <dgm:prSet/>
      <dgm:spPr/>
      <dgm:t>
        <a:bodyPr/>
        <a:lstStyle/>
        <a:p>
          <a:endParaRPr lang="en-US" sz="2000"/>
        </a:p>
      </dgm:t>
    </dgm:pt>
    <dgm:pt modelId="{DBD88DDD-EAE3-4A6F-954E-56B158524B77}" type="sibTrans" cxnId="{D20E33A0-411F-4AB1-81E2-9389A580C515}">
      <dgm:prSet/>
      <dgm:spPr/>
      <dgm:t>
        <a:bodyPr/>
        <a:lstStyle/>
        <a:p>
          <a:endParaRPr lang="en-US" sz="2000"/>
        </a:p>
      </dgm:t>
    </dgm:pt>
    <dgm:pt modelId="{D64FE57A-769E-4197-AC7C-AD794DD06473}">
      <dgm:prSet/>
      <dgm:spPr/>
      <dgm:t>
        <a:bodyPr/>
        <a:lstStyle/>
        <a:p>
          <a:r>
            <a:rPr lang="en-US" b="1" dirty="0" smtClean="0"/>
            <a:t>Patient  Screening- Enrollment</a:t>
          </a:r>
          <a:endParaRPr lang="en-US" b="1" dirty="0"/>
        </a:p>
      </dgm:t>
    </dgm:pt>
    <dgm:pt modelId="{0EF4DDD2-40BA-4AE0-BEBA-609F250E5E1A}" type="parTrans" cxnId="{2EC3DD2F-B5F9-4ED1-8D8E-462B627A4B0D}">
      <dgm:prSet/>
      <dgm:spPr/>
      <dgm:t>
        <a:bodyPr/>
        <a:lstStyle/>
        <a:p>
          <a:endParaRPr lang="en-US"/>
        </a:p>
      </dgm:t>
    </dgm:pt>
    <dgm:pt modelId="{D455B151-D28D-4E26-B6BD-2B699AB09E2B}" type="sibTrans" cxnId="{2EC3DD2F-B5F9-4ED1-8D8E-462B627A4B0D}">
      <dgm:prSet/>
      <dgm:spPr/>
      <dgm:t>
        <a:bodyPr/>
        <a:lstStyle/>
        <a:p>
          <a:endParaRPr lang="en-US"/>
        </a:p>
      </dgm:t>
    </dgm:pt>
    <dgm:pt modelId="{A51F30FD-93A3-4BFB-80F7-9AF3C38B0628}">
      <dgm:prSet/>
      <dgm:spPr/>
      <dgm:t>
        <a:bodyPr/>
        <a:lstStyle/>
        <a:p>
          <a:r>
            <a:rPr lang="en-US" b="1" dirty="0" smtClean="0"/>
            <a:t>Study Visits</a:t>
          </a:r>
          <a:endParaRPr lang="en-US" b="1" dirty="0"/>
        </a:p>
      </dgm:t>
    </dgm:pt>
    <dgm:pt modelId="{8692C661-B844-4D76-AC60-58BAED19B8A3}" type="parTrans" cxnId="{AD7EE8FD-69C3-4DD6-B92B-3C97C7BD61EB}">
      <dgm:prSet/>
      <dgm:spPr/>
      <dgm:t>
        <a:bodyPr/>
        <a:lstStyle/>
        <a:p>
          <a:endParaRPr lang="en-US"/>
        </a:p>
      </dgm:t>
    </dgm:pt>
    <dgm:pt modelId="{CAFBED5D-3F6C-4CA9-8DDB-42122F32BF81}" type="sibTrans" cxnId="{AD7EE8FD-69C3-4DD6-B92B-3C97C7BD61EB}">
      <dgm:prSet/>
      <dgm:spPr/>
      <dgm:t>
        <a:bodyPr/>
        <a:lstStyle/>
        <a:p>
          <a:endParaRPr lang="en-US"/>
        </a:p>
      </dgm:t>
    </dgm:pt>
    <dgm:pt modelId="{89B5BBCE-01C8-4C29-A594-F939D8F069ED}">
      <dgm:prSet/>
      <dgm:spPr/>
      <dgm:t>
        <a:bodyPr/>
        <a:lstStyle/>
        <a:p>
          <a:r>
            <a:rPr lang="en-US" b="1" dirty="0" smtClean="0"/>
            <a:t>Study Completion</a:t>
          </a:r>
          <a:endParaRPr lang="en-US" b="1" dirty="0"/>
        </a:p>
      </dgm:t>
    </dgm:pt>
    <dgm:pt modelId="{882B2BE4-96FB-48FE-A929-46CF4DCD4822}" type="parTrans" cxnId="{5E8E1718-A4E5-4698-9583-1B5EFF018E97}">
      <dgm:prSet/>
      <dgm:spPr/>
      <dgm:t>
        <a:bodyPr/>
        <a:lstStyle/>
        <a:p>
          <a:endParaRPr lang="en-US"/>
        </a:p>
      </dgm:t>
    </dgm:pt>
    <dgm:pt modelId="{7278A9B3-29D5-419F-8E40-C4FAA37D8F88}" type="sibTrans" cxnId="{5E8E1718-A4E5-4698-9583-1B5EFF018E97}">
      <dgm:prSet/>
      <dgm:spPr/>
      <dgm:t>
        <a:bodyPr/>
        <a:lstStyle/>
        <a:p>
          <a:endParaRPr lang="en-US"/>
        </a:p>
      </dgm:t>
    </dgm:pt>
    <dgm:pt modelId="{DF9F5BDD-95E7-41DE-8349-0D281285E08B}" type="pres">
      <dgm:prSet presAssocID="{17F13B71-826A-46DF-BE13-06BE22938DC9}" presName="CompostProcess" presStyleCnt="0">
        <dgm:presLayoutVars>
          <dgm:dir/>
          <dgm:resizeHandles val="exact"/>
        </dgm:presLayoutVars>
      </dgm:prSet>
      <dgm:spPr/>
    </dgm:pt>
    <dgm:pt modelId="{8C5D71B6-0648-474B-9318-832EC0030B07}" type="pres">
      <dgm:prSet presAssocID="{17F13B71-826A-46DF-BE13-06BE22938DC9}" presName="arrow" presStyleLbl="bgShp" presStyleIdx="0" presStyleCnt="1"/>
      <dgm:spPr/>
    </dgm:pt>
    <dgm:pt modelId="{5E9EC2AA-B418-4DCA-8E16-78E9549B83F9}" type="pres">
      <dgm:prSet presAssocID="{17F13B71-826A-46DF-BE13-06BE22938DC9}" presName="linearProcess" presStyleCnt="0"/>
      <dgm:spPr/>
    </dgm:pt>
    <dgm:pt modelId="{D0B93A24-CEB8-4359-B479-AD84A9926974}" type="pres">
      <dgm:prSet presAssocID="{85E6FE8D-A281-4278-85E8-10F645AD129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CE9CD-A09C-4688-A3DF-A74099B66C49}" type="pres">
      <dgm:prSet presAssocID="{03873A61-D1C8-4CF6-A129-722C207C27F6}" presName="sibTrans" presStyleCnt="0"/>
      <dgm:spPr/>
    </dgm:pt>
    <dgm:pt modelId="{4496A239-B956-477A-9281-F53BE2D70C58}" type="pres">
      <dgm:prSet presAssocID="{2293A530-F591-4992-AD5C-D7D3DF2F67C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4EF0-6E03-4504-9198-284C882D0435}" type="pres">
      <dgm:prSet presAssocID="{35F262DF-FF03-4CE3-8D81-2E2DC32DD102}" presName="sibTrans" presStyleCnt="0"/>
      <dgm:spPr/>
    </dgm:pt>
    <dgm:pt modelId="{F80B9F65-AF32-4BC5-BFE8-FE7309405B77}" type="pres">
      <dgm:prSet presAssocID="{09CD3F75-DAF6-4EDD-9E27-9452B51EDC7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E4640-6A0B-4F65-A7E5-16A7F2970B78}" type="pres">
      <dgm:prSet presAssocID="{DBD88DDD-EAE3-4A6F-954E-56B158524B77}" presName="sibTrans" presStyleCnt="0"/>
      <dgm:spPr/>
    </dgm:pt>
    <dgm:pt modelId="{813BA606-F0A0-4C96-BA09-B5C55AF918AA}" type="pres">
      <dgm:prSet presAssocID="{D64FE57A-769E-4197-AC7C-AD794DD06473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673C5-9351-4559-91A0-F761EBC2EA3E}" type="pres">
      <dgm:prSet presAssocID="{D455B151-D28D-4E26-B6BD-2B699AB09E2B}" presName="sibTrans" presStyleCnt="0"/>
      <dgm:spPr/>
    </dgm:pt>
    <dgm:pt modelId="{7A526EEF-5D9A-4A92-92A4-347F45FDB4F9}" type="pres">
      <dgm:prSet presAssocID="{A51F30FD-93A3-4BFB-80F7-9AF3C38B062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A7BE8-0613-4379-A27C-BE2DF0DD8AF8}" type="pres">
      <dgm:prSet presAssocID="{CAFBED5D-3F6C-4CA9-8DDB-42122F32BF81}" presName="sibTrans" presStyleCnt="0"/>
      <dgm:spPr/>
    </dgm:pt>
    <dgm:pt modelId="{598935EB-799C-47E2-9AFE-18B1A650E042}" type="pres">
      <dgm:prSet presAssocID="{89B5BBCE-01C8-4C29-A594-F939D8F069E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E1718-A4E5-4698-9583-1B5EFF018E97}" srcId="{17F13B71-826A-46DF-BE13-06BE22938DC9}" destId="{89B5BBCE-01C8-4C29-A594-F939D8F069ED}" srcOrd="5" destOrd="0" parTransId="{882B2BE4-96FB-48FE-A929-46CF4DCD4822}" sibTransId="{7278A9B3-29D5-419F-8E40-C4FAA37D8F88}"/>
    <dgm:cxn modelId="{268D8311-4415-4F39-9BD5-9A1066DA04AF}" type="presOf" srcId="{89B5BBCE-01C8-4C29-A594-F939D8F069ED}" destId="{598935EB-799C-47E2-9AFE-18B1A650E042}" srcOrd="0" destOrd="0" presId="urn:microsoft.com/office/officeart/2005/8/layout/hProcess9"/>
    <dgm:cxn modelId="{2EC3DD2F-B5F9-4ED1-8D8E-462B627A4B0D}" srcId="{17F13B71-826A-46DF-BE13-06BE22938DC9}" destId="{D64FE57A-769E-4197-AC7C-AD794DD06473}" srcOrd="3" destOrd="0" parTransId="{0EF4DDD2-40BA-4AE0-BEBA-609F250E5E1A}" sibTransId="{D455B151-D28D-4E26-B6BD-2B699AB09E2B}"/>
    <dgm:cxn modelId="{5D2EA051-F1AC-4E7B-98E7-DCFEA54B77B4}" srcId="{17F13B71-826A-46DF-BE13-06BE22938DC9}" destId="{2293A530-F591-4992-AD5C-D7D3DF2F67C9}" srcOrd="1" destOrd="0" parTransId="{36494F44-BC95-4430-93BA-A7D0ECE19F5C}" sibTransId="{35F262DF-FF03-4CE3-8D81-2E2DC32DD102}"/>
    <dgm:cxn modelId="{A2536EAB-91EE-4B04-B6F2-67F23E91E3D3}" type="presOf" srcId="{09CD3F75-DAF6-4EDD-9E27-9452B51EDC7D}" destId="{F80B9F65-AF32-4BC5-BFE8-FE7309405B77}" srcOrd="0" destOrd="0" presId="urn:microsoft.com/office/officeart/2005/8/layout/hProcess9"/>
    <dgm:cxn modelId="{B12E8914-4148-479C-80F1-58B956F6C067}" type="presOf" srcId="{D64FE57A-769E-4197-AC7C-AD794DD06473}" destId="{813BA606-F0A0-4C96-BA09-B5C55AF918AA}" srcOrd="0" destOrd="0" presId="urn:microsoft.com/office/officeart/2005/8/layout/hProcess9"/>
    <dgm:cxn modelId="{529036FD-056D-43BB-ADC3-7961C3C43206}" type="presOf" srcId="{85E6FE8D-A281-4278-85E8-10F645AD1297}" destId="{D0B93A24-CEB8-4359-B479-AD84A9926974}" srcOrd="0" destOrd="0" presId="urn:microsoft.com/office/officeart/2005/8/layout/hProcess9"/>
    <dgm:cxn modelId="{D20E33A0-411F-4AB1-81E2-9389A580C515}" srcId="{17F13B71-826A-46DF-BE13-06BE22938DC9}" destId="{09CD3F75-DAF6-4EDD-9E27-9452B51EDC7D}" srcOrd="2" destOrd="0" parTransId="{8E39D65B-2435-4915-8D33-20013317A8B7}" sibTransId="{DBD88DDD-EAE3-4A6F-954E-56B158524B77}"/>
    <dgm:cxn modelId="{DA151F1C-38C7-4091-BCF9-ACF5A61AE048}" type="presOf" srcId="{A51F30FD-93A3-4BFB-80F7-9AF3C38B0628}" destId="{7A526EEF-5D9A-4A92-92A4-347F45FDB4F9}" srcOrd="0" destOrd="0" presId="urn:microsoft.com/office/officeart/2005/8/layout/hProcess9"/>
    <dgm:cxn modelId="{AD7EE8FD-69C3-4DD6-B92B-3C97C7BD61EB}" srcId="{17F13B71-826A-46DF-BE13-06BE22938DC9}" destId="{A51F30FD-93A3-4BFB-80F7-9AF3C38B0628}" srcOrd="4" destOrd="0" parTransId="{8692C661-B844-4D76-AC60-58BAED19B8A3}" sibTransId="{CAFBED5D-3F6C-4CA9-8DDB-42122F32BF81}"/>
    <dgm:cxn modelId="{73B3280F-8795-4D3E-B893-7D6D5DDB97E5}" type="presOf" srcId="{2293A530-F591-4992-AD5C-D7D3DF2F67C9}" destId="{4496A239-B956-477A-9281-F53BE2D70C58}" srcOrd="0" destOrd="0" presId="urn:microsoft.com/office/officeart/2005/8/layout/hProcess9"/>
    <dgm:cxn modelId="{DAED7117-65D0-4385-AFCB-4AC5BF7D569D}" type="presOf" srcId="{17F13B71-826A-46DF-BE13-06BE22938DC9}" destId="{DF9F5BDD-95E7-41DE-8349-0D281285E08B}" srcOrd="0" destOrd="0" presId="urn:microsoft.com/office/officeart/2005/8/layout/hProcess9"/>
    <dgm:cxn modelId="{961ABF33-F3FA-4966-92B1-FA133410A6C2}" srcId="{17F13B71-826A-46DF-BE13-06BE22938DC9}" destId="{85E6FE8D-A281-4278-85E8-10F645AD1297}" srcOrd="0" destOrd="0" parTransId="{1121F6B0-BC02-4C73-BE5F-3A122230630F}" sibTransId="{03873A61-D1C8-4CF6-A129-722C207C27F6}"/>
    <dgm:cxn modelId="{727FA910-D1B4-405C-9C7D-6DA4530764DB}" type="presParOf" srcId="{DF9F5BDD-95E7-41DE-8349-0D281285E08B}" destId="{8C5D71B6-0648-474B-9318-832EC0030B07}" srcOrd="0" destOrd="0" presId="urn:microsoft.com/office/officeart/2005/8/layout/hProcess9"/>
    <dgm:cxn modelId="{90F4700E-6283-4255-805A-14FF355B3D1F}" type="presParOf" srcId="{DF9F5BDD-95E7-41DE-8349-0D281285E08B}" destId="{5E9EC2AA-B418-4DCA-8E16-78E9549B83F9}" srcOrd="1" destOrd="0" presId="urn:microsoft.com/office/officeart/2005/8/layout/hProcess9"/>
    <dgm:cxn modelId="{56F3AE71-FAD1-4EE6-A30C-D16F7FD11871}" type="presParOf" srcId="{5E9EC2AA-B418-4DCA-8E16-78E9549B83F9}" destId="{D0B93A24-CEB8-4359-B479-AD84A9926974}" srcOrd="0" destOrd="0" presId="urn:microsoft.com/office/officeart/2005/8/layout/hProcess9"/>
    <dgm:cxn modelId="{4AD87D21-8F94-4CF8-BF6C-0B41383B17B8}" type="presParOf" srcId="{5E9EC2AA-B418-4DCA-8E16-78E9549B83F9}" destId="{3C5CE9CD-A09C-4688-A3DF-A74099B66C49}" srcOrd="1" destOrd="0" presId="urn:microsoft.com/office/officeart/2005/8/layout/hProcess9"/>
    <dgm:cxn modelId="{5306F0E3-3A54-47FB-88FD-F5516222FA6F}" type="presParOf" srcId="{5E9EC2AA-B418-4DCA-8E16-78E9549B83F9}" destId="{4496A239-B956-477A-9281-F53BE2D70C58}" srcOrd="2" destOrd="0" presId="urn:microsoft.com/office/officeart/2005/8/layout/hProcess9"/>
    <dgm:cxn modelId="{6BB1D556-BC81-4B10-BDF5-03AA71F30680}" type="presParOf" srcId="{5E9EC2AA-B418-4DCA-8E16-78E9549B83F9}" destId="{CB0D4EF0-6E03-4504-9198-284C882D0435}" srcOrd="3" destOrd="0" presId="urn:microsoft.com/office/officeart/2005/8/layout/hProcess9"/>
    <dgm:cxn modelId="{8200291E-5154-4D02-92B1-1B608DD0B0F4}" type="presParOf" srcId="{5E9EC2AA-B418-4DCA-8E16-78E9549B83F9}" destId="{F80B9F65-AF32-4BC5-BFE8-FE7309405B77}" srcOrd="4" destOrd="0" presId="urn:microsoft.com/office/officeart/2005/8/layout/hProcess9"/>
    <dgm:cxn modelId="{12B30A00-EA1F-4FA5-90CF-50E5E04D3A4C}" type="presParOf" srcId="{5E9EC2AA-B418-4DCA-8E16-78E9549B83F9}" destId="{427E4640-6A0B-4F65-A7E5-16A7F2970B78}" srcOrd="5" destOrd="0" presId="urn:microsoft.com/office/officeart/2005/8/layout/hProcess9"/>
    <dgm:cxn modelId="{484B7798-9088-490E-ADF1-7239162D2933}" type="presParOf" srcId="{5E9EC2AA-B418-4DCA-8E16-78E9549B83F9}" destId="{813BA606-F0A0-4C96-BA09-B5C55AF918AA}" srcOrd="6" destOrd="0" presId="urn:microsoft.com/office/officeart/2005/8/layout/hProcess9"/>
    <dgm:cxn modelId="{75123F5B-6CFE-4106-9EC3-24D58EA790F7}" type="presParOf" srcId="{5E9EC2AA-B418-4DCA-8E16-78E9549B83F9}" destId="{DE2673C5-9351-4559-91A0-F761EBC2EA3E}" srcOrd="7" destOrd="0" presId="urn:microsoft.com/office/officeart/2005/8/layout/hProcess9"/>
    <dgm:cxn modelId="{547D3F31-74D9-44F4-8AF9-3EB8531374E0}" type="presParOf" srcId="{5E9EC2AA-B418-4DCA-8E16-78E9549B83F9}" destId="{7A526EEF-5D9A-4A92-92A4-347F45FDB4F9}" srcOrd="8" destOrd="0" presId="urn:microsoft.com/office/officeart/2005/8/layout/hProcess9"/>
    <dgm:cxn modelId="{E88E94F5-0C33-47CA-96BF-620E4EE91AE3}" type="presParOf" srcId="{5E9EC2AA-B418-4DCA-8E16-78E9549B83F9}" destId="{666A7BE8-0613-4379-A27C-BE2DF0DD8AF8}" srcOrd="9" destOrd="0" presId="urn:microsoft.com/office/officeart/2005/8/layout/hProcess9"/>
    <dgm:cxn modelId="{19B1C27F-6F8C-4A36-8A50-28784AD25EEB}" type="presParOf" srcId="{5E9EC2AA-B418-4DCA-8E16-78E9549B83F9}" destId="{598935EB-799C-47E2-9AFE-18B1A650E0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13B71-826A-46DF-BE13-06BE22938DC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5E6FE8D-A281-4278-85E8-10F645AD129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1">
                  <a:lumMod val="85000"/>
                </a:schemeClr>
              </a:solidFill>
            </a:rPr>
            <a:t>Initial contact/ confidentiality agreement</a:t>
          </a:r>
          <a:endParaRPr lang="en-US" sz="1400" dirty="0">
            <a:solidFill>
              <a:schemeClr val="bg1">
                <a:lumMod val="85000"/>
              </a:schemeClr>
            </a:solidFill>
          </a:endParaRPr>
        </a:p>
      </dgm:t>
    </dgm:pt>
    <dgm:pt modelId="{1121F6B0-BC02-4C73-BE5F-3A122230630F}" type="parTrans" cxnId="{961ABF33-F3FA-4966-92B1-FA133410A6C2}">
      <dgm:prSet/>
      <dgm:spPr/>
      <dgm:t>
        <a:bodyPr/>
        <a:lstStyle/>
        <a:p>
          <a:endParaRPr lang="en-US" sz="2000"/>
        </a:p>
      </dgm:t>
    </dgm:pt>
    <dgm:pt modelId="{03873A61-D1C8-4CF6-A129-722C207C27F6}" type="sibTrans" cxnId="{961ABF33-F3FA-4966-92B1-FA133410A6C2}">
      <dgm:prSet/>
      <dgm:spPr/>
      <dgm:t>
        <a:bodyPr/>
        <a:lstStyle/>
        <a:p>
          <a:endParaRPr lang="en-US" sz="2000"/>
        </a:p>
      </dgm:t>
    </dgm:pt>
    <dgm:pt modelId="{2293A530-F591-4992-AD5C-D7D3DF2F67C9}">
      <dgm:prSet phldrT="[Text]" custT="1"/>
      <dgm:spPr/>
      <dgm:t>
        <a:bodyPr/>
        <a:lstStyle/>
        <a:p>
          <a:endParaRPr lang="en-US" sz="1400" b="1" dirty="0" smtClean="0"/>
        </a:p>
        <a:p>
          <a:r>
            <a:rPr lang="en-US" sz="1400" b="1" dirty="0" smtClean="0"/>
            <a:t>Budget Development</a:t>
          </a:r>
          <a:endParaRPr lang="en-US" sz="1400" b="1" dirty="0"/>
        </a:p>
      </dgm:t>
    </dgm:pt>
    <dgm:pt modelId="{36494F44-BC95-4430-93BA-A7D0ECE19F5C}" type="parTrans" cxnId="{5D2EA051-F1AC-4E7B-98E7-DCFEA54B77B4}">
      <dgm:prSet/>
      <dgm:spPr/>
      <dgm:t>
        <a:bodyPr/>
        <a:lstStyle/>
        <a:p>
          <a:endParaRPr lang="en-US" sz="2000"/>
        </a:p>
      </dgm:t>
    </dgm:pt>
    <dgm:pt modelId="{35F262DF-FF03-4CE3-8D81-2E2DC32DD102}" type="sibTrans" cxnId="{5D2EA051-F1AC-4E7B-98E7-DCFEA54B77B4}">
      <dgm:prSet/>
      <dgm:spPr/>
      <dgm:t>
        <a:bodyPr/>
        <a:lstStyle/>
        <a:p>
          <a:endParaRPr lang="en-US" sz="2000"/>
        </a:p>
      </dgm:t>
    </dgm:pt>
    <dgm:pt modelId="{09CD3F75-DAF6-4EDD-9E27-9452B51EDC7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bg1">
                  <a:lumMod val="85000"/>
                </a:schemeClr>
              </a:solidFill>
            </a:rPr>
            <a:t>Study Start-Up</a:t>
          </a:r>
          <a:endParaRPr lang="en-US" sz="2000" dirty="0">
            <a:solidFill>
              <a:schemeClr val="bg1">
                <a:lumMod val="85000"/>
              </a:schemeClr>
            </a:solidFill>
          </a:endParaRPr>
        </a:p>
      </dgm:t>
    </dgm:pt>
    <dgm:pt modelId="{8E39D65B-2435-4915-8D33-20013317A8B7}" type="parTrans" cxnId="{D20E33A0-411F-4AB1-81E2-9389A580C515}">
      <dgm:prSet/>
      <dgm:spPr/>
      <dgm:t>
        <a:bodyPr/>
        <a:lstStyle/>
        <a:p>
          <a:endParaRPr lang="en-US" sz="2000"/>
        </a:p>
      </dgm:t>
    </dgm:pt>
    <dgm:pt modelId="{DBD88DDD-EAE3-4A6F-954E-56B158524B77}" type="sibTrans" cxnId="{D20E33A0-411F-4AB1-81E2-9389A580C515}">
      <dgm:prSet/>
      <dgm:spPr/>
      <dgm:t>
        <a:bodyPr/>
        <a:lstStyle/>
        <a:p>
          <a:endParaRPr lang="en-US" sz="2000"/>
        </a:p>
      </dgm:t>
    </dgm:pt>
    <dgm:pt modelId="{D64FE57A-769E-4197-AC7C-AD794DD06473}">
      <dgm:prSet/>
      <dgm:spPr/>
      <dgm:t>
        <a:bodyPr/>
        <a:lstStyle/>
        <a:p>
          <a:r>
            <a:rPr lang="en-US" b="1" dirty="0" smtClean="0"/>
            <a:t>Patient Screening- Enrollment</a:t>
          </a:r>
          <a:endParaRPr lang="en-US" b="1" dirty="0"/>
        </a:p>
      </dgm:t>
    </dgm:pt>
    <dgm:pt modelId="{0EF4DDD2-40BA-4AE0-BEBA-609F250E5E1A}" type="parTrans" cxnId="{2EC3DD2F-B5F9-4ED1-8D8E-462B627A4B0D}">
      <dgm:prSet/>
      <dgm:spPr/>
      <dgm:t>
        <a:bodyPr/>
        <a:lstStyle/>
        <a:p>
          <a:endParaRPr lang="en-US"/>
        </a:p>
      </dgm:t>
    </dgm:pt>
    <dgm:pt modelId="{D455B151-D28D-4E26-B6BD-2B699AB09E2B}" type="sibTrans" cxnId="{2EC3DD2F-B5F9-4ED1-8D8E-462B627A4B0D}">
      <dgm:prSet/>
      <dgm:spPr/>
      <dgm:t>
        <a:bodyPr/>
        <a:lstStyle/>
        <a:p>
          <a:endParaRPr lang="en-US"/>
        </a:p>
      </dgm:t>
    </dgm:pt>
    <dgm:pt modelId="{A51F30FD-93A3-4BFB-80F7-9AF3C38B0628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Study Visits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8692C661-B844-4D76-AC60-58BAED19B8A3}" type="parTrans" cxnId="{AD7EE8FD-69C3-4DD6-B92B-3C97C7BD61EB}">
      <dgm:prSet/>
      <dgm:spPr/>
      <dgm:t>
        <a:bodyPr/>
        <a:lstStyle/>
        <a:p>
          <a:endParaRPr lang="en-US"/>
        </a:p>
      </dgm:t>
    </dgm:pt>
    <dgm:pt modelId="{CAFBED5D-3F6C-4CA9-8DDB-42122F32BF81}" type="sibTrans" cxnId="{AD7EE8FD-69C3-4DD6-B92B-3C97C7BD61EB}">
      <dgm:prSet/>
      <dgm:spPr/>
      <dgm:t>
        <a:bodyPr/>
        <a:lstStyle/>
        <a:p>
          <a:endParaRPr lang="en-US"/>
        </a:p>
      </dgm:t>
    </dgm:pt>
    <dgm:pt modelId="{89B5BBCE-01C8-4C29-A594-F939D8F069ED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Study Completion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882B2BE4-96FB-48FE-A929-46CF4DCD4822}" type="parTrans" cxnId="{5E8E1718-A4E5-4698-9583-1B5EFF018E97}">
      <dgm:prSet/>
      <dgm:spPr/>
      <dgm:t>
        <a:bodyPr/>
        <a:lstStyle/>
        <a:p>
          <a:endParaRPr lang="en-US"/>
        </a:p>
      </dgm:t>
    </dgm:pt>
    <dgm:pt modelId="{7278A9B3-29D5-419F-8E40-C4FAA37D8F88}" type="sibTrans" cxnId="{5E8E1718-A4E5-4698-9583-1B5EFF018E97}">
      <dgm:prSet/>
      <dgm:spPr/>
      <dgm:t>
        <a:bodyPr/>
        <a:lstStyle/>
        <a:p>
          <a:endParaRPr lang="en-US"/>
        </a:p>
      </dgm:t>
    </dgm:pt>
    <dgm:pt modelId="{DF9F5BDD-95E7-41DE-8349-0D281285E08B}" type="pres">
      <dgm:prSet presAssocID="{17F13B71-826A-46DF-BE13-06BE22938DC9}" presName="CompostProcess" presStyleCnt="0">
        <dgm:presLayoutVars>
          <dgm:dir/>
          <dgm:resizeHandles val="exact"/>
        </dgm:presLayoutVars>
      </dgm:prSet>
      <dgm:spPr/>
    </dgm:pt>
    <dgm:pt modelId="{8C5D71B6-0648-474B-9318-832EC0030B07}" type="pres">
      <dgm:prSet presAssocID="{17F13B71-826A-46DF-BE13-06BE22938DC9}" presName="arrow" presStyleLbl="bgShp" presStyleIdx="0" presStyleCnt="1"/>
      <dgm:spPr/>
    </dgm:pt>
    <dgm:pt modelId="{5E9EC2AA-B418-4DCA-8E16-78E9549B83F9}" type="pres">
      <dgm:prSet presAssocID="{17F13B71-826A-46DF-BE13-06BE22938DC9}" presName="linearProcess" presStyleCnt="0"/>
      <dgm:spPr/>
    </dgm:pt>
    <dgm:pt modelId="{D0B93A24-CEB8-4359-B479-AD84A9926974}" type="pres">
      <dgm:prSet presAssocID="{85E6FE8D-A281-4278-85E8-10F645AD129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CE9CD-A09C-4688-A3DF-A74099B66C49}" type="pres">
      <dgm:prSet presAssocID="{03873A61-D1C8-4CF6-A129-722C207C27F6}" presName="sibTrans" presStyleCnt="0"/>
      <dgm:spPr/>
    </dgm:pt>
    <dgm:pt modelId="{4496A239-B956-477A-9281-F53BE2D70C58}" type="pres">
      <dgm:prSet presAssocID="{2293A530-F591-4992-AD5C-D7D3DF2F67C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4EF0-6E03-4504-9198-284C882D0435}" type="pres">
      <dgm:prSet presAssocID="{35F262DF-FF03-4CE3-8D81-2E2DC32DD102}" presName="sibTrans" presStyleCnt="0"/>
      <dgm:spPr/>
    </dgm:pt>
    <dgm:pt modelId="{F80B9F65-AF32-4BC5-BFE8-FE7309405B77}" type="pres">
      <dgm:prSet presAssocID="{09CD3F75-DAF6-4EDD-9E27-9452B51EDC7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E4640-6A0B-4F65-A7E5-16A7F2970B78}" type="pres">
      <dgm:prSet presAssocID="{DBD88DDD-EAE3-4A6F-954E-56B158524B77}" presName="sibTrans" presStyleCnt="0"/>
      <dgm:spPr/>
    </dgm:pt>
    <dgm:pt modelId="{813BA606-F0A0-4C96-BA09-B5C55AF918AA}" type="pres">
      <dgm:prSet presAssocID="{D64FE57A-769E-4197-AC7C-AD794DD06473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673C5-9351-4559-91A0-F761EBC2EA3E}" type="pres">
      <dgm:prSet presAssocID="{D455B151-D28D-4E26-B6BD-2B699AB09E2B}" presName="sibTrans" presStyleCnt="0"/>
      <dgm:spPr/>
    </dgm:pt>
    <dgm:pt modelId="{7A526EEF-5D9A-4A92-92A4-347F45FDB4F9}" type="pres">
      <dgm:prSet presAssocID="{A51F30FD-93A3-4BFB-80F7-9AF3C38B062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A7BE8-0613-4379-A27C-BE2DF0DD8AF8}" type="pres">
      <dgm:prSet presAssocID="{CAFBED5D-3F6C-4CA9-8DDB-42122F32BF81}" presName="sibTrans" presStyleCnt="0"/>
      <dgm:spPr/>
    </dgm:pt>
    <dgm:pt modelId="{598935EB-799C-47E2-9AFE-18B1A650E042}" type="pres">
      <dgm:prSet presAssocID="{89B5BBCE-01C8-4C29-A594-F939D8F069E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A8B81-E30A-4834-96AF-63E7E2137048}" type="presOf" srcId="{2293A530-F591-4992-AD5C-D7D3DF2F67C9}" destId="{4496A239-B956-477A-9281-F53BE2D70C58}" srcOrd="0" destOrd="0" presId="urn:microsoft.com/office/officeart/2005/8/layout/hProcess9"/>
    <dgm:cxn modelId="{FBB7154A-00D0-477E-8C04-959C5B289732}" type="presOf" srcId="{09CD3F75-DAF6-4EDD-9E27-9452B51EDC7D}" destId="{F80B9F65-AF32-4BC5-BFE8-FE7309405B77}" srcOrd="0" destOrd="0" presId="urn:microsoft.com/office/officeart/2005/8/layout/hProcess9"/>
    <dgm:cxn modelId="{C152B019-6351-4F23-B803-52B7199CE185}" type="presOf" srcId="{17F13B71-826A-46DF-BE13-06BE22938DC9}" destId="{DF9F5BDD-95E7-41DE-8349-0D281285E08B}" srcOrd="0" destOrd="0" presId="urn:microsoft.com/office/officeart/2005/8/layout/hProcess9"/>
    <dgm:cxn modelId="{5E8E1718-A4E5-4698-9583-1B5EFF018E97}" srcId="{17F13B71-826A-46DF-BE13-06BE22938DC9}" destId="{89B5BBCE-01C8-4C29-A594-F939D8F069ED}" srcOrd="5" destOrd="0" parTransId="{882B2BE4-96FB-48FE-A929-46CF4DCD4822}" sibTransId="{7278A9B3-29D5-419F-8E40-C4FAA37D8F88}"/>
    <dgm:cxn modelId="{2EC3DD2F-B5F9-4ED1-8D8E-462B627A4B0D}" srcId="{17F13B71-826A-46DF-BE13-06BE22938DC9}" destId="{D64FE57A-769E-4197-AC7C-AD794DD06473}" srcOrd="3" destOrd="0" parTransId="{0EF4DDD2-40BA-4AE0-BEBA-609F250E5E1A}" sibTransId="{D455B151-D28D-4E26-B6BD-2B699AB09E2B}"/>
    <dgm:cxn modelId="{75D79356-8C26-4691-8125-0D9182401CF4}" type="presOf" srcId="{85E6FE8D-A281-4278-85E8-10F645AD1297}" destId="{D0B93A24-CEB8-4359-B479-AD84A9926974}" srcOrd="0" destOrd="0" presId="urn:microsoft.com/office/officeart/2005/8/layout/hProcess9"/>
    <dgm:cxn modelId="{5D2EA051-F1AC-4E7B-98E7-DCFEA54B77B4}" srcId="{17F13B71-826A-46DF-BE13-06BE22938DC9}" destId="{2293A530-F591-4992-AD5C-D7D3DF2F67C9}" srcOrd="1" destOrd="0" parTransId="{36494F44-BC95-4430-93BA-A7D0ECE19F5C}" sibTransId="{35F262DF-FF03-4CE3-8D81-2E2DC32DD102}"/>
    <dgm:cxn modelId="{0F666292-5C3B-4531-8B38-E3E6FC0C0659}" type="presOf" srcId="{89B5BBCE-01C8-4C29-A594-F939D8F069ED}" destId="{598935EB-799C-47E2-9AFE-18B1A650E042}" srcOrd="0" destOrd="0" presId="urn:microsoft.com/office/officeart/2005/8/layout/hProcess9"/>
    <dgm:cxn modelId="{D20E33A0-411F-4AB1-81E2-9389A580C515}" srcId="{17F13B71-826A-46DF-BE13-06BE22938DC9}" destId="{09CD3F75-DAF6-4EDD-9E27-9452B51EDC7D}" srcOrd="2" destOrd="0" parTransId="{8E39D65B-2435-4915-8D33-20013317A8B7}" sibTransId="{DBD88DDD-EAE3-4A6F-954E-56B158524B77}"/>
    <dgm:cxn modelId="{AD7EE8FD-69C3-4DD6-B92B-3C97C7BD61EB}" srcId="{17F13B71-826A-46DF-BE13-06BE22938DC9}" destId="{A51F30FD-93A3-4BFB-80F7-9AF3C38B0628}" srcOrd="4" destOrd="0" parTransId="{8692C661-B844-4D76-AC60-58BAED19B8A3}" sibTransId="{CAFBED5D-3F6C-4CA9-8DDB-42122F32BF81}"/>
    <dgm:cxn modelId="{DBD41446-5394-4543-8C49-7DD300990DEE}" type="presOf" srcId="{A51F30FD-93A3-4BFB-80F7-9AF3C38B0628}" destId="{7A526EEF-5D9A-4A92-92A4-347F45FDB4F9}" srcOrd="0" destOrd="0" presId="urn:microsoft.com/office/officeart/2005/8/layout/hProcess9"/>
    <dgm:cxn modelId="{4EEF766B-47D9-45BA-9ECA-B1BD5D57E108}" type="presOf" srcId="{D64FE57A-769E-4197-AC7C-AD794DD06473}" destId="{813BA606-F0A0-4C96-BA09-B5C55AF918AA}" srcOrd="0" destOrd="0" presId="urn:microsoft.com/office/officeart/2005/8/layout/hProcess9"/>
    <dgm:cxn modelId="{961ABF33-F3FA-4966-92B1-FA133410A6C2}" srcId="{17F13B71-826A-46DF-BE13-06BE22938DC9}" destId="{85E6FE8D-A281-4278-85E8-10F645AD1297}" srcOrd="0" destOrd="0" parTransId="{1121F6B0-BC02-4C73-BE5F-3A122230630F}" sibTransId="{03873A61-D1C8-4CF6-A129-722C207C27F6}"/>
    <dgm:cxn modelId="{B59BF406-6FE6-404D-ABE6-D915FC594DE3}" type="presParOf" srcId="{DF9F5BDD-95E7-41DE-8349-0D281285E08B}" destId="{8C5D71B6-0648-474B-9318-832EC0030B07}" srcOrd="0" destOrd="0" presId="urn:microsoft.com/office/officeart/2005/8/layout/hProcess9"/>
    <dgm:cxn modelId="{3E61137D-0E11-4E98-B28B-400AAFEF0BDB}" type="presParOf" srcId="{DF9F5BDD-95E7-41DE-8349-0D281285E08B}" destId="{5E9EC2AA-B418-4DCA-8E16-78E9549B83F9}" srcOrd="1" destOrd="0" presId="urn:microsoft.com/office/officeart/2005/8/layout/hProcess9"/>
    <dgm:cxn modelId="{69EC6BE0-E554-4705-80AF-3A889125DC4F}" type="presParOf" srcId="{5E9EC2AA-B418-4DCA-8E16-78E9549B83F9}" destId="{D0B93A24-CEB8-4359-B479-AD84A9926974}" srcOrd="0" destOrd="0" presId="urn:microsoft.com/office/officeart/2005/8/layout/hProcess9"/>
    <dgm:cxn modelId="{8E0B3A9E-D51D-4FF1-AB02-9636A4CAFC5D}" type="presParOf" srcId="{5E9EC2AA-B418-4DCA-8E16-78E9549B83F9}" destId="{3C5CE9CD-A09C-4688-A3DF-A74099B66C49}" srcOrd="1" destOrd="0" presId="urn:microsoft.com/office/officeart/2005/8/layout/hProcess9"/>
    <dgm:cxn modelId="{BD3E7410-1547-48FF-BAF3-E7275049A380}" type="presParOf" srcId="{5E9EC2AA-B418-4DCA-8E16-78E9549B83F9}" destId="{4496A239-B956-477A-9281-F53BE2D70C58}" srcOrd="2" destOrd="0" presId="urn:microsoft.com/office/officeart/2005/8/layout/hProcess9"/>
    <dgm:cxn modelId="{CAFEE6C8-5E9E-48B2-AE18-C12CF6F7CB39}" type="presParOf" srcId="{5E9EC2AA-B418-4DCA-8E16-78E9549B83F9}" destId="{CB0D4EF0-6E03-4504-9198-284C882D0435}" srcOrd="3" destOrd="0" presId="urn:microsoft.com/office/officeart/2005/8/layout/hProcess9"/>
    <dgm:cxn modelId="{5D77F90A-6EA4-4C68-87F0-A8BE88ED6725}" type="presParOf" srcId="{5E9EC2AA-B418-4DCA-8E16-78E9549B83F9}" destId="{F80B9F65-AF32-4BC5-BFE8-FE7309405B77}" srcOrd="4" destOrd="0" presId="urn:microsoft.com/office/officeart/2005/8/layout/hProcess9"/>
    <dgm:cxn modelId="{EF5C8DB5-CA62-4FA9-B821-2342C1F898E1}" type="presParOf" srcId="{5E9EC2AA-B418-4DCA-8E16-78E9549B83F9}" destId="{427E4640-6A0B-4F65-A7E5-16A7F2970B78}" srcOrd="5" destOrd="0" presId="urn:microsoft.com/office/officeart/2005/8/layout/hProcess9"/>
    <dgm:cxn modelId="{1A29345E-A385-4E72-8309-D6DDBD2075D0}" type="presParOf" srcId="{5E9EC2AA-B418-4DCA-8E16-78E9549B83F9}" destId="{813BA606-F0A0-4C96-BA09-B5C55AF918AA}" srcOrd="6" destOrd="0" presId="urn:microsoft.com/office/officeart/2005/8/layout/hProcess9"/>
    <dgm:cxn modelId="{BD3EC482-BCBD-447D-9AEA-88CF530859BE}" type="presParOf" srcId="{5E9EC2AA-B418-4DCA-8E16-78E9549B83F9}" destId="{DE2673C5-9351-4559-91A0-F761EBC2EA3E}" srcOrd="7" destOrd="0" presId="urn:microsoft.com/office/officeart/2005/8/layout/hProcess9"/>
    <dgm:cxn modelId="{F716B65F-AD25-439D-9A3E-3391ABA93B00}" type="presParOf" srcId="{5E9EC2AA-B418-4DCA-8E16-78E9549B83F9}" destId="{7A526EEF-5D9A-4A92-92A4-347F45FDB4F9}" srcOrd="8" destOrd="0" presId="urn:microsoft.com/office/officeart/2005/8/layout/hProcess9"/>
    <dgm:cxn modelId="{E10CA40B-B7C2-496C-B0CD-7E33BB4EFA38}" type="presParOf" srcId="{5E9EC2AA-B418-4DCA-8E16-78E9549B83F9}" destId="{666A7BE8-0613-4379-A27C-BE2DF0DD8AF8}" srcOrd="9" destOrd="0" presId="urn:microsoft.com/office/officeart/2005/8/layout/hProcess9"/>
    <dgm:cxn modelId="{FA284F64-296E-4C33-889A-AA9E1092F2DC}" type="presParOf" srcId="{5E9EC2AA-B418-4DCA-8E16-78E9549B83F9}" destId="{598935EB-799C-47E2-9AFE-18B1A650E0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D71B6-0648-474B-9318-832EC0030B07}">
      <dsp:nvSpPr>
        <dsp:cNvPr id="0" name=""/>
        <dsp:cNvSpPr/>
      </dsp:nvSpPr>
      <dsp:spPr>
        <a:xfrm>
          <a:off x="634364" y="0"/>
          <a:ext cx="7189470" cy="46021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93A24-CEB8-4359-B479-AD84A9926974}">
      <dsp:nvSpPr>
        <dsp:cNvPr id="0" name=""/>
        <dsp:cNvSpPr/>
      </dsp:nvSpPr>
      <dsp:spPr>
        <a:xfrm>
          <a:off x="2323" y="1380648"/>
          <a:ext cx="1352568" cy="1840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Initial Contact/ Confidentiality Agreement</a:t>
          </a:r>
          <a:endParaRPr lang="en-US" sz="1400" b="1" kern="1200" dirty="0"/>
        </a:p>
      </dsp:txBody>
      <dsp:txXfrm>
        <a:off x="68350" y="1446675"/>
        <a:ext cx="1220514" cy="1708811"/>
      </dsp:txXfrm>
    </dsp:sp>
    <dsp:sp modelId="{4496A239-B956-477A-9281-F53BE2D70C58}">
      <dsp:nvSpPr>
        <dsp:cNvPr id="0" name=""/>
        <dsp:cNvSpPr/>
      </dsp:nvSpPr>
      <dsp:spPr>
        <a:xfrm>
          <a:off x="1422520" y="1380648"/>
          <a:ext cx="1352568" cy="18408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Clinical Trials Agreement/ Budget Development</a:t>
          </a:r>
          <a:endParaRPr lang="en-US" sz="1400" b="1" kern="1200" dirty="0"/>
        </a:p>
      </dsp:txBody>
      <dsp:txXfrm>
        <a:off x="1488547" y="1446675"/>
        <a:ext cx="1220514" cy="1708811"/>
      </dsp:txXfrm>
    </dsp:sp>
    <dsp:sp modelId="{F80B9F65-AF32-4BC5-BFE8-FE7309405B77}">
      <dsp:nvSpPr>
        <dsp:cNvPr id="0" name=""/>
        <dsp:cNvSpPr/>
      </dsp:nvSpPr>
      <dsp:spPr>
        <a:xfrm>
          <a:off x="2842717" y="1380648"/>
          <a:ext cx="1352568" cy="18408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Study Start-Up</a:t>
          </a:r>
          <a:endParaRPr lang="en-US" sz="2000" b="1" kern="1200" dirty="0"/>
        </a:p>
      </dsp:txBody>
      <dsp:txXfrm>
        <a:off x="2908744" y="1446675"/>
        <a:ext cx="1220514" cy="1708811"/>
      </dsp:txXfrm>
    </dsp:sp>
    <dsp:sp modelId="{813BA606-F0A0-4C96-BA09-B5C55AF918AA}">
      <dsp:nvSpPr>
        <dsp:cNvPr id="0" name=""/>
        <dsp:cNvSpPr/>
      </dsp:nvSpPr>
      <dsp:spPr>
        <a:xfrm>
          <a:off x="4262914" y="1380648"/>
          <a:ext cx="1352568" cy="1840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Patient  Screening- Enrollment</a:t>
          </a:r>
          <a:endParaRPr lang="en-US" sz="1700" b="1" kern="1200" dirty="0"/>
        </a:p>
      </dsp:txBody>
      <dsp:txXfrm>
        <a:off x="4328941" y="1446675"/>
        <a:ext cx="1220514" cy="1708811"/>
      </dsp:txXfrm>
    </dsp:sp>
    <dsp:sp modelId="{7A526EEF-5D9A-4A92-92A4-347F45FDB4F9}">
      <dsp:nvSpPr>
        <dsp:cNvPr id="0" name=""/>
        <dsp:cNvSpPr/>
      </dsp:nvSpPr>
      <dsp:spPr>
        <a:xfrm>
          <a:off x="5683111" y="1380648"/>
          <a:ext cx="1352568" cy="18408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Study Visits</a:t>
          </a:r>
          <a:endParaRPr lang="en-US" sz="1700" b="1" kern="1200" dirty="0"/>
        </a:p>
      </dsp:txBody>
      <dsp:txXfrm>
        <a:off x="5749138" y="1446675"/>
        <a:ext cx="1220514" cy="1708811"/>
      </dsp:txXfrm>
    </dsp:sp>
    <dsp:sp modelId="{598935EB-799C-47E2-9AFE-18B1A650E042}">
      <dsp:nvSpPr>
        <dsp:cNvPr id="0" name=""/>
        <dsp:cNvSpPr/>
      </dsp:nvSpPr>
      <dsp:spPr>
        <a:xfrm>
          <a:off x="7103308" y="1380648"/>
          <a:ext cx="1352568" cy="1840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Study Completion</a:t>
          </a:r>
          <a:endParaRPr lang="en-US" sz="1700" b="1" kern="1200" dirty="0"/>
        </a:p>
      </dsp:txBody>
      <dsp:txXfrm>
        <a:off x="7169335" y="1446675"/>
        <a:ext cx="1220514" cy="1708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D71B6-0648-474B-9318-832EC0030B0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93A24-CEB8-4359-B479-AD84A9926974}">
      <dsp:nvSpPr>
        <dsp:cNvPr id="0" name=""/>
        <dsp:cNvSpPr/>
      </dsp:nvSpPr>
      <dsp:spPr>
        <a:xfrm>
          <a:off x="2260" y="1357788"/>
          <a:ext cx="1316012" cy="181038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>
                  <a:lumMod val="85000"/>
                </a:schemeClr>
              </a:solidFill>
            </a:rPr>
            <a:t>Initial contact/ confidentiality agreement</a:t>
          </a:r>
          <a:endParaRPr lang="en-US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66502" y="1422030"/>
        <a:ext cx="1187528" cy="1681901"/>
      </dsp:txXfrm>
    </dsp:sp>
    <dsp:sp modelId="{4496A239-B956-477A-9281-F53BE2D70C58}">
      <dsp:nvSpPr>
        <dsp:cNvPr id="0" name=""/>
        <dsp:cNvSpPr/>
      </dsp:nvSpPr>
      <dsp:spPr>
        <a:xfrm>
          <a:off x="1384073" y="1357788"/>
          <a:ext cx="1316012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Budget Development</a:t>
          </a:r>
          <a:endParaRPr lang="en-US" sz="1400" b="1" kern="1200" dirty="0"/>
        </a:p>
      </dsp:txBody>
      <dsp:txXfrm>
        <a:off x="1448315" y="1422030"/>
        <a:ext cx="1187528" cy="1681901"/>
      </dsp:txXfrm>
    </dsp:sp>
    <dsp:sp modelId="{F80B9F65-AF32-4BC5-BFE8-FE7309405B77}">
      <dsp:nvSpPr>
        <dsp:cNvPr id="0" name=""/>
        <dsp:cNvSpPr/>
      </dsp:nvSpPr>
      <dsp:spPr>
        <a:xfrm>
          <a:off x="2765886" y="1357788"/>
          <a:ext cx="1316012" cy="181038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85000"/>
                </a:schemeClr>
              </a:solidFill>
            </a:rPr>
            <a:t>Study Start-Up</a:t>
          </a:r>
          <a:endParaRPr lang="en-US" sz="20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830128" y="1422030"/>
        <a:ext cx="1187528" cy="1681901"/>
      </dsp:txXfrm>
    </dsp:sp>
    <dsp:sp modelId="{813BA606-F0A0-4C96-BA09-B5C55AF918AA}">
      <dsp:nvSpPr>
        <dsp:cNvPr id="0" name=""/>
        <dsp:cNvSpPr/>
      </dsp:nvSpPr>
      <dsp:spPr>
        <a:xfrm>
          <a:off x="4147700" y="1357788"/>
          <a:ext cx="1316012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Patient Screening- Enrollment</a:t>
          </a:r>
          <a:endParaRPr lang="en-US" sz="1700" b="1" kern="1200" dirty="0"/>
        </a:p>
      </dsp:txBody>
      <dsp:txXfrm>
        <a:off x="4211942" y="1422030"/>
        <a:ext cx="1187528" cy="1681901"/>
      </dsp:txXfrm>
    </dsp:sp>
    <dsp:sp modelId="{7A526EEF-5D9A-4A92-92A4-347F45FDB4F9}">
      <dsp:nvSpPr>
        <dsp:cNvPr id="0" name=""/>
        <dsp:cNvSpPr/>
      </dsp:nvSpPr>
      <dsp:spPr>
        <a:xfrm>
          <a:off x="5529513" y="1357788"/>
          <a:ext cx="1316012" cy="181038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lumMod val="85000"/>
                </a:schemeClr>
              </a:solidFill>
            </a:rPr>
            <a:t>Study Visits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593755" y="1422030"/>
        <a:ext cx="1187528" cy="1681901"/>
      </dsp:txXfrm>
    </dsp:sp>
    <dsp:sp modelId="{598935EB-799C-47E2-9AFE-18B1A650E042}">
      <dsp:nvSpPr>
        <dsp:cNvPr id="0" name=""/>
        <dsp:cNvSpPr/>
      </dsp:nvSpPr>
      <dsp:spPr>
        <a:xfrm>
          <a:off x="6911326" y="1357788"/>
          <a:ext cx="1316012" cy="181038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>
                  <a:lumMod val="85000"/>
                </a:schemeClr>
              </a:solidFill>
            </a:rPr>
            <a:t>Study Completion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6975568" y="1422030"/>
        <a:ext cx="1187528" cy="168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A46-AA72-47BB-925D-CFA7ED6B5137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D4482-401F-4E04-B529-8CCB746B4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97D8-88C5-4323-9D4A-56A12F4814CB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1EA9-E25E-4AD8-BB19-97ADBA73D773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14E-EE6D-40B1-A1EB-E9614A2C6904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157-F6F3-4F2D-9A7A-E1C49F205E25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F5BD-E7B0-4748-ACDC-094ECB60EAD3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5F-C3A8-4760-8466-4459BAC75AC0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EF5C-835D-4EF0-99C5-F9108C37A2FF}" type="datetime1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4056-06FF-4A0B-AF67-7635A3DEDB4C}" type="datetime1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3C3-E252-436B-AB22-3361CDA783C9}" type="datetime1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879A-E30E-4FE9-89AD-A62ACB0B607A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CC77-8F5F-4503-89B8-69DE7E1C4B59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3040-2A51-4B0B-B373-48296A10C038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9B08-E3A0-4B8F-A1AF-19DA629CB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0CAcQjRxqFQoTCILRreDxksgCFYxxPgodZbIHXA&amp;url=https://www.cartoonstock.com/directory/m/missing_kids.asp&amp;psig=AFQjCNHKusDYB-K8lIc1GchJa63eAMRVdA&amp;ust=144329462894225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Rare Diseases Research: </a:t>
            </a:r>
            <a:br>
              <a:rPr lang="en-US" sz="4900" b="1" dirty="0" smtClean="0"/>
            </a:br>
            <a:r>
              <a:rPr lang="en-US" sz="3600" dirty="0" smtClean="0"/>
              <a:t>From Study </a:t>
            </a:r>
            <a:r>
              <a:rPr lang="en-US" sz="3600" dirty="0" smtClean="0"/>
              <a:t>Budgets </a:t>
            </a:r>
            <a:r>
              <a:rPr lang="en-US" sz="3600" dirty="0" smtClean="0"/>
              <a:t>to Patient Recruitment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663" y="41910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Pablo Cure, MD, MPH</a:t>
            </a:r>
          </a:p>
          <a:p>
            <a:r>
              <a:rPr lang="en-US" sz="2000" dirty="0" smtClean="0"/>
              <a:t>Children’s National Health System</a:t>
            </a:r>
          </a:p>
          <a:p>
            <a:r>
              <a:rPr lang="en-US" sz="2000" dirty="0" smtClean="0"/>
              <a:t>Clinical and Translational Science Institute</a:t>
            </a:r>
          </a:p>
          <a:p>
            <a:r>
              <a:rPr lang="en-US" sz="2000" dirty="0" smtClean="0"/>
              <a:t>RDCRN </a:t>
            </a:r>
          </a:p>
          <a:p>
            <a:r>
              <a:rPr lang="en-US" sz="2000" dirty="0" smtClean="0"/>
              <a:t>September, 2015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 of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Prospective Interventional: </a:t>
            </a:r>
          </a:p>
          <a:p>
            <a:pPr marL="0" indent="0">
              <a:buNone/>
            </a:pPr>
            <a:r>
              <a:rPr lang="en-US" sz="2800" dirty="0" smtClean="0"/>
              <a:t>Complex, more expensive. Usually per visit budget.  Again, use existing resources at each institution: i.e. Freezers, sample processing, DNA extractions, other services. Standard of Care vs. Research.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Costs from 1,000 – 10,000 or more per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General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Study </a:t>
            </a:r>
            <a:r>
              <a:rPr lang="en-US" dirty="0"/>
              <a:t>c</a:t>
            </a:r>
            <a:r>
              <a:rPr lang="en-US" dirty="0" smtClean="0"/>
              <a:t>osts are inversely proportional to patient age: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Neonates &gt; Toddlers&gt; Children&gt; Adolescents&gt;Adults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$$$$$	   $$$$	$$$		$$	        $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u="sng" dirty="0" smtClean="0"/>
              <a:t>But it also depends on the disease and field of study</a:t>
            </a:r>
            <a:endParaRPr lang="en-US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5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 to add in your budget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time</a:t>
            </a:r>
          </a:p>
          <a:p>
            <a:r>
              <a:rPr lang="en-US" dirty="0" smtClean="0"/>
              <a:t>Coordinator time</a:t>
            </a:r>
          </a:p>
          <a:p>
            <a:r>
              <a:rPr lang="en-US" dirty="0" smtClean="0"/>
              <a:t>Data entry time (for you or coordinator)</a:t>
            </a:r>
          </a:p>
          <a:p>
            <a:r>
              <a:rPr lang="en-US" dirty="0" smtClean="0"/>
              <a:t>Non-standard of care procedure costs</a:t>
            </a:r>
          </a:p>
          <a:p>
            <a:r>
              <a:rPr lang="en-US" dirty="0" smtClean="0"/>
              <a:t>Phlebotomy</a:t>
            </a:r>
          </a:p>
          <a:p>
            <a:r>
              <a:rPr lang="en-US" dirty="0" smtClean="0"/>
              <a:t>Laboratory processing</a:t>
            </a:r>
          </a:p>
          <a:p>
            <a:r>
              <a:rPr lang="en-US" dirty="0" smtClean="0"/>
              <a:t>Shipping costs</a:t>
            </a:r>
          </a:p>
          <a:p>
            <a:r>
              <a:rPr lang="en-US" dirty="0" smtClean="0"/>
              <a:t>Training time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 to add in your budget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 of IRB submission</a:t>
            </a:r>
          </a:p>
          <a:p>
            <a:r>
              <a:rPr lang="en-US" dirty="0" smtClean="0"/>
              <a:t>Preparation of Amendments </a:t>
            </a:r>
            <a:endParaRPr lang="en-US" dirty="0"/>
          </a:p>
          <a:p>
            <a:r>
              <a:rPr lang="en-US" dirty="0" smtClean="0"/>
              <a:t>Adverse event reporting</a:t>
            </a:r>
          </a:p>
          <a:p>
            <a:r>
              <a:rPr lang="en-US" dirty="0" smtClean="0"/>
              <a:t>Marketing materials</a:t>
            </a:r>
          </a:p>
          <a:p>
            <a:r>
              <a:rPr lang="en-US" dirty="0" smtClean="0"/>
              <a:t>Patient incentives (meals, transportation, etc.)</a:t>
            </a:r>
          </a:p>
          <a:p>
            <a:r>
              <a:rPr lang="en-US" dirty="0" smtClean="0"/>
              <a:t>Traveling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Word about F&amp;A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Facilities &amp; Administrative (F&amp;A) are costs for general support expenses relating to a university/institution function (in this case, research) that cannot be specifically identified to a project.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 include utilities, the departmental administrator overseeing research, and research support staff in central administration.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 up Study Milestones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realistic, yet ambitious</a:t>
            </a:r>
          </a:p>
          <a:p>
            <a:r>
              <a:rPr lang="en-US" dirty="0" smtClean="0"/>
              <a:t>Assures sponsor that you’ll stay motivated</a:t>
            </a:r>
          </a:p>
          <a:p>
            <a:r>
              <a:rPr lang="en-US" dirty="0" smtClean="0"/>
              <a:t>Make them financially sound</a:t>
            </a:r>
          </a:p>
          <a:p>
            <a:r>
              <a:rPr lang="en-US" dirty="0" smtClean="0"/>
              <a:t>Discuss incentives for early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Milestones will keep you on TRACK!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Milestones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Start up and IRB approval</a:t>
            </a:r>
          </a:p>
          <a:p>
            <a:r>
              <a:rPr lang="en-US" dirty="0" smtClean="0"/>
              <a:t>Enrollment of ½ patients</a:t>
            </a:r>
          </a:p>
          <a:p>
            <a:r>
              <a:rPr lang="en-US" dirty="0" smtClean="0"/>
              <a:t>Enrollment 2</a:t>
            </a:r>
            <a:r>
              <a:rPr lang="en-US" baseline="30000" dirty="0" smtClean="0"/>
              <a:t>nd</a:t>
            </a:r>
            <a:r>
              <a:rPr lang="en-US" dirty="0" smtClean="0"/>
              <a:t> ½ patients</a:t>
            </a:r>
          </a:p>
          <a:p>
            <a:r>
              <a:rPr lang="en-US" dirty="0" smtClean="0"/>
              <a:t>Data Entry Completion</a:t>
            </a:r>
          </a:p>
          <a:p>
            <a:r>
              <a:rPr lang="en-US" dirty="0" smtClean="0"/>
              <a:t>Data Analysis and Results</a:t>
            </a:r>
          </a:p>
          <a:p>
            <a:r>
              <a:rPr lang="en-US" dirty="0" smtClean="0"/>
              <a:t>Set up incentives for early completion of milestones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Changing subject…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810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6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IOM Report CTSA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Changing Research Ecosystem</a:t>
            </a:r>
          </a:p>
          <a:p>
            <a:pPr marL="0" indent="0">
              <a:buNone/>
            </a:pPr>
            <a:r>
              <a:rPr lang="en-US" dirty="0"/>
              <a:t>• Enhanced collaborations</a:t>
            </a:r>
          </a:p>
          <a:p>
            <a:pPr marL="0" indent="0">
              <a:buNone/>
            </a:pPr>
            <a:r>
              <a:rPr lang="en-US" dirty="0"/>
              <a:t>• Emerging data and technology</a:t>
            </a:r>
          </a:p>
          <a:p>
            <a:pPr marL="0" indent="0">
              <a:buNone/>
            </a:pPr>
            <a:r>
              <a:rPr lang="en-US" dirty="0"/>
              <a:t>• Streamlined IRB review processes and enhanced</a:t>
            </a:r>
          </a:p>
          <a:p>
            <a:pPr marL="0" indent="0">
              <a:buNone/>
            </a:pPr>
            <a:r>
              <a:rPr lang="en-US" dirty="0"/>
              <a:t>patient protections</a:t>
            </a:r>
          </a:p>
          <a:p>
            <a:pPr marL="0" indent="0">
              <a:buNone/>
            </a:pPr>
            <a:r>
              <a:rPr lang="en-US" u="sng" dirty="0"/>
              <a:t>• Broader research participant recruitment</a:t>
            </a:r>
          </a:p>
          <a:p>
            <a:pPr marL="0" indent="0">
              <a:buNone/>
            </a:pPr>
            <a:r>
              <a:rPr lang="en-US" dirty="0"/>
              <a:t>• Development of a dynamic research workforce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6052066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http://iom.nationalacademies.org/Reports/2013</a:t>
            </a:r>
          </a:p>
        </p:txBody>
      </p:sp>
    </p:spTree>
    <p:extLst>
      <p:ext uri="{BB962C8B-B14F-4D97-AF65-F5344CB8AC3E}">
        <p14:creationId xmlns:p14="http://schemas.microsoft.com/office/powerpoint/2010/main" val="9493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0386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114800" y="2519591"/>
            <a:ext cx="419100" cy="2790196"/>
          </a:xfrm>
          <a:prstGeom prst="line">
            <a:avLst/>
          </a:prstGeom>
          <a:ln w="60325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3900" y="5309787"/>
            <a:ext cx="1562100" cy="0"/>
          </a:xfrm>
          <a:prstGeom prst="line">
            <a:avLst/>
          </a:prstGeom>
          <a:ln w="60325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057400"/>
            <a:ext cx="0" cy="3252387"/>
          </a:xfrm>
          <a:prstGeom prst="line">
            <a:avLst/>
          </a:prstGeom>
          <a:ln w="60325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04260" y="2519591"/>
            <a:ext cx="1066800" cy="1"/>
          </a:xfrm>
          <a:prstGeom prst="line">
            <a:avLst/>
          </a:prstGeom>
          <a:ln w="60325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6000" y="2057399"/>
            <a:ext cx="457200" cy="2"/>
          </a:xfrm>
          <a:prstGeom prst="line">
            <a:avLst/>
          </a:prstGeom>
          <a:ln w="60325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86300" y="44958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Valley of Death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 </a:t>
            </a:r>
            <a:r>
              <a:rPr lang="en-US" b="1" dirty="0"/>
              <a:t>Funding for Medical Research by Source, 1994-2012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43" y="1500052"/>
            <a:ext cx="5357813" cy="42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" y="5418365"/>
            <a:ext cx="39909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6515100"/>
            <a:ext cx="2838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6365" y="63957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Mosses, 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7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Recruitment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reasons for study failure in the US</a:t>
            </a:r>
          </a:p>
          <a:p>
            <a:r>
              <a:rPr lang="en-US" dirty="0" smtClean="0"/>
              <a:t>Many studies in the US do not reach recruitment goals</a:t>
            </a:r>
          </a:p>
          <a:p>
            <a:r>
              <a:rPr lang="en-US" dirty="0" smtClean="0"/>
              <a:t>NIH/NCATS committed to improve recruitment in CTR</a:t>
            </a:r>
          </a:p>
          <a:p>
            <a:r>
              <a:rPr lang="en-US" dirty="0" smtClean="0"/>
              <a:t>It is also an issue of Retention!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8229600" cy="7456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to look for patients?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21</a:t>
            </a:fld>
            <a:endParaRPr lang="en-US"/>
          </a:p>
        </p:txBody>
      </p:sp>
      <p:sp>
        <p:nvSpPr>
          <p:cNvPr id="5" name="AutoShape 2" descr="Image result for needle on a haystack carto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s3.amazonaws.com/lowres.cartoonstock.com/law-order-needle-haystacks-lost-lost_poster-missing_kid-nfkn107_l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Recruitment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Multi-pronged approach (EMR, Clinician Referral, Active search)</a:t>
            </a:r>
          </a:p>
          <a:p>
            <a:r>
              <a:rPr lang="en-US" dirty="0" smtClean="0"/>
              <a:t>Utilize specialized resources at your institution (CTSI, Marketing, Bioinformatics, etc.)</a:t>
            </a:r>
          </a:p>
          <a:p>
            <a:r>
              <a:rPr lang="en-US" dirty="0" smtClean="0"/>
              <a:t>Develop solid Pre-screening programs and patient education in CTR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Pre-screening Rule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Wider vs. Narrow rules</a:t>
            </a:r>
          </a:p>
          <a:p>
            <a:r>
              <a:rPr lang="en-US" dirty="0" smtClean="0"/>
              <a:t>Cast a big net</a:t>
            </a:r>
          </a:p>
          <a:p>
            <a:r>
              <a:rPr lang="en-US" dirty="0" smtClean="0"/>
              <a:t>Narrow down to specific criteria</a:t>
            </a:r>
          </a:p>
          <a:p>
            <a:r>
              <a:rPr lang="en-US" dirty="0" smtClean="0"/>
              <a:t>Add key partnerships in the process</a:t>
            </a:r>
          </a:p>
          <a:p>
            <a:r>
              <a:rPr lang="en-US" dirty="0" smtClean="0"/>
              <a:t>Creative rule/strategy development</a:t>
            </a:r>
          </a:p>
          <a:p>
            <a:r>
              <a:rPr lang="en-US" dirty="0" smtClean="0"/>
              <a:t>Pre-screening inform consent/study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 and Initiatives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9" y="1676400"/>
            <a:ext cx="8658226" cy="31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54102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396 | JUNE 2012 | VO </a:t>
            </a:r>
            <a:r>
              <a:rPr lang="en-US" sz="1200" b="1" dirty="0" smtClean="0"/>
              <a:t>LUME </a:t>
            </a:r>
            <a:r>
              <a:rPr lang="en-US" sz="1200" b="1" dirty="0"/>
              <a:t>13                                                                       </a:t>
            </a:r>
          </a:p>
          <a:p>
            <a:r>
              <a:rPr lang="en-US" sz="1200" b="1" dirty="0"/>
              <a:t>                                                                                               </a:t>
            </a:r>
            <a:r>
              <a:rPr lang="en-US" sz="1200" b="1" dirty="0" smtClean="0"/>
              <a:t>www.nature.com/reviews/genetics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46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Even the best need to be updated!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 become obsolete</a:t>
            </a:r>
          </a:p>
          <a:p>
            <a:r>
              <a:rPr lang="en-US" dirty="0" smtClean="0"/>
              <a:t>Update them every 2 to 4 years</a:t>
            </a:r>
          </a:p>
          <a:p>
            <a:r>
              <a:rPr lang="en-US" dirty="0" smtClean="0"/>
              <a:t>Patient Registries for multipurpose</a:t>
            </a:r>
          </a:p>
          <a:p>
            <a:r>
              <a:rPr lang="en-US" dirty="0" smtClean="0"/>
              <a:t>Recruitment and Retention Team – KEY</a:t>
            </a:r>
          </a:p>
          <a:p>
            <a:r>
              <a:rPr lang="en-US" dirty="0" smtClean="0"/>
              <a:t>Meals, time and transportation</a:t>
            </a:r>
            <a:r>
              <a:rPr lang="en-US" dirty="0"/>
              <a:t> </a:t>
            </a:r>
            <a:r>
              <a:rPr lang="en-US" dirty="0" smtClean="0"/>
              <a:t>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Opt-in versus Opt-out in Pre-screening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Opt-in: Patient has to actively “accept” to participate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Advantages: </a:t>
            </a:r>
            <a:r>
              <a:rPr lang="en-US" dirty="0" smtClean="0"/>
              <a:t>only interested to participate will be 	taken into consideration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Disadvantages: </a:t>
            </a:r>
            <a:r>
              <a:rPr lang="en-US" dirty="0" smtClean="0"/>
              <a:t>Basically consent 	everybody. Takes 	time to develop a good 	number of patients to pre-	screen </a:t>
            </a:r>
          </a:p>
          <a:p>
            <a:endParaRPr lang="en-US" dirty="0"/>
          </a:p>
          <a:p>
            <a:r>
              <a:rPr lang="en-US" dirty="0" smtClean="0"/>
              <a:t>Opt-out: Patient has to actively “not accept” to participate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Advantages:</a:t>
            </a:r>
            <a:r>
              <a:rPr lang="en-US" dirty="0"/>
              <a:t> </a:t>
            </a:r>
            <a:r>
              <a:rPr lang="en-US" dirty="0" smtClean="0"/>
              <a:t>all patients participate unless they reject 	participating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Disadvantages: </a:t>
            </a:r>
            <a:r>
              <a:rPr lang="en-US" dirty="0" smtClean="0"/>
              <a:t>some patients may not know they are 	part of a pre-screening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68"/>
            <a:ext cx="9144000" cy="659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94615" y="5408763"/>
            <a:ext cx="3804249" cy="854015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2487" y="6381463"/>
            <a:ext cx="940279" cy="221411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2162" y="6381462"/>
            <a:ext cx="1359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Not currently used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Integrated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more a study is integrated with patient standard of care the more compliant the patient is going to be in terms of recruitment and retention AND </a:t>
            </a:r>
            <a:r>
              <a:rPr lang="en-US" u="sng" dirty="0" smtClean="0"/>
              <a:t>the less expensive your study will be!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Pharmaceutical Industry Research Funding by Phase 2004-2011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362200"/>
            <a:ext cx="9136714" cy="29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2838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3415" y="61290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Mosses, 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4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Compounds in Development for  Top10 Therapeutic Areas, 2013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9" y="1904999"/>
            <a:ext cx="632378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5842337"/>
            <a:ext cx="5524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/>
          </a:p>
          <a:p>
            <a:r>
              <a:rPr lang="en-US" sz="1000" dirty="0" smtClean="0"/>
              <a:t>a Number of compounds in clinical trials or under review by the US Food and</a:t>
            </a:r>
          </a:p>
          <a:p>
            <a:r>
              <a:rPr lang="en-US" sz="1000" dirty="0" smtClean="0"/>
              <a:t>Drug Administration. This includes a total of 10 479 compounds in 2013.</a:t>
            </a:r>
          </a:p>
          <a:p>
            <a:r>
              <a:rPr lang="en-US" sz="1000" dirty="0" smtClean="0"/>
              <a:t>b Includes all </a:t>
            </a:r>
            <a:r>
              <a:rPr lang="en-US" sz="1000" dirty="0" err="1" smtClean="0"/>
              <a:t>nonimmunological</a:t>
            </a:r>
            <a:r>
              <a:rPr lang="en-US" sz="1000" dirty="0" smtClean="0"/>
              <a:t> anticancer compounds.</a:t>
            </a:r>
          </a:p>
          <a:p>
            <a:r>
              <a:rPr lang="en-US" sz="1000" dirty="0" smtClean="0"/>
              <a:t>c Rare diseases were defined as those affecting 200 000 or fewer people in the</a:t>
            </a:r>
          </a:p>
          <a:p>
            <a:r>
              <a:rPr lang="en-US" sz="1000" dirty="0" smtClean="0"/>
              <a:t>United States.</a:t>
            </a:r>
            <a:endParaRPr lang="en-US" sz="10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92" y="6153303"/>
            <a:ext cx="2838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08807" y="603395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Mosses, H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00200" y="4030054"/>
            <a:ext cx="3276600" cy="338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process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805722"/>
              </p:ext>
            </p:extLst>
          </p:nvPr>
        </p:nvGraphicFramePr>
        <p:xfrm>
          <a:off x="350518" y="1460863"/>
          <a:ext cx="845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022" y="4813663"/>
            <a:ext cx="8153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IRB approval and follow up</a:t>
            </a:r>
            <a:endParaRPr lang="en-US" sz="2400" b="1" i="1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2055222" y="1384663"/>
            <a:ext cx="533400" cy="2362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522322" y="660761"/>
            <a:ext cx="533401" cy="3810002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5622" y="178547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Pre-Award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8978" y="178547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Post-Award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process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82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00600"/>
            <a:ext cx="8153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>
                    <a:lumMod val="85000"/>
                  </a:schemeClr>
                </a:solidFill>
              </a:rPr>
              <a:t>IRB approval and follow up</a:t>
            </a:r>
            <a:endParaRPr lang="en-US" sz="24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2133600" y="1371600"/>
            <a:ext cx="533400" cy="2362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600700" y="647698"/>
            <a:ext cx="533401" cy="3810002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77241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Pre-Award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7356" y="177241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Post-Award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we start…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Developing a comprehensive study budget, first step is to know: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of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Number of patients to be enrolled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Schedule of Events/Visits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 of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Retrospective: </a:t>
            </a:r>
          </a:p>
          <a:p>
            <a:pPr marL="0" indent="0">
              <a:buNone/>
            </a:pPr>
            <a:r>
              <a:rPr lang="en-US" sz="2800" dirty="0" smtClean="0"/>
              <a:t>Simple, usually inexpensive. Basically amount of FTE required for data extraction, data entry/management and analysis. Use resources from the CTSI at your institution or partner with a CTSI institution for the use of data collection tools (</a:t>
            </a:r>
            <a:r>
              <a:rPr lang="en-US" sz="2800" dirty="0" err="1" smtClean="0"/>
              <a:t>REDCap</a:t>
            </a:r>
            <a:r>
              <a:rPr lang="en-US" sz="2800" dirty="0" smtClean="0"/>
              <a:t>, data analysis and publication of results)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 general, costs are less than $100 per patient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 of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Prospective Observational: </a:t>
            </a:r>
          </a:p>
          <a:p>
            <a:pPr marL="0" indent="0">
              <a:buNone/>
            </a:pPr>
            <a:r>
              <a:rPr lang="en-US" sz="2800" dirty="0" smtClean="0"/>
              <a:t>Simpler, not too expensive.  Also amount of FTE dedicated and costs of testing, blood draws, lab tests, sample storage, study coordination/data collection and analysis.  Again, use existing resources at each institution: i.e. Freezers, sample processing, DNA extractions, other services.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Costs are from $100 – $1,000 or more per patient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B08-E3A0-4B8F-A1AF-19DA629CB5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876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Rare Diseases Research:  From Study Budgets to Patient Recruitment </vt:lpstr>
      <vt:lpstr>US Funding for Medical Research by Source, 1994-2012</vt:lpstr>
      <vt:lpstr>Pharmaceutical Industry Research Funding by Phase 2004-2011</vt:lpstr>
      <vt:lpstr>Compounds in Development for  Top10 Therapeutic Areas, 2013</vt:lpstr>
      <vt:lpstr>Study process</vt:lpstr>
      <vt:lpstr>Study process</vt:lpstr>
      <vt:lpstr>Where do we start…</vt:lpstr>
      <vt:lpstr>Type of Study</vt:lpstr>
      <vt:lpstr>Type of Study</vt:lpstr>
      <vt:lpstr>Type of Study</vt:lpstr>
      <vt:lpstr>In General</vt:lpstr>
      <vt:lpstr>Things to add in your budget (1)</vt:lpstr>
      <vt:lpstr>Things to add in your budget (2)</vt:lpstr>
      <vt:lpstr>A Word about F&amp;A</vt:lpstr>
      <vt:lpstr>Set up Study Milestones</vt:lpstr>
      <vt:lpstr>Milestones Example</vt:lpstr>
      <vt:lpstr>Changing subject…</vt:lpstr>
      <vt:lpstr>IOM Report CTSA Program</vt:lpstr>
      <vt:lpstr>PowerPoint Presentation</vt:lpstr>
      <vt:lpstr>Recruitment</vt:lpstr>
      <vt:lpstr>PowerPoint Presentation</vt:lpstr>
      <vt:lpstr>Recruitment Strategy</vt:lpstr>
      <vt:lpstr>Pre-screening Rule Development</vt:lpstr>
      <vt:lpstr>Resources and Initiatives</vt:lpstr>
      <vt:lpstr>Even the best need to be updated!</vt:lpstr>
      <vt:lpstr>Opt-in versus Opt-out in Pre-screening</vt:lpstr>
      <vt:lpstr>PowerPoint Presentation</vt:lpstr>
      <vt:lpstr>Integrated Thoughts</vt:lpstr>
      <vt:lpstr> Thank You! 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Cure, Pablo</dc:creator>
  <cp:lastModifiedBy>Cure, Pablo</cp:lastModifiedBy>
  <cp:revision>33</cp:revision>
  <dcterms:created xsi:type="dcterms:W3CDTF">2015-09-21T16:15:54Z</dcterms:created>
  <dcterms:modified xsi:type="dcterms:W3CDTF">2015-09-28T16:20:50Z</dcterms:modified>
</cp:coreProperties>
</file>