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792" r:id="rId2"/>
    <p:sldId id="791" r:id="rId3"/>
    <p:sldId id="794" r:id="rId4"/>
    <p:sldId id="795" r:id="rId5"/>
    <p:sldId id="441" r:id="rId6"/>
    <p:sldId id="711" r:id="rId7"/>
    <p:sldId id="712" r:id="rId8"/>
    <p:sldId id="759" r:id="rId9"/>
    <p:sldId id="776" r:id="rId10"/>
    <p:sldId id="779" r:id="rId11"/>
    <p:sldId id="777" r:id="rId12"/>
    <p:sldId id="778" r:id="rId13"/>
    <p:sldId id="780" r:id="rId14"/>
    <p:sldId id="782" r:id="rId15"/>
    <p:sldId id="783" r:id="rId16"/>
    <p:sldId id="494" r:id="rId17"/>
    <p:sldId id="784" r:id="rId18"/>
    <p:sldId id="786" r:id="rId19"/>
    <p:sldId id="788" r:id="rId20"/>
    <p:sldId id="789" r:id="rId21"/>
    <p:sldId id="787" r:id="rId22"/>
    <p:sldId id="781" r:id="rId23"/>
    <p:sldId id="785" r:id="rId24"/>
    <p:sldId id="790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Ozo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72913" autoAdjust="0"/>
  </p:normalViewPr>
  <p:slideViewPr>
    <p:cSldViewPr>
      <p:cViewPr varScale="1">
        <p:scale>
          <a:sx n="52" d="100"/>
          <a:sy n="52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6CBD-5535-4CF2-A105-8B5B2C3214D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846D-7D59-41E4-AE0F-E5313BF1F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7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Meet people physically to show you are about their story, which its zoom or “keeping the camera 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1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Passive to movement.  Listening to singing.  Perfection to interactive.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846D-7D59-41E4-AE0F-E5313BF1FF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9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30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3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0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20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38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/>
              <a:t>Headline or Title</a:t>
            </a:r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3914773" cy="4454557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5" y="1311246"/>
            <a:ext cx="3914773" cy="4454557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/>
              <a:t>Body Copy and Bullets: Corbel Regular (16pt.), Subheads: Corbel Bold (20pt.)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7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5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58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5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3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824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fld id="{2E6FB912-7241-A94E-9456-8504F6FE9EA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July 15, 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84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343399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The faculty of Children’s national hospital are thankful for the support for this program provided by </a:t>
            </a:r>
            <a:r>
              <a:rPr lang="en-US" altLang="en-US" sz="2000" dirty="0" err="1"/>
              <a:t>Travere</a:t>
            </a:r>
            <a:r>
              <a:rPr lang="en-US" altLang="en-US" sz="2000" dirty="0"/>
              <a:t> therapeutics in the form of </a:t>
            </a:r>
            <a:r>
              <a:rPr lang="en-US" altLang="en-US" sz="2000" dirty="0" err="1"/>
              <a:t>aN</a:t>
            </a:r>
            <a:r>
              <a:rPr lang="en-US" altLang="en-US" sz="2000" dirty="0"/>
              <a:t> educational grant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/>
          </a:bodyPr>
          <a:lstStyle/>
          <a:p>
            <a:r>
              <a:rPr lang="en-US" altLang="en-US" sz="5400" b="1" dirty="0"/>
              <a:t>The Story of Telehealth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2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3EEE-31FE-4D32-8199-A80CDC75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09292"/>
            <a:ext cx="8229600" cy="4524375"/>
          </a:xfrm>
        </p:spPr>
        <p:txBody>
          <a:bodyPr>
            <a:normAutofit/>
          </a:bodyPr>
          <a:lstStyle/>
          <a:p>
            <a:r>
              <a:rPr lang="en-US" sz="3200" dirty="0"/>
              <a:t>We are all story tellers.  We all live in a network of stories.  There isn’t a stronger connection between people than storytelling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1E54-5E64-489A-AA49-D7F64E97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Jimmy Neil Smith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3877-9D41-4FBA-A81E-4D7A8409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3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AFB25-5E6B-44B5-ABC6-DD94B98E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Creating a space to hear a story (to really understand their complexity!)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BF35EC5-E48F-4F47-B8E3-A7526F8E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Meet the person where they are</a:t>
            </a:r>
          </a:p>
          <a:p>
            <a:pPr eaLnBrk="1" hangingPunct="1"/>
            <a:r>
              <a:rPr lang="en-US" altLang="en-US" dirty="0"/>
              <a:t>Meet the emotion that they are feeling</a:t>
            </a:r>
          </a:p>
          <a:p>
            <a:pPr eaLnBrk="1" hangingPunct="1"/>
            <a:r>
              <a:rPr lang="en-US" altLang="en-US" sz="2800" dirty="0"/>
              <a:t>Mee</a:t>
            </a:r>
            <a:r>
              <a:rPr lang="en-US" altLang="en-US" dirty="0"/>
              <a:t>t them in their safe space, culturally (language usage, location, environment, electronic formats)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C0BB8-45F4-44A5-933E-4EB573BFF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48087"/>
            <a:ext cx="2895600" cy="2835275"/>
          </a:xfrm>
          <a:prstGeom prst="rect">
            <a:avLst/>
          </a:prstGeom>
        </p:spPr>
      </p:pic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89C88C6-10C8-4266-8B77-6B92D964B7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13003" r="10211" b="9641"/>
          <a:stretch/>
        </p:blipFill>
        <p:spPr>
          <a:xfrm>
            <a:off x="6096000" y="3524915"/>
            <a:ext cx="2743200" cy="260124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0E33504-A639-467F-90F5-51AAFE9C7AC5}"/>
              </a:ext>
            </a:extLst>
          </p:cNvPr>
          <p:cNvSpPr/>
          <p:nvPr/>
        </p:nvSpPr>
        <p:spPr>
          <a:xfrm>
            <a:off x="3733800" y="4252118"/>
            <a:ext cx="2133600" cy="100568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50 years</a:t>
            </a:r>
          </a:p>
        </p:txBody>
      </p:sp>
    </p:spTree>
    <p:extLst>
      <p:ext uri="{BB962C8B-B14F-4D97-AF65-F5344CB8AC3E}">
        <p14:creationId xmlns:p14="http://schemas.microsoft.com/office/powerpoint/2010/main" val="220542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9308449-060A-4C9E-8F1A-A5982724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Communicating our own stories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DC25562-1265-48C1-9963-0D995A52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2538"/>
            <a:ext cx="8763000" cy="4352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en-US" sz="3600" b="1" dirty="0"/>
              <a:t>now your audience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en-US" sz="3600" dirty="0"/>
              <a:t>eep it simple and salient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3600" dirty="0"/>
              <a:t>nteresting &amp; Interactive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3600" dirty="0"/>
              <a:t>hort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3600" dirty="0"/>
              <a:t>tories</a:t>
            </a:r>
          </a:p>
          <a:p>
            <a:pPr marL="0" indent="0" eaLnBrk="1" hangingPunct="1">
              <a:buNone/>
            </a:pP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907A011-EE91-4E61-8BB4-A4BBC1A3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4236868" cy="40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3EEE-31FE-4D32-8199-A80CDC75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09292"/>
            <a:ext cx="8229600" cy="4524375"/>
          </a:xfrm>
        </p:spPr>
        <p:txBody>
          <a:bodyPr>
            <a:normAutofit/>
          </a:bodyPr>
          <a:lstStyle/>
          <a:p>
            <a:r>
              <a:rPr lang="en-US" sz="3200" dirty="0"/>
              <a:t>Stories create community, enable us to see through eyes of other people, and open us up to the claims of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1E54-5E64-489A-AA49-D7F64E97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Peter Forbes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3877-9D41-4FBA-A81E-4D7A8409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7F7A-C9A5-4AAC-B54F-D9E289A4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an Audience to A Community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4891-D46D-4789-9939-52AC432E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person, hall, auditorium, crowd&#10;&#10;Description automatically generated">
            <a:extLst>
              <a:ext uri="{FF2B5EF4-FFF2-40B4-BE49-F238E27FC236}">
                <a16:creationId xmlns:a16="http://schemas.microsoft.com/office/drawing/2014/main" id="{CAAF7D85-DC7A-444C-BEF2-2BCBE4E09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" y="1827972"/>
            <a:ext cx="3437752" cy="2515428"/>
          </a:xfrm>
          <a:prstGeom prst="rect">
            <a:avLst/>
          </a:prstGeom>
        </p:spPr>
      </p:pic>
      <p:pic>
        <p:nvPicPr>
          <p:cNvPr id="1026" name="Picture 2" descr="Image result for community">
            <a:extLst>
              <a:ext uri="{FF2B5EF4-FFF2-40B4-BE49-F238E27FC236}">
                <a16:creationId xmlns:a16="http://schemas.microsoft.com/office/drawing/2014/main" id="{9985121D-C357-4A08-8ED5-93E12513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95" y="1827972"/>
            <a:ext cx="4788405" cy="251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6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9308449-060A-4C9E-8F1A-A5982724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Communicating our own stories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DC25562-1265-48C1-9963-0D995A52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2538"/>
            <a:ext cx="8763000" cy="4352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en-US" sz="3600" dirty="0"/>
              <a:t>now your audience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en-US" sz="3600" b="1" dirty="0"/>
              <a:t>eep it simple and salient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3600" dirty="0"/>
              <a:t>nteresting &amp; Interactive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3600" dirty="0"/>
              <a:t>hort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3600" dirty="0"/>
              <a:t>tories</a:t>
            </a:r>
          </a:p>
          <a:p>
            <a:pPr marL="0" indent="0" eaLnBrk="1" hangingPunct="1">
              <a:buNone/>
            </a:pP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907A011-EE91-4E61-8BB4-A4BBC1A3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4236868" cy="40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MSUD – </a:t>
            </a:r>
            <a:r>
              <a:rPr lang="en-US" altLang="en-US" b="1" dirty="0" err="1">
                <a:ea typeface="ＭＳ Ｐゴシック" pitchFamily="34" charset="-128"/>
              </a:rPr>
              <a:t>specifc</a:t>
            </a:r>
            <a:r>
              <a:rPr lang="en-US" altLang="en-US" b="1" dirty="0">
                <a:ea typeface="ＭＳ Ｐゴシック" pitchFamily="34" charset="-128"/>
              </a:rPr>
              <a:t> presentation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itchFamily="34" charset="-128"/>
              </a:rPr>
              <a:t>Intense smell (burnt sugar)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itchFamily="34" charset="-128"/>
              </a:rPr>
              <a:t>Generally not pronounced abnormalities on basic labs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No dehydration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No acidosis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No (or only mild) </a:t>
            </a:r>
            <a:r>
              <a:rPr lang="en-US" altLang="en-US" sz="2400" dirty="0" err="1">
                <a:ea typeface="ＭＳ Ｐゴシック" pitchFamily="34" charset="-128"/>
              </a:rPr>
              <a:t>hyperammonemia</a:t>
            </a:r>
            <a:endParaRPr lang="en-US" altLang="en-US" sz="24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Normal CBC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ea typeface="ＭＳ Ｐゴシック" pitchFamily="34" charset="-128"/>
              </a:rPr>
              <a:t>Characteristic abnormalities on PAAs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Massive elevation of BCAAs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Disturbed BCAA ratio (usually 1:2:3)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itchFamily="34" charset="-128"/>
              </a:rPr>
              <a:t>Large ketones on urinalysis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>
                <a:ea typeface="ＭＳ Ｐゴシック" pitchFamily="34" charset="-128"/>
              </a:rPr>
              <a:t>Diagnostic compounds on UOA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20612"/>
            <a:ext cx="5405847" cy="42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0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5C87-BB5E-4A0A-86BA-B566CFEF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6641B-0C4F-4035-85AD-CC0A1D25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502565-9D85-463E-A2F5-6ED241F1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96" y="274638"/>
            <a:ext cx="5405847" cy="42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3DBBD32-39CC-4BF2-A5B0-D4B56809D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3" y="2468562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338121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9308449-060A-4C9E-8F1A-A5982724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Communicating our own stories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DC25562-1265-48C1-9963-0D995A52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2538"/>
            <a:ext cx="8763000" cy="4352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en-US" sz="3600" dirty="0"/>
              <a:t>now your audience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en-US" sz="3600" dirty="0"/>
              <a:t>eep it simple and salient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3600" dirty="0"/>
              <a:t>nteresting &amp; Interactive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3600" b="1" dirty="0"/>
              <a:t>hort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3600" dirty="0"/>
              <a:t>tories</a:t>
            </a:r>
          </a:p>
          <a:p>
            <a:pPr marL="0" indent="0" eaLnBrk="1" hangingPunct="1">
              <a:buNone/>
            </a:pP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907A011-EE91-4E61-8BB4-A4BBC1A3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4236868" cy="40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55E5-46C1-4412-9D40-99CB083E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From Short to Life Saving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4FA2-CBEF-4549-A53E-2BF1B303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94" y="1027415"/>
            <a:ext cx="8229600" cy="4525963"/>
          </a:xfrm>
        </p:spPr>
        <p:txBody>
          <a:bodyPr/>
          <a:lstStyle/>
          <a:p>
            <a:r>
              <a:rPr lang="en-US" dirty="0"/>
              <a:t>2 Problems = Call 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F729-07F2-4744-BC5B-CB0075D4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40D7346D-35FC-41FA-83AE-6B5F940B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" y="1874440"/>
            <a:ext cx="4784589" cy="31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343399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The faculty of Children’s national hospital are thankful for the support for this program provided by </a:t>
            </a:r>
            <a:r>
              <a:rPr lang="en-US" altLang="en-US" sz="2000" dirty="0" err="1"/>
              <a:t>Travere</a:t>
            </a:r>
            <a:r>
              <a:rPr lang="en-US" altLang="en-US" sz="2000" dirty="0"/>
              <a:t> therapeutics in the form of </a:t>
            </a:r>
            <a:r>
              <a:rPr lang="en-US" altLang="en-US" sz="2000" dirty="0" err="1"/>
              <a:t>aN</a:t>
            </a:r>
            <a:r>
              <a:rPr lang="en-US" altLang="en-US" sz="2000" dirty="0"/>
              <a:t> educational grant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5400" b="1" dirty="0"/>
              <a:t>The Story of Telehealth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b="1" dirty="0"/>
              <a:t>The family voice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The provider voice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How to tell our stories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3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55E5-46C1-4412-9D40-99CB083E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From Short to Life Saving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4FA2-CBEF-4549-A53E-2BF1B303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" y="1027415"/>
            <a:ext cx="9046029" cy="4525963"/>
          </a:xfrm>
        </p:spPr>
        <p:txBody>
          <a:bodyPr/>
          <a:lstStyle/>
          <a:p>
            <a:r>
              <a:rPr lang="en-US" dirty="0"/>
              <a:t>2 Problems = Call Me!                          She called, then texted!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F729-07F2-4744-BC5B-CB0075D4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40D7346D-35FC-41FA-83AE-6B5F940B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" y="1874440"/>
            <a:ext cx="4784589" cy="310911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618EAC5-9A5A-4149-9721-3789045AE5FD}"/>
              </a:ext>
            </a:extLst>
          </p:cNvPr>
          <p:cNvSpPr/>
          <p:nvPr/>
        </p:nvSpPr>
        <p:spPr>
          <a:xfrm>
            <a:off x="4860401" y="2666999"/>
            <a:ext cx="13716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A878470-A97A-4DF7-80D5-66BA1CD7E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t="13003" r="10211" b="9641"/>
          <a:stretch/>
        </p:blipFill>
        <p:spPr>
          <a:xfrm>
            <a:off x="6232001" y="1874440"/>
            <a:ext cx="2743200" cy="26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55E5-46C1-4412-9D40-99CB083E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From Short to Life Saving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4FA2-CBEF-4549-A53E-2BF1B303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94" y="1027415"/>
            <a:ext cx="8229600" cy="4525963"/>
          </a:xfrm>
        </p:spPr>
        <p:txBody>
          <a:bodyPr/>
          <a:lstStyle/>
          <a:p>
            <a:r>
              <a:rPr lang="en-US" dirty="0"/>
              <a:t>2 Problems = Call 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F729-07F2-4744-BC5B-CB0075D4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C:\Users\dregier\AppData\Local\Microsoft\Windows\Temporary Internet Files\Content.Outlook\UGY0FQTF\IMG_20180719_111921294.jpg">
            <a:extLst>
              <a:ext uri="{FF2B5EF4-FFF2-40B4-BE49-F238E27FC236}">
                <a16:creationId xmlns:a16="http://schemas.microsoft.com/office/drawing/2014/main" id="{B5979D42-F69E-4786-B3E7-5A1DA361E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41681" r="30833" b="6779"/>
          <a:stretch/>
        </p:blipFill>
        <p:spPr bwMode="auto">
          <a:xfrm>
            <a:off x="5774094" y="846138"/>
            <a:ext cx="2895600" cy="48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40D7346D-35FC-41FA-83AE-6B5F940B9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" y="1874440"/>
            <a:ext cx="4784589" cy="31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3EEE-31FE-4D32-8199-A80CDC75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09292"/>
            <a:ext cx="8229600" cy="4524375"/>
          </a:xfrm>
        </p:spPr>
        <p:txBody>
          <a:bodyPr>
            <a:normAutofit/>
          </a:bodyPr>
          <a:lstStyle/>
          <a:p>
            <a:r>
              <a:rPr lang="en-US" sz="3200" dirty="0"/>
              <a:t>Storytelling offers the opportunity to talk with your audience, not at them.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71E54-5E64-489A-AA49-D7F64E97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Laura Holloway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3877-9D41-4FBA-A81E-4D7A8409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3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18B0-64C8-4986-AE7C-BB929F6F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advance care using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4433-23C9-48D4-81D3-AFC4E537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meet people where they are (telehealth or not!)</a:t>
            </a:r>
          </a:p>
          <a:p>
            <a:r>
              <a:rPr lang="en-US" dirty="0"/>
              <a:t>We listen to patients</a:t>
            </a:r>
          </a:p>
          <a:p>
            <a:r>
              <a:rPr lang="en-US" dirty="0"/>
              <a:t>We listen to families</a:t>
            </a:r>
          </a:p>
          <a:p>
            <a:r>
              <a:rPr lang="en-US" dirty="0"/>
              <a:t>We facilitate communities of listening (not talking)</a:t>
            </a:r>
          </a:p>
          <a:p>
            <a:r>
              <a:rPr lang="en-US" dirty="0"/>
              <a:t>We implement change and then listen more</a:t>
            </a:r>
          </a:p>
          <a:p>
            <a:r>
              <a:rPr lang="en-US" dirty="0"/>
              <a:t>We acknowledge we will need to “stumble forward” when we try new things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39DE7-7DCC-4469-9D7A-87AFABAB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9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A0D3-6CDF-4515-A430-C675D179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9617"/>
            <a:ext cx="8229600" cy="147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We thank </a:t>
            </a:r>
            <a:r>
              <a:rPr lang="en-US" sz="2400" dirty="0" err="1"/>
              <a:t>Travere</a:t>
            </a:r>
            <a:r>
              <a:rPr lang="en-US" sz="2400" dirty="0"/>
              <a:t> Therapeutics for providing an educational grant to support the creation and endurance of this curriculum.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CB91-1C32-40A3-AABF-2F5F6BF3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B8303-C67A-473C-8481-4AF48E35F389}"/>
              </a:ext>
            </a:extLst>
          </p:cNvPr>
          <p:cNvSpPr txBox="1"/>
          <p:nvPr/>
        </p:nvSpPr>
        <p:spPr>
          <a:xfrm>
            <a:off x="228600" y="6075144"/>
            <a:ext cx="704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(Navigate LearnRD.com and to The Story of Telehealth course)</a:t>
            </a:r>
            <a:br>
              <a:rPr lang="en-US" b="1" dirty="0"/>
            </a:br>
            <a:r>
              <a:rPr lang="en-US" b="1" dirty="0"/>
              <a:t>(http://childrensmedicaleducation.org/learnrd/course/view.php?id=52)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5EAE64-DF84-4FA1-9887-EF987D8E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26285" r="29167" b="15909"/>
          <a:stretch/>
        </p:blipFill>
        <p:spPr>
          <a:xfrm>
            <a:off x="231710" y="586531"/>
            <a:ext cx="8229600" cy="42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343399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The faculty of Children’s national hospital are thankful for the support for this program provided by </a:t>
            </a:r>
            <a:r>
              <a:rPr lang="en-US" altLang="en-US" sz="2000" dirty="0" err="1"/>
              <a:t>Travere</a:t>
            </a:r>
            <a:r>
              <a:rPr lang="en-US" altLang="en-US" sz="2000" dirty="0"/>
              <a:t> therapeutics in the form of </a:t>
            </a:r>
            <a:r>
              <a:rPr lang="en-US" altLang="en-US" sz="2000" dirty="0" err="1"/>
              <a:t>aN</a:t>
            </a:r>
            <a:r>
              <a:rPr lang="en-US" altLang="en-US" sz="2000" dirty="0"/>
              <a:t> educational grant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5400" b="1" dirty="0"/>
              <a:t>The Story of Telehealth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The family voice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b="1" dirty="0"/>
              <a:t>The provider voice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How to tell our stories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6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343399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518159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6200" b="1" dirty="0"/>
              <a:t>The Provider Voice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Eyby Leon (physician)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Erin MacLeod (Dietitian)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Ilana Miller (Genetic Counselor)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Yan </a:t>
            </a:r>
            <a:r>
              <a:rPr lang="en-US" altLang="en-US" sz="5400" dirty="0" err="1"/>
              <a:t>Orellano</a:t>
            </a:r>
            <a:r>
              <a:rPr lang="en-US" altLang="en-US" sz="5400" dirty="0"/>
              <a:t> (parent navigator)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Allison Shaw (nurse practitioner)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Natasha Shur (physician)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5400" dirty="0"/>
              <a:t>Marshall Summar (physician)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5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4343399"/>
          </a:xfrm>
        </p:spPr>
        <p:txBody>
          <a:bodyPr>
            <a:noAutofit/>
          </a:bodyPr>
          <a:lstStyle/>
          <a:p>
            <a:pPr algn="ctr"/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The faculty of Children’s national hospital are thankful for the support for this program provided by </a:t>
            </a:r>
            <a:r>
              <a:rPr lang="en-US" altLang="en-US" sz="2000" dirty="0" err="1"/>
              <a:t>Travere</a:t>
            </a:r>
            <a:r>
              <a:rPr lang="en-US" altLang="en-US" sz="2000" dirty="0"/>
              <a:t> therapeutics in the form of a educational grant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73380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The Story of Telehealth:  </a:t>
            </a:r>
          </a:p>
          <a:p>
            <a:r>
              <a:rPr lang="en-US" altLang="en-US" sz="3200" b="1" dirty="0"/>
              <a:t>Hearing from and advocating for our most vulnerable populations</a:t>
            </a:r>
          </a:p>
          <a:p>
            <a:endParaRPr lang="en-US" b="1" dirty="0"/>
          </a:p>
          <a:p>
            <a:r>
              <a:rPr lang="en-US" dirty="0"/>
              <a:t>Debra S. Regier, MD PhD</a:t>
            </a:r>
          </a:p>
          <a:p>
            <a:r>
              <a:rPr lang="en-US" dirty="0"/>
              <a:t>Medical Director, Rare Disease Institute</a:t>
            </a:r>
          </a:p>
          <a:p>
            <a:r>
              <a:rPr lang="en-US" dirty="0"/>
              <a:t>Children’s National Hospital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9308449-060A-4C9E-8F1A-A5982724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DC25562-1265-48C1-9963-0D995A52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2538"/>
            <a:ext cx="8763000" cy="4352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Creating a space to hear the stories</a:t>
            </a:r>
          </a:p>
          <a:p>
            <a:pPr eaLnBrk="1" hangingPunct="1"/>
            <a:r>
              <a:rPr lang="en-US" altLang="en-US" sz="2400" dirty="0"/>
              <a:t>Communicating our own &amp; other’s stories</a:t>
            </a:r>
          </a:p>
          <a:p>
            <a:pPr lvl="1"/>
            <a:r>
              <a:rPr lang="en-US" altLang="en-US" sz="2000" dirty="0"/>
              <a:t>K</a:t>
            </a:r>
          </a:p>
          <a:p>
            <a:pPr lvl="1"/>
            <a:r>
              <a:rPr lang="en-US" altLang="en-US" sz="2000" dirty="0"/>
              <a:t>K</a:t>
            </a:r>
          </a:p>
          <a:p>
            <a:pPr lvl="1"/>
            <a:r>
              <a:rPr lang="en-US" altLang="en-US" sz="2000" dirty="0"/>
              <a:t>I</a:t>
            </a:r>
          </a:p>
          <a:p>
            <a:pPr lvl="1"/>
            <a:r>
              <a:rPr lang="en-US" altLang="en-US" sz="2000" dirty="0"/>
              <a:t>S</a:t>
            </a:r>
          </a:p>
          <a:p>
            <a:pPr lvl="1"/>
            <a:r>
              <a:rPr lang="en-US" altLang="en-US" sz="2000" dirty="0"/>
              <a:t>S</a:t>
            </a:r>
            <a:endParaRPr lang="en-US" altLang="en-US" sz="16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F6A2D11-7739-461B-AF7E-78AF77A1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/>
              <a:t>Sometimes reality is too complex.  Stories give it form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C52C837-AB54-4FC4-A5D2-847874B47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dirty="0"/>
              <a:t>Jean Luc Goddard</a:t>
            </a:r>
            <a:endParaRPr lang="en-US" altLang="en-US" sz="1200" dirty="0"/>
          </a:p>
          <a:p>
            <a:pPr lvl="1" eaLnBrk="1" hangingPunct="1"/>
            <a:endParaRPr lang="en-US" alt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AFB25-5E6B-44B5-ABC6-DD94B98E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/>
              <a:t>Creating a space to hear a story (to really understand their complexity!)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BF35EC5-E48F-4F47-B8E3-A7526F8EF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Meet the person where they are</a:t>
            </a:r>
          </a:p>
        </p:txBody>
      </p:sp>
      <p:sp>
        <p:nvSpPr>
          <p:cNvPr id="73" name="Date Placeholder 4">
            <a:extLst>
              <a:ext uri="{FF2B5EF4-FFF2-40B4-BE49-F238E27FC236}">
                <a16:creationId xmlns:a16="http://schemas.microsoft.com/office/drawing/2014/main" id="{E98BA3A9-DB29-4724-8281-9CF69610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D5D87F-CC09-9346-812D-7966B6919BE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July 15, 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CCA9E-8ACD-4DA0-9D34-9F850DDB7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4375"/>
            <a:ext cx="658678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AFB25-5E6B-44B5-ABC6-DD94B98E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Creating a space to hear a story (to really understand their complexity!)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BF35EC5-E48F-4F47-B8E3-A7526F8E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Meet the person where they are</a:t>
            </a:r>
          </a:p>
          <a:p>
            <a:pPr eaLnBrk="1" hangingPunct="1"/>
            <a:r>
              <a:rPr lang="en-US" altLang="en-US" dirty="0"/>
              <a:t>Meet the emotion that they are feeling</a:t>
            </a:r>
          </a:p>
        </p:txBody>
      </p:sp>
      <p:pic>
        <p:nvPicPr>
          <p:cNvPr id="2050" name="Picture 2" descr="Image result for sad emoji face">
            <a:extLst>
              <a:ext uri="{FF2B5EF4-FFF2-40B4-BE49-F238E27FC236}">
                <a16:creationId xmlns:a16="http://schemas.microsoft.com/office/drawing/2014/main" id="{628F746E-41D4-46EE-8447-38CB947D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9" y="2700466"/>
            <a:ext cx="2419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ngry emoji face">
            <a:extLst>
              <a:ext uri="{FF2B5EF4-FFF2-40B4-BE49-F238E27FC236}">
                <a16:creationId xmlns:a16="http://schemas.microsoft.com/office/drawing/2014/main" id="{B36BCB88-CC12-4539-A22B-D04F32DA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4944" y="2514600"/>
            <a:ext cx="2119055" cy="171642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745FF-8937-457D-9A81-C3994AC35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425765"/>
            <a:ext cx="2511801" cy="2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0102"/>
      </p:ext>
    </p:extLst>
  </p:cSld>
  <p:clrMapOvr>
    <a:masterClrMapping/>
  </p:clrMapOvr>
</p:sld>
</file>

<file path=ppt/theme/theme1.xml><?xml version="1.0" encoding="utf-8"?>
<a:theme xmlns:a="http://schemas.openxmlformats.org/drawingml/2006/main" name="CN_PowerPoin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769</Words>
  <Application>Microsoft Office PowerPoint</Application>
  <PresentationFormat>On-screen Show (4:3)</PresentationFormat>
  <Paragraphs>127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CN_PowerPoint_White</vt:lpstr>
      <vt:lpstr>           The faculty of Children’s national hospital are thankful for the support for this program provided by Travere therapeutics in the form of aN educational grant</vt:lpstr>
      <vt:lpstr>           The faculty of Children’s national hospital are thankful for the support for this program provided by Travere therapeutics in the form of aN educational grant</vt:lpstr>
      <vt:lpstr>           The faculty of Children’s national hospital are thankful for the support for this program provided by Travere therapeutics in the form of aN educational grant</vt:lpstr>
      <vt:lpstr>         </vt:lpstr>
      <vt:lpstr>           The faculty of Children’s national hospital are thankful for the support for this program provided by Travere therapeutics in the form of a educational grant</vt:lpstr>
      <vt:lpstr>Objectives</vt:lpstr>
      <vt:lpstr>Sometimes reality is too complex.  Stories give it form</vt:lpstr>
      <vt:lpstr>Creating a space to hear a story (to really understand their complexity!)</vt:lpstr>
      <vt:lpstr>Creating a space to hear a story (to really understand their complexity!)</vt:lpstr>
      <vt:lpstr>We are all story tellers.  We all live in a network of stories.  There isn’t a stronger connection between people than storytelling</vt:lpstr>
      <vt:lpstr>Creating a space to hear a story (to really understand their complexity!)</vt:lpstr>
      <vt:lpstr>Communicating our own stories</vt:lpstr>
      <vt:lpstr>Stories create community, enable us to see through eyes of other people, and open us up to the claims of others</vt:lpstr>
      <vt:lpstr>Moving from an Audience to A Community</vt:lpstr>
      <vt:lpstr>Communicating our own stories</vt:lpstr>
      <vt:lpstr>MSUD – specifc presentation</vt:lpstr>
      <vt:lpstr>PowerPoint Presentation</vt:lpstr>
      <vt:lpstr>Communicating our own stories</vt:lpstr>
      <vt:lpstr>From Short to Life Saving</vt:lpstr>
      <vt:lpstr>From Short to Life Saving</vt:lpstr>
      <vt:lpstr>From Short to Life Saving</vt:lpstr>
      <vt:lpstr>Storytelling offers the opportunity to talk with your audience, not at them.</vt:lpstr>
      <vt:lpstr>How do we advance care using stories</vt:lpstr>
      <vt:lpstr>PowerPoint Presentation</vt:lpstr>
    </vt:vector>
  </TitlesOfParts>
  <Company>Children's National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Cusmano-Ozog, Kristina</dc:creator>
  <cp:lastModifiedBy>Debra</cp:lastModifiedBy>
  <cp:revision>133</cp:revision>
  <cp:lastPrinted>2021-07-15T15:29:05Z</cp:lastPrinted>
  <dcterms:created xsi:type="dcterms:W3CDTF">2017-09-21T23:33:53Z</dcterms:created>
  <dcterms:modified xsi:type="dcterms:W3CDTF">2021-07-15T21:25:32Z</dcterms:modified>
</cp:coreProperties>
</file>