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3" r:id="rId3"/>
    <p:sldId id="277" r:id="rId4"/>
    <p:sldId id="267" r:id="rId5"/>
    <p:sldId id="275" r:id="rId6"/>
    <p:sldId id="266" r:id="rId7"/>
    <p:sldId id="258" r:id="rId8"/>
    <p:sldId id="260" r:id="rId9"/>
    <p:sldId id="261" r:id="rId10"/>
    <p:sldId id="259" r:id="rId11"/>
    <p:sldId id="257" r:id="rId12"/>
    <p:sldId id="264" r:id="rId13"/>
    <p:sldId id="256" r:id="rId14"/>
    <p:sldId id="272" r:id="rId15"/>
    <p:sldId id="268" r:id="rId16"/>
    <p:sldId id="269" r:id="rId17"/>
    <p:sldId id="263" r:id="rId18"/>
    <p:sldId id="271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426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24C04-D03D-4582-99B1-52EF706958BF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8898C-EC7A-4D38-849E-3C4D076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4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2743723 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7F9C-A37A-4FE1-BE39-8FE68186B4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2779671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7F9C-A37A-4FE1-BE39-8FE68186B4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9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2779671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7F9C-A37A-4FE1-BE39-8FE68186B4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2752414  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7F9C-A37A-4FE1-BE39-8FE68186B4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2F9-ADD0-404F-85FC-C736C5926C4B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2BE-BE36-44E6-8892-4D9EDCAB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0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2F9-ADD0-404F-85FC-C736C5926C4B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2BE-BE36-44E6-8892-4D9EDCAB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2F9-ADD0-404F-85FC-C736C5926C4B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2BE-BE36-44E6-8892-4D9EDCAB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2F9-ADD0-404F-85FC-C736C5926C4B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2BE-BE36-44E6-8892-4D9EDCAB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6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2F9-ADD0-404F-85FC-C736C5926C4B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2BE-BE36-44E6-8892-4D9EDCAB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7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2F9-ADD0-404F-85FC-C736C5926C4B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2BE-BE36-44E6-8892-4D9EDCAB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2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2F9-ADD0-404F-85FC-C736C5926C4B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2BE-BE36-44E6-8892-4D9EDCAB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2F9-ADD0-404F-85FC-C736C5926C4B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2BE-BE36-44E6-8892-4D9EDCAB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2F9-ADD0-404F-85FC-C736C5926C4B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2BE-BE36-44E6-8892-4D9EDCAB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2F9-ADD0-404F-85FC-C736C5926C4B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2BE-BE36-44E6-8892-4D9EDCAB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1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2F9-ADD0-404F-85FC-C736C5926C4B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2BE-BE36-44E6-8892-4D9EDCAB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7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22F9-ADD0-404F-85FC-C736C5926C4B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72BE-BE36-44E6-8892-4D9EDCAB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4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Ultrasound of Vascular Malformations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Hansel Otero, MD</a:t>
            </a:r>
          </a:p>
          <a:p>
            <a:pPr algn="l"/>
            <a:r>
              <a:rPr lang="en-US" dirty="0" smtClean="0"/>
              <a:t>Children’s National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/>
        </p:blipFill>
        <p:spPr>
          <a:xfrm>
            <a:off x="0" y="1418810"/>
            <a:ext cx="4267200" cy="485975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25622" r="6780" b="30311"/>
          <a:stretch/>
        </p:blipFill>
        <p:spPr bwMode="auto">
          <a:xfrm>
            <a:off x="4272582" y="1418810"/>
            <a:ext cx="4719018" cy="231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Lymphatic w/ Hemorrhage - extent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Venous M- 2649825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534400" cy="54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13331" r="18563" b="12014"/>
          <a:stretch/>
        </p:blipFill>
        <p:spPr>
          <a:xfrm>
            <a:off x="64083" y="1219200"/>
            <a:ext cx="4228352" cy="27432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"/>
          <a:stretch/>
        </p:blipFill>
        <p:spPr>
          <a:xfrm>
            <a:off x="4343400" y="1219200"/>
            <a:ext cx="4675333" cy="321986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t="13814" r="19515" b="7702"/>
          <a:stretch/>
        </p:blipFill>
        <p:spPr>
          <a:xfrm>
            <a:off x="25051" y="4069308"/>
            <a:ext cx="4267383" cy="27550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Capillary Malformation- 2308887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Foot AVM- 2738140- </a:t>
            </a:r>
            <a:r>
              <a:rPr lang="en-US" dirty="0" err="1" smtClean="0">
                <a:solidFill>
                  <a:schemeClr val="bg1"/>
                </a:solidFill>
              </a:rPr>
              <a:t>tx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38868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Hemangioma</a:t>
            </a:r>
            <a:r>
              <a:rPr lang="en-US" dirty="0" smtClean="0">
                <a:solidFill>
                  <a:schemeClr val="bg1"/>
                </a:solidFill>
              </a:rPr>
              <a:t>- 2760553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599"/>
            <a:ext cx="7620000" cy="52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Hemangioma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97"/>
          <a:stretch/>
        </p:blipFill>
        <p:spPr>
          <a:xfrm>
            <a:off x="4041872" y="4293528"/>
            <a:ext cx="5011132" cy="1343939"/>
          </a:xfr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" r="6061" b="45525"/>
          <a:stretch/>
        </p:blipFill>
        <p:spPr>
          <a:xfrm>
            <a:off x="152400" y="2007330"/>
            <a:ext cx="3810000" cy="3618917"/>
          </a:xfrm>
          <a:prstGeom prst="rect">
            <a:avLst/>
          </a:prstGeom>
        </p:spPr>
      </p:pic>
      <p:pic>
        <p:nvPicPr>
          <p:cNvPr id="6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54475" r="6061" b="17503"/>
          <a:stretch/>
        </p:blipFill>
        <p:spPr>
          <a:xfrm>
            <a:off x="4070938" y="1752600"/>
            <a:ext cx="4953000" cy="2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Hemangioma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247245"/>
            <a:ext cx="7239000" cy="5042761"/>
          </a:xfrm>
        </p:spPr>
      </p:pic>
      <p:sp>
        <p:nvSpPr>
          <p:cNvPr id="7" name="Rectangle 6"/>
          <p:cNvSpPr/>
          <p:nvPr/>
        </p:nvSpPr>
        <p:spPr>
          <a:xfrm>
            <a:off x="4675" y="6324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http://ac.els-cdn.com.proxygw.wrlc.org/S0033838911001291/1-s2.0-S0033838911001291-main.pdf?_tid=39990c66-24f5-11e5-8d24-00000aacb360&amp;acdnat=1436307315_0d7488760b055e3884540d44dcd8cfd2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AV Fistula-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153400" cy="524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Pseudoaneurysm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2661850 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95400"/>
            <a:ext cx="856978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NEED (Would like):</a:t>
            </a:r>
          </a:p>
          <a:p>
            <a:r>
              <a:rPr lang="en-US" dirty="0">
                <a:solidFill>
                  <a:schemeClr val="bg1"/>
                </a:solidFill>
              </a:rPr>
              <a:t>Skin color</a:t>
            </a:r>
          </a:p>
          <a:p>
            <a:r>
              <a:rPr lang="en-US" dirty="0">
                <a:solidFill>
                  <a:schemeClr val="bg1"/>
                </a:solidFill>
              </a:rPr>
              <a:t>Pain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Across fascial planes/ deep tissue invasion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Spectral Doppler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Feeding artery/ draining vein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Phleboliths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Don’t care about: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Size of lesion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Size of the largest cyst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Nearby large artery/vein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Debris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884512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6477000"/>
            <a:ext cx="8763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Kollipara</a:t>
            </a:r>
            <a:r>
              <a:rPr lang="en-US" sz="1100" dirty="0" smtClean="0">
                <a:solidFill>
                  <a:schemeClr val="bg1"/>
                </a:solidFill>
              </a:rPr>
              <a:t> R. Current </a:t>
            </a:r>
            <a:r>
              <a:rPr lang="en-US" sz="1100" dirty="0">
                <a:solidFill>
                  <a:schemeClr val="bg1"/>
                </a:solidFill>
              </a:rPr>
              <a:t>Classification and Terminology of Pediatric Vascular </a:t>
            </a:r>
            <a:r>
              <a:rPr lang="en-US" sz="1100" dirty="0" smtClean="0">
                <a:solidFill>
                  <a:schemeClr val="bg1"/>
                </a:solidFill>
              </a:rPr>
              <a:t>Anomalies. http</a:t>
            </a:r>
            <a:r>
              <a:rPr lang="en-US" sz="1100" dirty="0">
                <a:solidFill>
                  <a:schemeClr val="bg1"/>
                </a:solidFill>
              </a:rPr>
              <a:t>://www.ajronline.org/doi/abs/10.2214/AJR.12.10517</a:t>
            </a:r>
          </a:p>
        </p:txBody>
      </p:sp>
    </p:spTree>
    <p:extLst>
      <p:ext uri="{BB962C8B-B14F-4D97-AF65-F5344CB8AC3E}">
        <p14:creationId xmlns:p14="http://schemas.microsoft.com/office/powerpoint/2010/main" val="15309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2" t="23299" r="34886" b="12025"/>
          <a:stretch/>
        </p:blipFill>
        <p:spPr bwMode="auto">
          <a:xfrm>
            <a:off x="1752600" y="152400"/>
            <a:ext cx="5587104" cy="617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5724436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Plantin"/>
            </a:endParaRPr>
          </a:p>
          <a:p>
            <a:r>
              <a:rPr lang="en-US" sz="3600" dirty="0">
                <a:solidFill>
                  <a:schemeClr val="bg1"/>
                </a:solidFill>
                <a:latin typeface="Plantin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latin typeface="Plantin"/>
              </a:rPr>
              <a:t>RadioGraphics</a:t>
            </a:r>
            <a:r>
              <a:rPr lang="en-US" sz="800" b="1" dirty="0">
                <a:solidFill>
                  <a:schemeClr val="bg1"/>
                </a:solidFill>
                <a:latin typeface="Plantin"/>
              </a:rPr>
              <a:t> 2011; </a:t>
            </a:r>
            <a:r>
              <a:rPr lang="en-US" sz="800" dirty="0">
                <a:solidFill>
                  <a:schemeClr val="bg1"/>
                </a:solidFill>
                <a:latin typeface="Plantin"/>
              </a:rPr>
              <a:t>31:1321–1340 	</a:t>
            </a:r>
          </a:p>
        </p:txBody>
      </p:sp>
    </p:spTree>
    <p:extLst>
      <p:ext uri="{BB962C8B-B14F-4D97-AF65-F5344CB8AC3E}">
        <p14:creationId xmlns:p14="http://schemas.microsoft.com/office/powerpoint/2010/main" val="32931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Working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Highflow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Hemangioma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Arteriovenous malformation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Arteriovenous fistula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Low-flow: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Capillary malformations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Venous malformations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Lymphatic </a:t>
            </a:r>
            <a:r>
              <a:rPr lang="en-US" dirty="0">
                <a:solidFill>
                  <a:schemeClr val="bg1"/>
                </a:solidFill>
              </a:rPr>
              <a:t>malformations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320135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http://ac.els-cdn.com.proxygw.wrlc.org/S0033838911001291/1-s2.0-S0033838911001291-main.pdf?_tid=39990c66-24f5-11e5-8d24-00000aacb360&amp;acdnat=1436307315_0d7488760b055e3884540d44dcd8cfd2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713663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6477000"/>
            <a:ext cx="8763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Kollipara</a:t>
            </a:r>
            <a:r>
              <a:rPr lang="en-US" sz="1100" dirty="0" smtClean="0">
                <a:solidFill>
                  <a:schemeClr val="bg1"/>
                </a:solidFill>
              </a:rPr>
              <a:t> R. Current </a:t>
            </a:r>
            <a:r>
              <a:rPr lang="en-US" sz="1100" dirty="0">
                <a:solidFill>
                  <a:schemeClr val="bg1"/>
                </a:solidFill>
              </a:rPr>
              <a:t>Classification and Terminology of Pediatric Vascular </a:t>
            </a:r>
            <a:r>
              <a:rPr lang="en-US" sz="1100" dirty="0" smtClean="0">
                <a:solidFill>
                  <a:schemeClr val="bg1"/>
                </a:solidFill>
              </a:rPr>
              <a:t>Anomalies. http</a:t>
            </a:r>
            <a:r>
              <a:rPr lang="en-US" sz="1100" dirty="0">
                <a:solidFill>
                  <a:schemeClr val="bg1"/>
                </a:solidFill>
              </a:rPr>
              <a:t>://www.ajronline.org/doi/abs/10.2214/AJR.12.10517</a:t>
            </a:r>
          </a:p>
        </p:txBody>
      </p:sp>
    </p:spTree>
    <p:extLst>
      <p:ext uri="{BB962C8B-B14F-4D97-AF65-F5344CB8AC3E}">
        <p14:creationId xmlns:p14="http://schemas.microsoft.com/office/powerpoint/2010/main" val="26397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312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Slow Flow Lesions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312" y="2915476"/>
            <a:ext cx="4191000" cy="357020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Lymphatic malformation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Micro- or Macro- cystic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65</a:t>
            </a:r>
            <a:r>
              <a:rPr lang="en-US" sz="2200" dirty="0">
                <a:solidFill>
                  <a:schemeClr val="bg1"/>
                </a:solidFill>
              </a:rPr>
              <a:t>% </a:t>
            </a:r>
            <a:r>
              <a:rPr lang="en-US" sz="2200" dirty="0" smtClean="0">
                <a:solidFill>
                  <a:schemeClr val="bg1"/>
                </a:solidFill>
              </a:rPr>
              <a:t>at </a:t>
            </a:r>
            <a:r>
              <a:rPr lang="en-US" sz="2200" dirty="0">
                <a:solidFill>
                  <a:schemeClr val="bg1"/>
                </a:solidFill>
              </a:rPr>
              <a:t>birth and 90% by 2 </a:t>
            </a:r>
            <a:r>
              <a:rPr lang="en-US" sz="2200" dirty="0" smtClean="0">
                <a:solidFill>
                  <a:schemeClr val="bg1"/>
                </a:solidFill>
              </a:rPr>
              <a:t>years</a:t>
            </a:r>
          </a:p>
          <a:p>
            <a:r>
              <a:rPr lang="en-US" sz="2200" dirty="0">
                <a:solidFill>
                  <a:schemeClr val="bg1"/>
                </a:solidFill>
              </a:rPr>
              <a:t>R</a:t>
            </a:r>
            <a:r>
              <a:rPr lang="en-US" sz="2200" dirty="0" smtClean="0">
                <a:solidFill>
                  <a:schemeClr val="bg1"/>
                </a:solidFill>
              </a:rPr>
              <a:t>apid growth: hemorrhage </a:t>
            </a:r>
            <a:r>
              <a:rPr lang="en-US" sz="2200" dirty="0">
                <a:solidFill>
                  <a:schemeClr val="bg1"/>
                </a:solidFill>
              </a:rPr>
              <a:t>or </a:t>
            </a:r>
            <a:r>
              <a:rPr lang="en-US" sz="2200" dirty="0" smtClean="0">
                <a:solidFill>
                  <a:schemeClr val="bg1"/>
                </a:solidFill>
              </a:rPr>
              <a:t>infection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Often </a:t>
            </a:r>
            <a:r>
              <a:rPr lang="en-US" sz="2200" dirty="0">
                <a:solidFill>
                  <a:schemeClr val="bg1"/>
                </a:solidFill>
              </a:rPr>
              <a:t>cross fascial </a:t>
            </a:r>
            <a:r>
              <a:rPr lang="en-US" sz="2200" dirty="0" smtClean="0">
                <a:solidFill>
                  <a:schemeClr val="bg1"/>
                </a:solidFill>
              </a:rPr>
              <a:t>planes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No Flow. No change in size with Valsalva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68840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https://www-clinicalkey-com.proxygw.wrlc.org/#!/content/playContent/1-s2.0-S0887217114000419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1302356"/>
            <a:ext cx="6019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</a:rPr>
              <a:t>M</a:t>
            </a:r>
            <a:r>
              <a:rPr lang="en-US" sz="2200" dirty="0" err="1" smtClean="0">
                <a:solidFill>
                  <a:schemeClr val="bg1"/>
                </a:solidFill>
              </a:rPr>
              <a:t>ultilocular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cystic lesions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Fluid levels or internal </a:t>
            </a:r>
            <a:r>
              <a:rPr lang="en-US" sz="2200" dirty="0" smtClean="0">
                <a:solidFill>
                  <a:schemeClr val="bg1"/>
                </a:solidFill>
              </a:rPr>
              <a:t>echoes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Congenital and not mitotically 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Grow with the 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2915476"/>
            <a:ext cx="4572000" cy="357020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Venous malformations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M</a:t>
            </a:r>
            <a:r>
              <a:rPr lang="en-US" sz="2200" dirty="0" smtClean="0">
                <a:solidFill>
                  <a:schemeClr val="bg1"/>
                </a:solidFill>
              </a:rPr>
              <a:t>ost </a:t>
            </a:r>
            <a:r>
              <a:rPr lang="en-US" sz="2200" dirty="0">
                <a:solidFill>
                  <a:schemeClr val="bg1"/>
                </a:solidFill>
              </a:rPr>
              <a:t>common </a:t>
            </a:r>
            <a:r>
              <a:rPr lang="en-US" sz="2200" dirty="0" smtClean="0">
                <a:solidFill>
                  <a:schemeClr val="bg1"/>
                </a:solidFill>
              </a:rPr>
              <a:t>VM</a:t>
            </a: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Not </a:t>
            </a:r>
            <a:r>
              <a:rPr lang="en-US" sz="2200" dirty="0">
                <a:solidFill>
                  <a:schemeClr val="bg1"/>
                </a:solidFill>
              </a:rPr>
              <a:t>clinically apparent until childhood or </a:t>
            </a:r>
            <a:r>
              <a:rPr lang="en-US" sz="2200" dirty="0" smtClean="0">
                <a:solidFill>
                  <a:schemeClr val="bg1"/>
                </a:solidFill>
              </a:rPr>
              <a:t>adulthood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Enlarge </a:t>
            </a:r>
            <a:r>
              <a:rPr lang="en-US" sz="2200" dirty="0">
                <a:solidFill>
                  <a:schemeClr val="bg1"/>
                </a:solidFill>
              </a:rPr>
              <a:t>during puberty (hormones)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Superficial </a:t>
            </a:r>
            <a:r>
              <a:rPr lang="en-US" sz="2200" dirty="0" smtClean="0">
                <a:solidFill>
                  <a:schemeClr val="bg1"/>
                </a:solidFill>
              </a:rPr>
              <a:t>lesions: </a:t>
            </a:r>
            <a:r>
              <a:rPr lang="en-US" sz="2200" dirty="0">
                <a:solidFill>
                  <a:schemeClr val="bg1"/>
                </a:solidFill>
              </a:rPr>
              <a:t>bluish color </a:t>
            </a:r>
            <a:r>
              <a:rPr lang="en-US" sz="2200" dirty="0" smtClean="0">
                <a:solidFill>
                  <a:schemeClr val="bg1"/>
                </a:solidFill>
              </a:rPr>
              <a:t>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Isolated </a:t>
            </a:r>
            <a:r>
              <a:rPr lang="en-US" sz="2200" dirty="0">
                <a:solidFill>
                  <a:schemeClr val="bg1"/>
                </a:solidFill>
              </a:rPr>
              <a:t>lesions </a:t>
            </a:r>
            <a:r>
              <a:rPr lang="en-US" sz="2200" dirty="0" smtClean="0">
                <a:solidFill>
                  <a:schemeClr val="bg1"/>
                </a:solidFill>
              </a:rPr>
              <a:t>(</a:t>
            </a:r>
            <a:r>
              <a:rPr lang="en-US" sz="2200" dirty="0" err="1" smtClean="0">
                <a:solidFill>
                  <a:schemeClr val="bg1"/>
                </a:solidFill>
              </a:rPr>
              <a:t>eg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within a muscle)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Changes size w/ </a:t>
            </a:r>
            <a:r>
              <a:rPr lang="en-US" sz="2200" dirty="0" err="1">
                <a:solidFill>
                  <a:schemeClr val="bg1"/>
                </a:solidFill>
              </a:rPr>
              <a:t>valsalva</a:t>
            </a:r>
            <a:r>
              <a:rPr lang="en-US" sz="2200" dirty="0">
                <a:solidFill>
                  <a:schemeClr val="bg1"/>
                </a:solidFill>
              </a:rPr>
              <a:t> or </a:t>
            </a:r>
            <a:r>
              <a:rPr lang="en-US" sz="2200" dirty="0" smtClean="0">
                <a:solidFill>
                  <a:schemeClr val="bg1"/>
                </a:solidFill>
              </a:rPr>
              <a:t>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Compresses (spaces </a:t>
            </a:r>
            <a:r>
              <a:rPr lang="en-US" sz="2200" dirty="0">
                <a:solidFill>
                  <a:schemeClr val="bg1"/>
                </a:solidFill>
              </a:rPr>
              <a:t>get smaller)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Slow flow (change settings) </a:t>
            </a:r>
          </a:p>
        </p:txBody>
      </p:sp>
    </p:spTree>
    <p:extLst>
      <p:ext uri="{BB962C8B-B14F-4D97-AF65-F5344CB8AC3E}">
        <p14:creationId xmlns:p14="http://schemas.microsoft.com/office/powerpoint/2010/main" val="6270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Lymphatic- 2466665- </a:t>
            </a:r>
            <a:r>
              <a:rPr lang="en-US" dirty="0" err="1" smtClean="0">
                <a:solidFill>
                  <a:schemeClr val="bg1"/>
                </a:solidFill>
              </a:rPr>
              <a:t>tx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1600200"/>
            <a:ext cx="862905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Lymphatic w/ Hemorrhage - 2743723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5" b="21209"/>
          <a:stretch/>
        </p:blipFill>
        <p:spPr bwMode="auto">
          <a:xfrm>
            <a:off x="4629341" y="1120561"/>
            <a:ext cx="4514659" cy="238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 b="20675"/>
          <a:stretch/>
        </p:blipFill>
        <p:spPr bwMode="auto">
          <a:xfrm>
            <a:off x="76200" y="1143000"/>
            <a:ext cx="44225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ymphatic bleed-cin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6000" r="16000"/>
          <a:stretch/>
        </p:blipFill>
        <p:spPr>
          <a:xfrm>
            <a:off x="2133600" y="3581400"/>
            <a:ext cx="4419600" cy="31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4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1600"/>
            <a:ext cx="880533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1524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Lymphatic w/ Hemorrhage – 2779671- </a:t>
            </a:r>
            <a:r>
              <a:rPr lang="en-US" dirty="0" err="1" smtClean="0">
                <a:solidFill>
                  <a:schemeClr val="bg1"/>
                </a:solidFill>
              </a:rPr>
              <a:t>tx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275</Words>
  <Application>Microsoft Office PowerPoint</Application>
  <PresentationFormat>On-screen Show (4:3)</PresentationFormat>
  <Paragraphs>73</Paragraphs>
  <Slides>19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Ultrasound of Vascular Malformations</vt:lpstr>
      <vt:lpstr>PowerPoint Presentation</vt:lpstr>
      <vt:lpstr>PowerPoint Presentation</vt:lpstr>
      <vt:lpstr>Working Classification</vt:lpstr>
      <vt:lpstr>PowerPoint Presentation</vt:lpstr>
      <vt:lpstr>Slow Flow Lesions</vt:lpstr>
      <vt:lpstr>Lymphatic- 2466665- tx </vt:lpstr>
      <vt:lpstr>Lymphatic w/ Hemorrhage - 2743723</vt:lpstr>
      <vt:lpstr>PowerPoint Presentation</vt:lpstr>
      <vt:lpstr>PowerPoint Presentation</vt:lpstr>
      <vt:lpstr>Venous M- 2649825</vt:lpstr>
      <vt:lpstr>Capillary Malformation- 2308887</vt:lpstr>
      <vt:lpstr>Foot AVM- 2738140- tx</vt:lpstr>
      <vt:lpstr>Hemangioma- 2760553</vt:lpstr>
      <vt:lpstr>Hemangioma</vt:lpstr>
      <vt:lpstr>Hemangioma</vt:lpstr>
      <vt:lpstr>AV Fistula- </vt:lpstr>
      <vt:lpstr>Pseudoaneurysm- 2661850  </vt:lpstr>
      <vt:lpstr>What I…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AVM-</dc:title>
  <dc:creator>Otero, Hansel</dc:creator>
  <cp:lastModifiedBy>Cielma, Tara</cp:lastModifiedBy>
  <cp:revision>21</cp:revision>
  <dcterms:created xsi:type="dcterms:W3CDTF">2015-07-09T00:35:54Z</dcterms:created>
  <dcterms:modified xsi:type="dcterms:W3CDTF">2016-09-30T17:50:05Z</dcterms:modified>
</cp:coreProperties>
</file>