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avi" ContentType="video/avi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9" r:id="rId3"/>
    <p:sldId id="325" r:id="rId4"/>
    <p:sldId id="301" r:id="rId5"/>
    <p:sldId id="270" r:id="rId6"/>
    <p:sldId id="303" r:id="rId7"/>
    <p:sldId id="362" r:id="rId8"/>
    <p:sldId id="363" r:id="rId9"/>
    <p:sldId id="364" r:id="rId10"/>
    <p:sldId id="341" r:id="rId11"/>
    <p:sldId id="392" r:id="rId12"/>
    <p:sldId id="393" r:id="rId13"/>
    <p:sldId id="391" r:id="rId14"/>
    <p:sldId id="396" r:id="rId15"/>
    <p:sldId id="395" r:id="rId16"/>
    <p:sldId id="394" r:id="rId17"/>
    <p:sldId id="397" r:id="rId18"/>
    <p:sldId id="399" r:id="rId19"/>
    <p:sldId id="398" r:id="rId20"/>
    <p:sldId id="355" r:id="rId21"/>
    <p:sldId id="354" r:id="rId22"/>
    <p:sldId id="356" r:id="rId23"/>
    <p:sldId id="401" r:id="rId24"/>
    <p:sldId id="372" r:id="rId25"/>
    <p:sldId id="373" r:id="rId26"/>
    <p:sldId id="374" r:id="rId27"/>
    <p:sldId id="359" r:id="rId28"/>
    <p:sldId id="402" r:id="rId29"/>
    <p:sldId id="376" r:id="rId30"/>
    <p:sldId id="357" r:id="rId31"/>
    <p:sldId id="360" r:id="rId32"/>
    <p:sldId id="331" r:id="rId33"/>
    <p:sldId id="295" r:id="rId34"/>
    <p:sldId id="333" r:id="rId35"/>
    <p:sldId id="338" r:id="rId36"/>
    <p:sldId id="334" r:id="rId37"/>
    <p:sldId id="337" r:id="rId38"/>
    <p:sldId id="307" r:id="rId39"/>
    <p:sldId id="306" r:id="rId40"/>
    <p:sldId id="332" r:id="rId41"/>
    <p:sldId id="335" r:id="rId42"/>
    <p:sldId id="336" r:id="rId43"/>
    <p:sldId id="339" r:id="rId44"/>
    <p:sldId id="340" r:id="rId45"/>
    <p:sldId id="344" r:id="rId46"/>
    <p:sldId id="343" r:id="rId47"/>
    <p:sldId id="346" r:id="rId48"/>
    <p:sldId id="345" r:id="rId49"/>
    <p:sldId id="403" r:id="rId50"/>
    <p:sldId id="358" r:id="rId51"/>
    <p:sldId id="361" r:id="rId52"/>
    <p:sldId id="370" r:id="rId53"/>
    <p:sldId id="367" r:id="rId54"/>
    <p:sldId id="371" r:id="rId55"/>
    <p:sldId id="368" r:id="rId56"/>
    <p:sldId id="369" r:id="rId57"/>
    <p:sldId id="328" r:id="rId58"/>
    <p:sldId id="347" r:id="rId59"/>
    <p:sldId id="404" r:id="rId60"/>
    <p:sldId id="405" r:id="rId61"/>
    <p:sldId id="271" r:id="rId62"/>
    <p:sldId id="365" r:id="rId63"/>
    <p:sldId id="385" r:id="rId64"/>
    <p:sldId id="386" r:id="rId65"/>
    <p:sldId id="387" r:id="rId66"/>
    <p:sldId id="388" r:id="rId67"/>
    <p:sldId id="389" r:id="rId68"/>
    <p:sldId id="390" r:id="rId69"/>
    <p:sldId id="275" r:id="rId70"/>
    <p:sldId id="317" r:id="rId71"/>
    <p:sldId id="316" r:id="rId72"/>
    <p:sldId id="409" r:id="rId73"/>
    <p:sldId id="352" r:id="rId74"/>
    <p:sldId id="348" r:id="rId75"/>
    <p:sldId id="406" r:id="rId76"/>
    <p:sldId id="377" r:id="rId77"/>
    <p:sldId id="378" r:id="rId78"/>
    <p:sldId id="384" r:id="rId79"/>
    <p:sldId id="407" r:id="rId80"/>
    <p:sldId id="382" r:id="rId81"/>
    <p:sldId id="408" r:id="rId82"/>
    <p:sldId id="379" r:id="rId83"/>
    <p:sldId id="380" r:id="rId84"/>
    <p:sldId id="381" r:id="rId85"/>
    <p:sldId id="383" r:id="rId86"/>
    <p:sldId id="279" r:id="rId87"/>
    <p:sldId id="274" r:id="rId88"/>
    <p:sldId id="288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4DB"/>
    <a:srgbClr val="CC00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6" autoAdjust="0"/>
    <p:restoredTop sz="94660"/>
  </p:normalViewPr>
  <p:slideViewPr>
    <p:cSldViewPr>
      <p:cViewPr varScale="1">
        <p:scale>
          <a:sx n="91" d="100"/>
          <a:sy n="91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130425"/>
            <a:ext cx="5867400" cy="9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45F744E5-5B7F-1A44-AE86-FE88976AC375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372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6744"/>
            <a:ext cx="6324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54885" y="1311275"/>
            <a:ext cx="2089116" cy="4454557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243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0B27-A021-2B4E-805B-7E679949307B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795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4C42-742C-334B-9CCA-ECC4B683B798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213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09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1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468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515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42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864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74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0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E72B34"/>
              </a:clrFrom>
              <a:clrTo>
                <a:srgbClr val="E72B34">
                  <a:alpha val="0"/>
                </a:srgbClr>
              </a:clrTo>
            </a:clrChange>
            <a:alphaModFix am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57200" y="1893887"/>
            <a:ext cx="82296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219200"/>
            <a:ext cx="8229600" cy="6746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rgbClr val="88746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00321982-4C85-D74A-B343-426C479BC70A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2739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091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968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969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357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1509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94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:\MAC-SERVER\Jobs\CNM_Childrens_National_Medical_Center\12495-08_Collateral_Templates\PPT\Links\CN_Red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179"/>
            <a:ext cx="9144001" cy="53213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54DD44A9-D422-3944-83CB-2C77CEC6E6D3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454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343"/>
            <a:ext cx="9144001" cy="532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5BDD17CF-2E60-5C43-A39B-116AF32F5574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rgbClr val="887469"/>
                </a:solidFill>
              </a:defRPr>
            </a:lvl1pPr>
          </a:lstStyle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5983288"/>
            <a:ext cx="2044700" cy="874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729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410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D87F-CC09-9346-812D-7966B6919BE7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312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760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5820-01A4-FA45-B5CC-843AEFB83044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429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6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311275"/>
            <a:ext cx="9144000" cy="4454525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506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 defTabSz="457200"/>
            <a:fld id="{2E6FB912-7241-A94E-9456-8504F6FE9EA0}" type="datetime4">
              <a:rPr lang="en-US" smtClean="0"/>
              <a:pPr defTabSz="457200"/>
              <a:t>May 21,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590800" y="635635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4800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 defTabSz="457200"/>
            <a:fld id="{D3F8C041-0C5D-2542-BA56-2F135B42574C}" type="slidenum">
              <a:rPr lang="en-US" smtClean="0"/>
              <a:pPr defTabSz="457200"/>
              <a:t>‹#›</a:t>
            </a:fld>
            <a:endParaRPr lang="en-US" dirty="0"/>
          </a:p>
        </p:txBody>
      </p:sp>
      <p:pic>
        <p:nvPicPr>
          <p:cNvPr id="7" name="Picture 2" descr="O:\MAC-SERVER\Jobs\CNM_Childrens_National_Medical_Center\12495-08_Collateral_Templates\PPT\Links\CN_Color_ba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1" cy="171450"/>
          </a:xfrm>
          <a:prstGeom prst="rect">
            <a:avLst/>
          </a:prstGeom>
          <a:noFill/>
        </p:spPr>
      </p:pic>
      <p:pic>
        <p:nvPicPr>
          <p:cNvPr id="10" name="Picture 9" descr="ppt_CN-01.png"/>
          <p:cNvPicPr>
            <a:picLocks noChangeAspect="1"/>
          </p:cNvPicPr>
          <p:nvPr/>
        </p:nvPicPr>
        <p:blipFill>
          <a:blip r:embed="rId15" cstate="print"/>
          <a:srcRect l="13783" t="25789" r="9979" b="22144"/>
          <a:stretch>
            <a:fillRect/>
          </a:stretch>
        </p:blipFill>
        <p:spPr>
          <a:xfrm>
            <a:off x="7315200" y="6037744"/>
            <a:ext cx="1581283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1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FFFFFF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FFFFFF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FFFFFF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FFFFFF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FFFFFF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5/21/2016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avi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400" y="6019800"/>
            <a:ext cx="4419600" cy="7314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rved Up Ribbon 7"/>
          <p:cNvSpPr/>
          <p:nvPr/>
        </p:nvSpPr>
        <p:spPr>
          <a:xfrm>
            <a:off x="0" y="16002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8374" y="1676400"/>
            <a:ext cx="6859652" cy="20558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Imaging of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Transplanted Organs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And complications</a:t>
            </a: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54697"/>
            <a:ext cx="472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Tahani Alturkistani, M.B.B.S, DABR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Main renal artery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Pre- and Post anastmosis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457200"/>
            <a:ext cx="5410200" cy="39866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5257800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Direction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towards the kidney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Waveform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arterial with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continuous diastolic flow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PSV  60-200 cm/sec   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Ratio to EIA &lt;1.8-3.5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RI  0.5-0.8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0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53000"/>
            <a:ext cx="5715000" cy="533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Main renal vein </a:t>
            </a:r>
            <a:br>
              <a:rPr lang="en-US" sz="3200" dirty="0" smtClean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381000"/>
            <a:ext cx="5802225" cy="44019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55626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Direction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Waveform </a:t>
            </a:r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continuous flow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6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600"/>
            <a:ext cx="2895600" cy="2209800"/>
          </a:xfrm>
        </p:spPr>
        <p:txBody>
          <a:bodyPr/>
          <a:lstStyle/>
          <a:p>
            <a:r>
              <a:rPr lang="en-US" dirty="0" smtClean="0"/>
              <a:t>Intra-renal vessels</a:t>
            </a:r>
            <a:br>
              <a:rPr lang="en-US" dirty="0" smtClean="0"/>
            </a:br>
            <a:r>
              <a:rPr lang="en-US" dirty="0" smtClean="0"/>
              <a:t>RI 0.5-0.8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09600"/>
            <a:ext cx="3972796" cy="30038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609600"/>
            <a:ext cx="3962400" cy="30183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3733800"/>
            <a:ext cx="3810000" cy="28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8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68" y="1600200"/>
            <a:ext cx="624106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Another normal </a:t>
            </a:r>
            <a:r>
              <a:rPr lang="en-US" dirty="0" smtClean="0"/>
              <a:t>renal transplant Doppler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39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371600"/>
            <a:ext cx="618462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80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295400"/>
            <a:ext cx="61601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04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447800"/>
            <a:ext cx="581967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110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338" y="1600200"/>
            <a:ext cx="565332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58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143000"/>
            <a:ext cx="599893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81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Renal transplant complications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Vascular complications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Urologic complications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Other non-vascular complications:</a:t>
            </a:r>
          </a:p>
          <a:p>
            <a:pPr marL="0" indent="0" algn="ctr">
              <a:buNone/>
            </a:pPr>
            <a:r>
              <a:rPr lang="en-US" dirty="0" smtClean="0"/>
              <a:t>Peritransplant </a:t>
            </a:r>
            <a:r>
              <a:rPr lang="en-US" dirty="0" smtClean="0"/>
              <a:t>fluid collection, calculous disease, neoplasm, hernia..etc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Outlines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of Doppler imaging principles</a:t>
            </a:r>
          </a:p>
          <a:p>
            <a:r>
              <a:rPr lang="en-US" dirty="0" smtClean="0"/>
              <a:t>Imaging of transplanted kidney</a:t>
            </a:r>
          </a:p>
          <a:p>
            <a:r>
              <a:rPr lang="en-US" dirty="0" smtClean="0"/>
              <a:t> Post renal  transplant complications</a:t>
            </a:r>
          </a:p>
          <a:p>
            <a:r>
              <a:rPr lang="en-US" dirty="0" smtClean="0"/>
              <a:t>Imaging of transplanted liver </a:t>
            </a:r>
          </a:p>
          <a:p>
            <a:r>
              <a:rPr lang="en-US" dirty="0" smtClean="0"/>
              <a:t>Post liver transplant complications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3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Vascular complications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Renal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F0"/>
                </a:solidFill>
              </a:rPr>
              <a:t>Renal vein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92D050"/>
                </a:solidFill>
              </a:rPr>
              <a:t>AV fistula and pseudoaneurysm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Renal artery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8637"/>
            <a:ext cx="8153400" cy="5059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Renal artery thrombosis: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Rare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Immediate post operative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Hyper acute graft rejection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FFFF00"/>
                </a:solidFill>
              </a:rPr>
              <a:t>2. Renal artery stenosis: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Most common </a:t>
            </a:r>
            <a:r>
              <a:rPr lang="en-US" dirty="0" smtClean="0"/>
              <a:t>vascular complication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Hypertension,  </a:t>
            </a:r>
            <a:r>
              <a:rPr lang="en-US" dirty="0" smtClean="0"/>
              <a:t>graft malfunction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At anastmosis</a:t>
            </a:r>
          </a:p>
          <a:p>
            <a:pPr>
              <a:buFont typeface="Wingdings" pitchFamily="2" charset="2"/>
              <a:buChar char="ü"/>
            </a:pPr>
            <a:r>
              <a:rPr lang="en-US" i="1" dirty="0" smtClean="0"/>
              <a:t>PSV &gt;250-300 cm/sec</a:t>
            </a:r>
          </a:p>
          <a:p>
            <a:pPr>
              <a:buFont typeface="Wingdings" pitchFamily="2" charset="2"/>
              <a:buChar char="ü"/>
            </a:pPr>
            <a:r>
              <a:rPr lang="en-US" i="1" dirty="0" smtClean="0"/>
              <a:t>Focal aliasing</a:t>
            </a:r>
          </a:p>
          <a:p>
            <a:pPr>
              <a:buFont typeface="Wingdings" pitchFamily="2" charset="2"/>
              <a:buChar char="ü"/>
            </a:pPr>
            <a:r>
              <a:rPr lang="en-US" i="1" dirty="0" smtClean="0"/>
              <a:t>Renal </a:t>
            </a:r>
            <a:r>
              <a:rPr lang="en-US" i="1" dirty="0" smtClean="0"/>
              <a:t>artery : EIA &gt; 1.8-3.5</a:t>
            </a:r>
            <a:endParaRPr lang="en-US" i="1" dirty="0" smtClean="0"/>
          </a:p>
          <a:p>
            <a:pPr>
              <a:buFont typeface="Wingdings" pitchFamily="2" charset="2"/>
              <a:buChar char="ü"/>
            </a:pPr>
            <a:r>
              <a:rPr lang="en-US" i="1" dirty="0" smtClean="0"/>
              <a:t>Distal RI &lt;0.5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Tardus </a:t>
            </a:r>
            <a:r>
              <a:rPr lang="en-US" dirty="0" smtClean="0"/>
              <a:t> parvus wave form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distal to stenosis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Renal artery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295400"/>
            <a:ext cx="598432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53400" cy="8080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Case #1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9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219200"/>
            <a:ext cx="607952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82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371600"/>
            <a:ext cx="603185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01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143000"/>
            <a:ext cx="596264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105962"/>
            <a:ext cx="6245782" cy="4640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38200"/>
            <a:ext cx="3852333" cy="285525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3810000"/>
            <a:ext cx="3810000" cy="280233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09600"/>
            <a:ext cx="3733800" cy="28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5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B0F0"/>
                </a:solidFill>
              </a:rPr>
              <a:t>Renal vein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Renal vein thrombosis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week of surgery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Surgical injury or compression by fluid collection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Hypovolemia or hypercoagulable state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Graft area tenderness or decreased renal function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Absence flow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Patent </a:t>
            </a:r>
            <a:r>
              <a:rPr lang="en-US" dirty="0" smtClean="0">
                <a:solidFill>
                  <a:srgbClr val="FF0000"/>
                </a:solidFill>
              </a:rPr>
              <a:t>renal artery </a:t>
            </a:r>
            <a:r>
              <a:rPr lang="en-US" dirty="0" smtClean="0">
                <a:solidFill>
                  <a:schemeClr val="bg1"/>
                </a:solidFill>
              </a:rPr>
              <a:t>at first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Reversal of diastolic flow in </a:t>
            </a:r>
            <a:r>
              <a:rPr lang="en-US" dirty="0" smtClean="0">
                <a:solidFill>
                  <a:srgbClr val="FF0000"/>
                </a:solidFill>
              </a:rPr>
              <a:t>renal artery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Elevated RI in </a:t>
            </a:r>
            <a:r>
              <a:rPr lang="en-US" dirty="0" smtClean="0">
                <a:solidFill>
                  <a:srgbClr val="FF0000"/>
                </a:solidFill>
              </a:rPr>
              <a:t>RA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Principles of Doppler Imaging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Hemodynamic 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how blood flow </a:t>
            </a:r>
            <a:r>
              <a:rPr lang="en-US" dirty="0" smtClean="0">
                <a:sym typeface="Wingdings" pitchFamily="2" charset="2"/>
              </a:rPr>
              <a:t>with effects of pulstile flow and elastic vessels and branching.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EC04DB"/>
                </a:solidFill>
              </a:rPr>
              <a:t>Doppler effect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Determine velocity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97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75041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981200"/>
            <a:ext cx="3855509" cy="28916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Case of transplanted kidney MRV thrombosis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4953000"/>
          </a:xfrm>
        </p:spPr>
        <p:txBody>
          <a:bodyPr>
            <a:noAutofit/>
          </a:bodyPr>
          <a:lstStyle/>
          <a:p>
            <a:r>
              <a:rPr lang="en-US" sz="1800" dirty="0"/>
              <a:t>CLINICAL INDICATION: 3-year-old male with history of end-stage renal</a:t>
            </a:r>
          </a:p>
          <a:p>
            <a:r>
              <a:rPr lang="en-US" sz="1800" dirty="0"/>
              <a:t>disease secondary to congenital nephrotic syndrome, now postop day 6</a:t>
            </a:r>
          </a:p>
          <a:p>
            <a:r>
              <a:rPr lang="en-US" sz="1800" dirty="0"/>
              <a:t>status post renal transplant complicated by venous</a:t>
            </a:r>
          </a:p>
          <a:p>
            <a:r>
              <a:rPr lang="en-US" sz="1800" dirty="0"/>
              <a:t>thrombosis/obstruction, status post </a:t>
            </a:r>
            <a:r>
              <a:rPr lang="en-US" sz="1800" dirty="0" err="1"/>
              <a:t>thrombectomy</a:t>
            </a:r>
            <a:r>
              <a:rPr lang="en-US" sz="1800" dirty="0"/>
              <a:t> and subsequent</a:t>
            </a:r>
          </a:p>
          <a:p>
            <a:r>
              <a:rPr lang="en-US" sz="1800" dirty="0"/>
              <a:t>venous bypass from right common iliac vein to left common iliac vein.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COMPARISON: Multiple previous exams, most recently renal transplant</a:t>
            </a:r>
          </a:p>
          <a:p>
            <a:r>
              <a:rPr lang="en-US" sz="1800" dirty="0"/>
              <a:t>ultrasound and MR </a:t>
            </a:r>
            <a:r>
              <a:rPr lang="en-US" sz="1800" dirty="0" err="1"/>
              <a:t>venogram</a:t>
            </a:r>
            <a:r>
              <a:rPr lang="en-US" sz="1800" dirty="0"/>
              <a:t> performed on 12/15/2015.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TECHNIQUE: Real-time grayscale and color Doppler </a:t>
            </a:r>
            <a:r>
              <a:rPr lang="en-US" sz="1800" dirty="0" err="1"/>
              <a:t>sonographic</a:t>
            </a:r>
            <a:endParaRPr lang="en-US" sz="1800" dirty="0"/>
          </a:p>
          <a:p>
            <a:r>
              <a:rPr lang="en-US" sz="1800" dirty="0"/>
              <a:t>evaluation of the transplant kidney in the right lower quadrant was</a:t>
            </a:r>
          </a:p>
          <a:p>
            <a:r>
              <a:rPr lang="en-US" sz="1800" dirty="0"/>
              <a:t>performed, and selected images were saved for review.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FINDINGS: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 bilateral native renal fossae are not evaluated.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 transplant kidney in the right lower quadrant measures 11.9 cm in</a:t>
            </a:r>
          </a:p>
          <a:p>
            <a:r>
              <a:rPr lang="en-US" sz="1800" dirty="0"/>
              <a:t>length. Cortical echogenicity is mildly increased, and</a:t>
            </a:r>
          </a:p>
          <a:p>
            <a:r>
              <a:rPr lang="en-US" sz="1800" dirty="0" err="1"/>
              <a:t>corticomedullary</a:t>
            </a:r>
            <a:r>
              <a:rPr lang="en-US" sz="1800" dirty="0"/>
              <a:t> differentiation is preserved. There is no evidence</a:t>
            </a:r>
          </a:p>
          <a:p>
            <a:r>
              <a:rPr lang="en-US" sz="1800" dirty="0"/>
              <a:t>of </a:t>
            </a:r>
            <a:r>
              <a:rPr lang="en-US" sz="1800" dirty="0" err="1"/>
              <a:t>hydronephrosis</a:t>
            </a:r>
            <a:r>
              <a:rPr lang="en-US" sz="1800" dirty="0"/>
              <a:t>. The previously seen ureteral stent is not</a:t>
            </a:r>
          </a:p>
          <a:p>
            <a:r>
              <a:rPr lang="en-US" sz="1800" dirty="0"/>
              <a:t>definitely visualized. There is a small amount of complex </a:t>
            </a:r>
            <a:r>
              <a:rPr lang="en-US" sz="1800" dirty="0" err="1"/>
              <a:t>perinephric</a:t>
            </a:r>
            <a:endParaRPr lang="en-US" sz="1800" dirty="0"/>
          </a:p>
          <a:p>
            <a:r>
              <a:rPr lang="en-US" sz="1800" dirty="0"/>
              <a:t>fluid again seen.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 transplant renal artery demonstrates a bifid configuration, as</a:t>
            </a:r>
          </a:p>
          <a:p>
            <a:r>
              <a:rPr lang="en-US" sz="1800" dirty="0"/>
              <a:t>before. The upper renal artery segment demonstrates increased peak</a:t>
            </a:r>
          </a:p>
          <a:p>
            <a:r>
              <a:rPr lang="en-US" sz="1800" dirty="0"/>
              <a:t>systolic velocity of approximately 274 cm/s, and there is reversal of</a:t>
            </a:r>
          </a:p>
          <a:p>
            <a:r>
              <a:rPr lang="en-US" sz="1800" dirty="0"/>
              <a:t>diastolic flow with resistive index greater than 1. The lower renal</a:t>
            </a:r>
          </a:p>
          <a:p>
            <a:r>
              <a:rPr lang="en-US" sz="1800" dirty="0"/>
              <a:t>artery segment demonstrates peak systolic velocity of 110 cm/s and</a:t>
            </a:r>
          </a:p>
          <a:p>
            <a:r>
              <a:rPr lang="en-US" sz="1800" dirty="0"/>
              <a:t>loss of forward flow in diastole with resistive index of 1.</a:t>
            </a:r>
          </a:p>
          <a:p>
            <a:r>
              <a:rPr lang="en-US" sz="1800" dirty="0"/>
              <a:t>Previously, diastolic flow in the transplant renal artery was</a:t>
            </a:r>
          </a:p>
          <a:p>
            <a:r>
              <a:rPr lang="en-US" sz="1800" dirty="0"/>
              <a:t>diminished. The arterial anastomosis at the level of the right common</a:t>
            </a:r>
          </a:p>
          <a:p>
            <a:r>
              <a:rPr lang="en-US" sz="1800" dirty="0"/>
              <a:t>iliac artery demonstrates turbulent flow with peak systolic velocity</a:t>
            </a:r>
          </a:p>
          <a:p>
            <a:r>
              <a:rPr lang="en-US" sz="1800" dirty="0"/>
              <a:t>of 265 cm/s. There is preserved but diminished diastolic flow with</a:t>
            </a:r>
          </a:p>
          <a:p>
            <a:r>
              <a:rPr lang="en-US" sz="1800" dirty="0"/>
              <a:t>resistive index of 0.92.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Doppler assessment of the </a:t>
            </a:r>
            <a:r>
              <a:rPr lang="en-US" sz="1800" dirty="0" err="1"/>
              <a:t>intrarenal</a:t>
            </a:r>
            <a:r>
              <a:rPr lang="en-US" sz="1800" dirty="0"/>
              <a:t> arteries demonstrates high</a:t>
            </a:r>
          </a:p>
          <a:p>
            <a:r>
              <a:rPr lang="en-US" sz="1800" dirty="0"/>
              <a:t>resistance waveforms with loss of diastolic flow throughout.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 transplant renal vein demonstrates a short segment of absent</a:t>
            </a:r>
          </a:p>
          <a:p>
            <a:r>
              <a:rPr lang="en-US" sz="1800" dirty="0"/>
              <a:t>color flow near the hilum, with increased intraluminal echoes and</a:t>
            </a:r>
          </a:p>
          <a:p>
            <a:r>
              <a:rPr lang="en-US" sz="1800" dirty="0"/>
              <a:t>dampened venous waveform, suspicious for recurrent venous thrombosis.</a:t>
            </a:r>
          </a:p>
          <a:p>
            <a:r>
              <a:rPr lang="en-US" sz="1800" dirty="0"/>
              <a:t>The remaining visualized portions of the renal vein appear patent.</a:t>
            </a:r>
          </a:p>
          <a:p>
            <a:r>
              <a:rPr lang="en-US" sz="1800" dirty="0"/>
              <a:t>However, the venous anastomosis and new bypass graft are not well</a:t>
            </a:r>
          </a:p>
          <a:p>
            <a:r>
              <a:rPr lang="en-US" sz="1800" dirty="0"/>
              <a:t>demonstrated on the current exam.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 urinary bladder is not well seen, likely decompressed due to</a:t>
            </a:r>
          </a:p>
          <a:p>
            <a:r>
              <a:rPr lang="en-US" sz="1800" dirty="0"/>
              <a:t>Foley catheter placement.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IMPRESSION: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1. Right lower quadrant transplant kidney with </a:t>
            </a:r>
            <a:r>
              <a:rPr lang="en-US" sz="1800" dirty="0" err="1"/>
              <a:t>redemonstrated</a:t>
            </a:r>
            <a:r>
              <a:rPr lang="en-US" sz="1800" dirty="0"/>
              <a:t> mildly</a:t>
            </a:r>
          </a:p>
          <a:p>
            <a:r>
              <a:rPr lang="en-US" sz="1800" dirty="0"/>
              <a:t>echogenic parenchyma and a small amount of complex </a:t>
            </a:r>
            <a:r>
              <a:rPr lang="en-US" sz="1800" dirty="0" err="1"/>
              <a:t>perinephric</a:t>
            </a:r>
            <a:r>
              <a:rPr lang="en-US" sz="1800" dirty="0"/>
              <a:t> fluid.</a:t>
            </a:r>
          </a:p>
          <a:p>
            <a:r>
              <a:rPr lang="en-US" sz="1800" dirty="0"/>
              <a:t>No </a:t>
            </a:r>
            <a:r>
              <a:rPr lang="en-US" sz="1800" dirty="0" err="1"/>
              <a:t>hydronephrosis</a:t>
            </a:r>
            <a:r>
              <a:rPr lang="en-US" sz="1800" dirty="0"/>
              <a:t>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2. Findings suspicious for small recurrent thrombosis in the renal</a:t>
            </a:r>
          </a:p>
          <a:p>
            <a:r>
              <a:rPr lang="en-US" sz="1800" dirty="0"/>
              <a:t>transplant vein near the hilum. The venous anastomosis and bypass</a:t>
            </a:r>
          </a:p>
          <a:p>
            <a:r>
              <a:rPr lang="en-US" sz="1800" dirty="0"/>
              <a:t>graft are not well visualized.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3. Persistently elevated renal arterial resistive indices, now with</a:t>
            </a:r>
          </a:p>
          <a:p>
            <a:r>
              <a:rPr lang="en-US" sz="1800" dirty="0"/>
              <a:t>absent to reversed diastolic flow, and high resistance </a:t>
            </a:r>
            <a:r>
              <a:rPr lang="en-US" sz="1800" dirty="0" err="1"/>
              <a:t>intrarenal</a:t>
            </a:r>
            <a:endParaRPr lang="en-US" sz="1800" dirty="0"/>
          </a:p>
          <a:p>
            <a:r>
              <a:rPr lang="en-US" sz="1800" dirty="0"/>
              <a:t>waveforms throughout.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49957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223996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 </a:t>
            </a:r>
            <a:r>
              <a:rPr lang="en-US" sz="3600" dirty="0" smtClean="0">
                <a:solidFill>
                  <a:srgbClr val="00B0F0"/>
                </a:solidFill>
              </a:rPr>
              <a:t>Case#2</a:t>
            </a:r>
            <a:r>
              <a:rPr lang="en-US" sz="44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3-year-old </a:t>
            </a:r>
            <a:r>
              <a:rPr lang="en-US" dirty="0" smtClean="0"/>
              <a:t>male with history of </a:t>
            </a:r>
            <a:r>
              <a:rPr lang="en-US" dirty="0" smtClean="0"/>
              <a:t>ESRD </a:t>
            </a:r>
            <a:r>
              <a:rPr lang="en-US" dirty="0" smtClean="0"/>
              <a:t>secondary to congenital nephrotic </a:t>
            </a:r>
            <a:r>
              <a:rPr lang="en-US" dirty="0" smtClean="0"/>
              <a:t>syndrome.</a:t>
            </a:r>
            <a:br>
              <a:rPr lang="en-US" dirty="0" smtClean="0"/>
            </a:br>
            <a:r>
              <a:rPr lang="en-US" dirty="0" smtClean="0"/>
              <a:t> Now POD 6 status </a:t>
            </a:r>
            <a:r>
              <a:rPr lang="en-US" dirty="0" smtClean="0"/>
              <a:t>post renal transplant 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2362200"/>
            <a:ext cx="5334000" cy="376952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36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295400"/>
            <a:ext cx="591341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80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447800"/>
            <a:ext cx="591856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36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0647" y="1600200"/>
            <a:ext cx="618270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6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035" y="1600200"/>
            <a:ext cx="605593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13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640" y="1600200"/>
            <a:ext cx="595071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5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766" y="1600200"/>
            <a:ext cx="610846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6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6066" y="1600200"/>
            <a:ext cx="611186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0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usic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914400"/>
            <a:ext cx="6034617" cy="4525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59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1260" y="1600200"/>
            <a:ext cx="608147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15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409" y="1600200"/>
            <a:ext cx="782118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15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762000"/>
            <a:ext cx="575990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2590800"/>
            <a:ext cx="4800600" cy="36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692" y="1600200"/>
            <a:ext cx="594061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9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EXAM: Renal and bladder ultrasound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CLINICAL HISTORY: 2 week old 24 weeks gestational age with hematuria</a:t>
            </a:r>
          </a:p>
          <a:p>
            <a:r>
              <a:rPr lang="en-US" dirty="0"/>
              <a:t>and acute renal failure, please evaluate for thrombosis.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COMPARISON: Head ultrasound dated March 20, 2016.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FINDINGS: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Right kidney:</a:t>
            </a:r>
          </a:p>
          <a:p>
            <a:r>
              <a:rPr lang="en-US" dirty="0"/>
              <a:t>Echogenicity: Slightly echogenic with preserved </a:t>
            </a:r>
            <a:r>
              <a:rPr lang="en-US" dirty="0" err="1"/>
              <a:t>corticomedullary</a:t>
            </a:r>
            <a:endParaRPr lang="en-US" dirty="0"/>
          </a:p>
          <a:p>
            <a:r>
              <a:rPr lang="en-US" dirty="0"/>
              <a:t>differentiation.</a:t>
            </a:r>
          </a:p>
          <a:p>
            <a:r>
              <a:rPr lang="en-US" dirty="0"/>
              <a:t>Position: Normal</a:t>
            </a:r>
          </a:p>
          <a:p>
            <a:r>
              <a:rPr lang="en-US" dirty="0" err="1"/>
              <a:t>Hydronephrosis</a:t>
            </a:r>
            <a:r>
              <a:rPr lang="en-US" dirty="0"/>
              <a:t>: There is no </a:t>
            </a:r>
            <a:r>
              <a:rPr lang="en-US" dirty="0" err="1"/>
              <a:t>hydronephrosis</a:t>
            </a:r>
            <a:r>
              <a:rPr lang="en-US" dirty="0"/>
              <a:t> or </a:t>
            </a:r>
            <a:r>
              <a:rPr lang="en-US" dirty="0" err="1"/>
              <a:t>hydroureter</a:t>
            </a:r>
            <a:r>
              <a:rPr lang="en-US" dirty="0"/>
              <a:t>.</a:t>
            </a:r>
          </a:p>
          <a:p>
            <a:r>
              <a:rPr lang="en-US" dirty="0"/>
              <a:t>Size: Normal, 3 cm</a:t>
            </a:r>
          </a:p>
          <a:p>
            <a:r>
              <a:rPr lang="en-US" dirty="0"/>
              <a:t>Spectral Doppler:</a:t>
            </a:r>
          </a:p>
          <a:p>
            <a:r>
              <a:rPr lang="en-US" dirty="0"/>
              <a:t>Main renal artery and renal vein:</a:t>
            </a:r>
          </a:p>
          <a:p>
            <a:r>
              <a:rPr lang="en-US" dirty="0"/>
              <a:t>Arterial waveform: Abnormal with complete reversal of diastolic flow</a:t>
            </a:r>
          </a:p>
          <a:p>
            <a:r>
              <a:rPr lang="en-US" dirty="0"/>
              <a:t>consistent with </a:t>
            </a:r>
            <a:r>
              <a:rPr lang="en-US" dirty="0" err="1"/>
              <a:t>intraparenchymal</a:t>
            </a:r>
            <a:r>
              <a:rPr lang="en-US" dirty="0"/>
              <a:t> venous thrombosis.</a:t>
            </a:r>
          </a:p>
          <a:p>
            <a:r>
              <a:rPr lang="en-US" dirty="0"/>
              <a:t>Venous waveform: Patent.</a:t>
            </a:r>
          </a:p>
          <a:p>
            <a:r>
              <a:rPr lang="en-US" dirty="0"/>
              <a:t>Resistive index: The main renal artery RI is abnormally high</a:t>
            </a:r>
          </a:p>
          <a:p>
            <a:r>
              <a:rPr lang="en-US" dirty="0"/>
              <a:t>measuring 1. Resistive indices of the </a:t>
            </a:r>
            <a:r>
              <a:rPr lang="en-US" dirty="0" err="1"/>
              <a:t>intraparenchymal</a:t>
            </a:r>
            <a:r>
              <a:rPr lang="en-US" dirty="0"/>
              <a:t> arcuate</a:t>
            </a:r>
          </a:p>
          <a:p>
            <a:r>
              <a:rPr lang="en-US" dirty="0"/>
              <a:t>vessels are normal ranging between 0.7-0.8.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Left kidney:</a:t>
            </a:r>
          </a:p>
          <a:p>
            <a:r>
              <a:rPr lang="en-US" dirty="0"/>
              <a:t>Echogenicity: Slightly echogenic with preserved </a:t>
            </a:r>
            <a:r>
              <a:rPr lang="en-US" dirty="0" err="1"/>
              <a:t>corticomedullary</a:t>
            </a:r>
            <a:endParaRPr lang="en-US" dirty="0"/>
          </a:p>
          <a:p>
            <a:r>
              <a:rPr lang="en-US" dirty="0"/>
              <a:t>differentiation.</a:t>
            </a:r>
          </a:p>
          <a:p>
            <a:r>
              <a:rPr lang="en-US" dirty="0"/>
              <a:t>Position: Normal</a:t>
            </a:r>
          </a:p>
          <a:p>
            <a:r>
              <a:rPr lang="en-US" dirty="0" err="1"/>
              <a:t>Hydronephrosis</a:t>
            </a:r>
            <a:r>
              <a:rPr lang="en-US" dirty="0"/>
              <a:t>: There is no </a:t>
            </a:r>
            <a:r>
              <a:rPr lang="en-US" dirty="0" err="1"/>
              <a:t>hydronephrosis</a:t>
            </a:r>
            <a:r>
              <a:rPr lang="en-US" dirty="0"/>
              <a:t> or </a:t>
            </a:r>
            <a:r>
              <a:rPr lang="en-US" dirty="0" err="1"/>
              <a:t>hydroureter</a:t>
            </a:r>
            <a:r>
              <a:rPr lang="en-US" dirty="0"/>
              <a:t>.</a:t>
            </a:r>
          </a:p>
          <a:p>
            <a:r>
              <a:rPr lang="en-US" dirty="0"/>
              <a:t>Size: Normal, 2.8 cm</a:t>
            </a:r>
          </a:p>
          <a:p>
            <a:r>
              <a:rPr lang="en-US" dirty="0"/>
              <a:t>Spectral Doppler:</a:t>
            </a:r>
          </a:p>
          <a:p>
            <a:r>
              <a:rPr lang="en-US" dirty="0"/>
              <a:t>Main renal artery and renal vein:</a:t>
            </a:r>
          </a:p>
          <a:p>
            <a:r>
              <a:rPr lang="en-US" dirty="0"/>
              <a:t>Arterial waveform: Abnormal with complete reversal of diastolic flow</a:t>
            </a:r>
          </a:p>
          <a:p>
            <a:r>
              <a:rPr lang="en-US" dirty="0"/>
              <a:t>consistent with </a:t>
            </a:r>
            <a:r>
              <a:rPr lang="en-US" dirty="0" err="1"/>
              <a:t>intraparenchymal</a:t>
            </a:r>
            <a:r>
              <a:rPr lang="en-US" dirty="0"/>
              <a:t> venous thrombosis.</a:t>
            </a:r>
          </a:p>
          <a:p>
            <a:r>
              <a:rPr lang="en-US" dirty="0"/>
              <a:t>Venous waveform: Patent.</a:t>
            </a:r>
          </a:p>
          <a:p>
            <a:r>
              <a:rPr lang="en-US" dirty="0"/>
              <a:t>Resistive index: The main renal artery RI is abnormally high</a:t>
            </a:r>
          </a:p>
          <a:p>
            <a:r>
              <a:rPr lang="en-US" dirty="0"/>
              <a:t>measuring 1. Resistive indices of the </a:t>
            </a:r>
            <a:r>
              <a:rPr lang="en-US" dirty="0" err="1"/>
              <a:t>intraparenchymal</a:t>
            </a:r>
            <a:r>
              <a:rPr lang="en-US" dirty="0"/>
              <a:t> arcuate</a:t>
            </a:r>
          </a:p>
          <a:p>
            <a:r>
              <a:rPr lang="en-US" dirty="0"/>
              <a:t>vessels are normal ranging between 0.7-0.8.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Bladder:</a:t>
            </a:r>
          </a:p>
          <a:p>
            <a:r>
              <a:rPr lang="en-US" dirty="0"/>
              <a:t>Filling: Completely decompressed.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IMPRESSION:</a:t>
            </a:r>
          </a:p>
          <a:p>
            <a:r>
              <a:rPr lang="en-US" dirty="0"/>
              <a:t>1. Abnormal Doppler exam of both kidneys consistent with bilateral</a:t>
            </a:r>
          </a:p>
          <a:p>
            <a:r>
              <a:rPr lang="en-US" dirty="0"/>
              <a:t>renal vein thrombosis. These findings were discussed with </a:t>
            </a:r>
            <a:r>
              <a:rPr lang="en-US" dirty="0" err="1"/>
              <a:t>Dr.Chun</a:t>
            </a:r>
            <a:endParaRPr lang="en-US" dirty="0"/>
          </a:p>
          <a:p>
            <a:r>
              <a:rPr lang="en-US" dirty="0"/>
              <a:t>from NICU on March 22, 2016 at approximately 11:40 AM.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2. The urinary bladder is completely decompressed be fully evaluated.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21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Case#3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Bilateral </a:t>
            </a:r>
            <a:r>
              <a:rPr lang="en-US" dirty="0" smtClean="0"/>
              <a:t>renal vein thrombosis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752600"/>
            <a:ext cx="612682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6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Case of transplanted renal vein thrombosis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Addendum Begins</a:t>
            </a:r>
          </a:p>
          <a:p>
            <a:endParaRPr lang="en-US" dirty="0"/>
          </a:p>
          <a:p>
            <a:r>
              <a:rPr lang="en-US" dirty="0"/>
              <a:t>Findings section of the report should read: Main renal vein is not</a:t>
            </a:r>
          </a:p>
          <a:p>
            <a:r>
              <a:rPr lang="en-US" dirty="0"/>
              <a:t>visualized, concerning for renal vein thrombosis.</a:t>
            </a:r>
          </a:p>
          <a:p>
            <a:endParaRPr lang="en-US" dirty="0"/>
          </a:p>
          <a:p>
            <a:r>
              <a:rPr lang="en-US" dirty="0"/>
              <a:t>Addendum Ends</a:t>
            </a:r>
          </a:p>
          <a:p>
            <a:endParaRPr lang="en-US" dirty="0"/>
          </a:p>
          <a:p>
            <a:r>
              <a:rPr lang="en-US" dirty="0"/>
              <a:t>RENAL TRANSPLANT ULTRASOUND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HISTORY: Renal transplant 12/10/2015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TECHNIQUE: Real time </a:t>
            </a:r>
            <a:r>
              <a:rPr lang="en-US" dirty="0" err="1"/>
              <a:t>sonographic</a:t>
            </a:r>
            <a:r>
              <a:rPr lang="en-US" dirty="0"/>
              <a:t> evaluation of the transplanted</a:t>
            </a:r>
          </a:p>
          <a:p>
            <a:r>
              <a:rPr lang="en-US" dirty="0"/>
              <a:t>kidney using grayscale, color Doppler, and spectral waveform</a:t>
            </a:r>
          </a:p>
          <a:p>
            <a:r>
              <a:rPr lang="en-US" dirty="0"/>
              <a:t>analysis.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COMPARISON: None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FINDINGS:</a:t>
            </a:r>
          </a:p>
          <a:p>
            <a:r>
              <a:rPr lang="en-US" dirty="0"/>
              <a:t>Bilateral native kidneys appear small and echogenic, compatible with</a:t>
            </a:r>
          </a:p>
          <a:p>
            <a:r>
              <a:rPr lang="en-US" dirty="0"/>
              <a:t>end-stage renal disease.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 transplanted kidney is in the left lower quadrant. Transplanted</a:t>
            </a:r>
          </a:p>
          <a:p>
            <a:r>
              <a:rPr lang="en-US" dirty="0"/>
              <a:t>kidney demonstrates decreased </a:t>
            </a:r>
            <a:r>
              <a:rPr lang="en-US" dirty="0" err="1"/>
              <a:t>corticomedullary</a:t>
            </a:r>
            <a:r>
              <a:rPr lang="en-US" dirty="0"/>
              <a:t> differentiation and</a:t>
            </a:r>
          </a:p>
          <a:p>
            <a:r>
              <a:rPr lang="en-US" dirty="0"/>
              <a:t>increased cortical echogenicity with preserved cortical thickness. No</a:t>
            </a:r>
          </a:p>
          <a:p>
            <a:r>
              <a:rPr lang="en-US" dirty="0" err="1"/>
              <a:t>hydronephrosis</a:t>
            </a:r>
            <a:r>
              <a:rPr lang="en-US" dirty="0"/>
              <a:t>. There is mild fluid surrounding the transplant</a:t>
            </a:r>
          </a:p>
          <a:p>
            <a:r>
              <a:rPr lang="en-US" dirty="0"/>
              <a:t>kidney, likely prior surgical.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Transplanted kidney measures 11.2 cm.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Arcuate artery resistive indices:</a:t>
            </a:r>
          </a:p>
          <a:p>
            <a:r>
              <a:rPr lang="en-US" dirty="0"/>
              <a:t>Upper: 1.0 cm/s</a:t>
            </a:r>
          </a:p>
          <a:p>
            <a:r>
              <a:rPr lang="en-US" dirty="0"/>
              <a:t>Middle: 1.0 cm/s</a:t>
            </a:r>
          </a:p>
          <a:p>
            <a:r>
              <a:rPr lang="en-US" dirty="0"/>
              <a:t>Lower: 1.0 cm/s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Main renal artery anastomoses with the left iliac artery.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Pre-anastomotic left iliac artery peak systolic velocity: 339 - 536</a:t>
            </a:r>
          </a:p>
          <a:p>
            <a:r>
              <a:rPr lang="en-US" dirty="0"/>
              <a:t>cm/s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Main renal artery velocities:</a:t>
            </a:r>
          </a:p>
          <a:p>
            <a:r>
              <a:rPr lang="en-US" dirty="0"/>
              <a:t>Anastomosis: 209.9 cm/s</a:t>
            </a:r>
          </a:p>
          <a:p>
            <a:r>
              <a:rPr lang="en-US" dirty="0"/>
              <a:t>Middle: 101.9 cm/s</a:t>
            </a:r>
          </a:p>
          <a:p>
            <a:r>
              <a:rPr lang="en-US" dirty="0"/>
              <a:t>Distal: 154.0 cm/s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Main renal vein demonstrates normal color flow and venous waveform.</a:t>
            </a:r>
          </a:p>
          <a:p>
            <a:r>
              <a:rPr lang="en-US" dirty="0"/>
              <a:t>No evidence of renal vein thrombosis.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Bladder is decompressed with a Foley catheter.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IMPRESSION:</a:t>
            </a:r>
          </a:p>
          <a:p>
            <a:r>
              <a:rPr lang="en-US" dirty="0"/>
              <a:t>1. Renal vein not well visualized with reversal of diastolic flow in</a:t>
            </a:r>
          </a:p>
          <a:p>
            <a:r>
              <a:rPr lang="en-US" dirty="0"/>
              <a:t>the main and </a:t>
            </a:r>
            <a:r>
              <a:rPr lang="en-US" dirty="0" err="1"/>
              <a:t>arcuates</a:t>
            </a:r>
            <a:r>
              <a:rPr lang="en-US" dirty="0"/>
              <a:t> renal arteries. These findings could be seen in</a:t>
            </a:r>
          </a:p>
          <a:p>
            <a:r>
              <a:rPr lang="en-US" dirty="0"/>
              <a:t>the immediate postoperative setting but raises suspicion for renal</a:t>
            </a:r>
          </a:p>
          <a:p>
            <a:r>
              <a:rPr lang="en-US" dirty="0"/>
              <a:t>vein thrombosis. Close follow up is recommended.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94554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Case#4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Renal vein thrombosis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676400"/>
            <a:ext cx="5791200" cy="436058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28600"/>
            <a:ext cx="4269398" cy="336887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505200"/>
            <a:ext cx="4267200" cy="320356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28800"/>
            <a:ext cx="4373758" cy="3268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AV fistula and Pseudoaneurysm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Post renal biopsy</a:t>
            </a:r>
          </a:p>
          <a:p>
            <a:r>
              <a:rPr lang="en-US" dirty="0" smtClean="0"/>
              <a:t>12%</a:t>
            </a:r>
          </a:p>
          <a:p>
            <a:r>
              <a:rPr lang="en-US" dirty="0" smtClean="0"/>
              <a:t>Asymptomatic</a:t>
            </a:r>
          </a:p>
          <a:p>
            <a:r>
              <a:rPr lang="en-US" dirty="0" smtClean="0"/>
              <a:t>Hematuria or decrease graft function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92D050"/>
                </a:solidFill>
              </a:rPr>
              <a:t>AVF </a:t>
            </a:r>
            <a:r>
              <a:rPr lang="en-US" dirty="0" smtClean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high velocity arterial flow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ym typeface="Wingdings" pitchFamily="2" charset="2"/>
              </a:rPr>
              <a:t>arterial broadening &amp; turbulence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ym typeface="Wingdings" pitchFamily="2" charset="2"/>
              </a:rPr>
              <a:t>“Arterialized” venous flow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olidFill>
                  <a:srgbClr val="92D050"/>
                </a:solidFill>
                <a:sym typeface="Wingdings" pitchFamily="2" charset="2"/>
              </a:rPr>
              <a:t>Pseudoaneurysm 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cyst with swirling yin-yang flow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06762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Part 1</a:t>
            </a:r>
            <a:br>
              <a:rPr lang="en-US" sz="4400" dirty="0" smtClean="0"/>
            </a:br>
            <a:r>
              <a:rPr lang="en-US" sz="4400" dirty="0" smtClean="0"/>
              <a:t>Imaging of renal transplant and complications</a:t>
            </a:r>
            <a:endParaRPr lang="en-US" sz="4400" dirty="0"/>
          </a:p>
        </p:txBody>
      </p:sp>
      <p:pic>
        <p:nvPicPr>
          <p:cNvPr id="4" name="Picture 3" descr="879ca9447af303e78a3e5aef9f55ecd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2971800"/>
            <a:ext cx="2133600" cy="28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5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Case of pesudoaneurysm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839200" cy="5440363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History: 15YO FEMALE S/P RENAL TRANSPLANT 3 WEEKS AGO C/O RIGHT LEG</a:t>
            </a:r>
          </a:p>
          <a:p>
            <a:r>
              <a:rPr lang="en-US" dirty="0"/>
              <a:t>PAIN AND BRUIT OVER RENAL TRANSPLANT. EVAL FLOW TRANSPLANT KIDNEY AND</a:t>
            </a:r>
          </a:p>
          <a:p>
            <a:r>
              <a:rPr lang="en-US" dirty="0"/>
              <a:t>EVAL FOR THROMBOSIS RIGHT LOWER EXTREMITY.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Technique: Grayscale, color-flow and power Doppler </a:t>
            </a:r>
            <a:r>
              <a:rPr lang="en-US" dirty="0" err="1"/>
              <a:t>sonographic</a:t>
            </a:r>
            <a:endParaRPr lang="en-US" dirty="0"/>
          </a:p>
          <a:p>
            <a:r>
              <a:rPr lang="en-US" dirty="0"/>
              <a:t>interrogation of the transplant kidney was performed.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Comparison: July 31, 2011.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Findings: The kidney measures 12.4 cm in length and demonstrates</a:t>
            </a:r>
          </a:p>
          <a:p>
            <a:r>
              <a:rPr lang="en-US" dirty="0"/>
              <a:t>normal contour and </a:t>
            </a:r>
            <a:r>
              <a:rPr lang="en-US" dirty="0" err="1"/>
              <a:t>echotexture</a:t>
            </a:r>
            <a:r>
              <a:rPr lang="en-US" dirty="0"/>
              <a:t>. The collecting system is decompressed.</a:t>
            </a:r>
          </a:p>
          <a:p>
            <a:r>
              <a:rPr lang="en-US" dirty="0"/>
              <a:t>And normal arterial waveform is present in the renal artery where the</a:t>
            </a:r>
          </a:p>
          <a:p>
            <a:r>
              <a:rPr lang="en-US" dirty="0"/>
              <a:t>resistive index is 0.64 and a maximum velocity is 112.5 cm/sec. The</a:t>
            </a:r>
          </a:p>
          <a:p>
            <a:r>
              <a:rPr lang="en-US" dirty="0"/>
              <a:t>resistive index near the anastomosis within the iliac artery is 0.6.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Power Doppler was used to detect resistive indices in the arcuate</a:t>
            </a:r>
          </a:p>
          <a:p>
            <a:r>
              <a:rPr lang="en-US" dirty="0"/>
              <a:t>arteries which range from 0.54 to 0.62.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At the anastomosis there is turbulent flow and a mixed waveform is</a:t>
            </a:r>
          </a:p>
          <a:p>
            <a:r>
              <a:rPr lang="en-US" dirty="0"/>
              <a:t>present.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An anechoic mass is noted inferior to the kidney, in the region of the</a:t>
            </a:r>
          </a:p>
          <a:p>
            <a:r>
              <a:rPr lang="en-US" dirty="0"/>
              <a:t>anastomosis. Color-flow images are characteristic of a</a:t>
            </a:r>
          </a:p>
          <a:p>
            <a:r>
              <a:rPr lang="en-US" dirty="0" err="1"/>
              <a:t>pseudoaneurysm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Impression:</a:t>
            </a:r>
          </a:p>
          <a:p>
            <a:r>
              <a:rPr lang="en-US" dirty="0"/>
              <a:t>1. Normal appearing transplant kidney with resistive indices all less</a:t>
            </a:r>
          </a:p>
          <a:p>
            <a:r>
              <a:rPr lang="en-US" dirty="0"/>
              <a:t>than 2.8.</a:t>
            </a:r>
          </a:p>
          <a:p>
            <a:r>
              <a:rPr lang="en-US" dirty="0"/>
              <a:t>2. Anechoic mass in the region of the transplant with color-flow</a:t>
            </a:r>
          </a:p>
          <a:p>
            <a:r>
              <a:rPr lang="en-US" dirty="0"/>
              <a:t>suggestive of </a:t>
            </a:r>
            <a:r>
              <a:rPr lang="en-US" dirty="0" err="1"/>
              <a:t>pseudoaneurysm</a:t>
            </a:r>
            <a:r>
              <a:rPr lang="en-US" dirty="0"/>
              <a:t>. Findings were discussed with the</a:t>
            </a:r>
          </a:p>
          <a:p>
            <a:r>
              <a:rPr lang="en-US" dirty="0"/>
              <a:t>clinical team in person at the time of interpretation.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Case#5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15 YO female s/p renal transplant 3 weeks ago, Now p/w right leg pain and bruit over transplant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1828800"/>
            <a:ext cx="5318689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04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298" y="1600200"/>
            <a:ext cx="576940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yin-yang--ios-7--symbol_318-343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505200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4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199233_Series 1(frame 4)5-20-2016 8.44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70150" y="1066800"/>
            <a:ext cx="41275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990600"/>
            <a:ext cx="4343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96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219200"/>
            <a:ext cx="593798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66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1384" y="1600200"/>
            <a:ext cx="394123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58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82000" cy="24384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Part 2</a:t>
            </a:r>
            <a:br>
              <a:rPr lang="en-US" sz="4400" dirty="0" smtClean="0"/>
            </a:br>
            <a:r>
              <a:rPr lang="en-US" sz="4400" dirty="0" smtClean="0"/>
              <a:t>Imaging of liver transplant and complications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  <p:pic>
        <p:nvPicPr>
          <p:cNvPr id="6" name="Picture 5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3429000"/>
            <a:ext cx="2438400" cy="18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6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How liver transplant is done?</a:t>
            </a:r>
            <a:endParaRPr lang="en-US" sz="4400" dirty="0"/>
          </a:p>
        </p:txBody>
      </p:sp>
      <p:pic>
        <p:nvPicPr>
          <p:cNvPr id="5" name="Content Placeholder 4" descr="ultrasound-doppler-ultrasound-in-liver-transplantation-5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7841" y="1600200"/>
            <a:ext cx="602831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iver-transplantation-workshop-23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838200"/>
            <a:ext cx="602831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5715000"/>
            <a:ext cx="7924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ttps://www.google.com/url?sa=i&amp;rct=j&amp;q=&amp;esrc=s&amp;source=images&amp;cd=&amp;cad=rja&amp;uact=8&amp;ved=0ahUKEwj8m8GTyezMAhUUOVIKHbRVDh8QjB0IBg&amp;url=http%3A%2F%2Fwww.slideshare.net%2Fhr77%2Fliver-transplantation-workshop&amp;psig=AFQjCNG9oyM1ejUGzHD5K6G8KXBZBgVPRw&amp;ust=1463968227732760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a14c187ff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76400"/>
            <a:ext cx="6386214" cy="34059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57150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ttps://www.google.com/url?sa=i&amp;rct=j&amp;q=&amp;esrc=s&amp;source=images&amp;cd=&amp;cad=rja&amp;uact=8&amp;ved=0ahUKEwiis7O6yezMAhUURVIKHZ4hBPQQjB0IBg&amp;url=http%3A%2F%2Fezio.com.br%2Futi%2Findex%2F187.html&amp;psig=AFQjCNG9oyM1ejUGzHD5K6G8KXBZBgVPRw&amp;ust=1463968227732760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How renal transplant done?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7" name="Picture 6" descr="KidneyTransplant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447800"/>
            <a:ext cx="2857500" cy="452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Normal liver transplant Doppler imaging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514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Hepatic artery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Direction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Waveform </a:t>
            </a:r>
            <a:r>
              <a:rPr lang="en-US" dirty="0" smtClean="0">
                <a:sym typeface="Wingdings" pitchFamily="2" charset="2"/>
              </a:rPr>
              <a:t> arterial with continuous diastolic flow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PSV &lt;200 cm/sec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RI 0.5-0.8</a:t>
            </a:r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0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65237"/>
            <a:ext cx="8382000" cy="5592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Portal vein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Direction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towards the liver (</a:t>
            </a:r>
            <a:r>
              <a:rPr lang="en-US" dirty="0" err="1" smtClean="0">
                <a:sym typeface="Wingdings" pitchFamily="2" charset="2"/>
              </a:rPr>
              <a:t>hepatopedal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Waveform </a:t>
            </a:r>
            <a:r>
              <a:rPr lang="en-US" dirty="0" smtClean="0">
                <a:sym typeface="Wingdings" pitchFamily="2" charset="2"/>
              </a:rPr>
              <a:t> monophasic with </a:t>
            </a:r>
            <a:r>
              <a:rPr lang="en-US" dirty="0" smtClean="0">
                <a:sym typeface="Wingdings" pitchFamily="2" charset="2"/>
              </a:rPr>
              <a:t>phasicity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EC04DB"/>
                </a:solidFill>
              </a:rPr>
              <a:t>Hepatic </a:t>
            </a:r>
            <a:r>
              <a:rPr lang="en-US" dirty="0" smtClean="0">
                <a:solidFill>
                  <a:srgbClr val="EC04DB"/>
                </a:solidFill>
              </a:rPr>
              <a:t>veins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Direction </a:t>
            </a:r>
            <a:r>
              <a:rPr lang="en-US" dirty="0" smtClean="0">
                <a:sym typeface="Wingdings" pitchFamily="2" charset="2"/>
              </a:rPr>
              <a:t>away from liver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Waveform </a:t>
            </a:r>
            <a:r>
              <a:rPr lang="en-US" dirty="0" smtClean="0">
                <a:sym typeface="Wingdings" pitchFamily="2" charset="2"/>
              </a:rPr>
              <a:t> triphasic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IVC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Normal liver transplant Doppler exam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280" y="1600200"/>
            <a:ext cx="579544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624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Main Portal vein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8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Hepatic artery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290" y="1600200"/>
            <a:ext cx="6153420" cy="4525963"/>
          </a:xfrm>
        </p:spPr>
      </p:pic>
    </p:spTree>
    <p:extLst>
      <p:ext uri="{BB962C8B-B14F-4D97-AF65-F5344CB8AC3E}">
        <p14:creationId xmlns:p14="http://schemas.microsoft.com/office/powerpoint/2010/main" xmlns="" val="41753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Left portal vein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013" y="1600200"/>
            <a:ext cx="595997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79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Right portal vein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5621" y="1600200"/>
            <a:ext cx="567275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40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19600"/>
            <a:ext cx="8229600" cy="1143000"/>
          </a:xfrm>
        </p:spPr>
        <p:txBody>
          <a:bodyPr/>
          <a:lstStyle/>
          <a:p>
            <a:r>
              <a:rPr lang="en-US" dirty="0" smtClean="0"/>
              <a:t>Hepatic veins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81000"/>
            <a:ext cx="4293047" cy="33404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43" y="381000"/>
            <a:ext cx="4266096" cy="318802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3810000"/>
            <a:ext cx="3811727" cy="29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5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599" y="2819400"/>
            <a:ext cx="4813361" cy="36554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04800"/>
            <a:ext cx="4984546" cy="36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Complications of liver transplant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Vascular complications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Biliary complications</a:t>
            </a:r>
          </a:p>
          <a:p>
            <a:r>
              <a:rPr lang="en-US" dirty="0" smtClean="0"/>
              <a:t>Other complications; such as </a:t>
            </a:r>
            <a:r>
              <a:rPr lang="en-US" u="sng" dirty="0" smtClean="0"/>
              <a:t>hematoma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infection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EC04DB"/>
                </a:solidFill>
              </a:rPr>
              <a:t>neoplasm</a:t>
            </a:r>
            <a:r>
              <a:rPr lang="en-US" dirty="0" smtClean="0"/>
              <a:t>…etc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08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Vascular complications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Hepatic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Portal vein</a:t>
            </a: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 smtClean="0"/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IVC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Hepatic veins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6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Types of vascular </a:t>
            </a:r>
            <a:r>
              <a:rPr lang="en-US" dirty="0" smtClean="0"/>
              <a:t> anastmosis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Content Placeholder 4" descr="inde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white">
          <a:xfrm>
            <a:off x="1524000" y="1752600"/>
            <a:ext cx="5715000" cy="42862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3048000" y="9906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76800" y="9906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29200" y="198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Cadaveric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1981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Living doner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Hepatic artery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Stenosis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2-11%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Poor surgical technique or clamp injury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Low RI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Tardus parvus waveform distally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PSV &gt;200 cm/sec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Thrombosis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MC vascular complication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Graft rejection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Common in pediatric population</a:t>
            </a:r>
          </a:p>
          <a:p>
            <a:pPr>
              <a:buFont typeface="Wingdings" pitchFamily="2" charset="2"/>
              <a:buChar char="ü"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Non-visualization of HA</a:t>
            </a:r>
          </a:p>
        </p:txBody>
      </p:sp>
    </p:spTree>
    <p:extLst>
      <p:ext uri="{BB962C8B-B14F-4D97-AF65-F5344CB8AC3E}">
        <p14:creationId xmlns:p14="http://schemas.microsoft.com/office/powerpoint/2010/main" xmlns="" val="34152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Pseudoaneurysm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AVF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Hepatic artery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Case#6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s/p liver transplant</a:t>
            </a:r>
            <a:br>
              <a:rPr lang="en-US" dirty="0" smtClean="0"/>
            </a:br>
            <a:r>
              <a:rPr lang="en-US" dirty="0" smtClean="0"/>
              <a:t>elevated LFT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782" t="38723" r="22343" b="22554"/>
          <a:stretch>
            <a:fillRect/>
          </a:stretch>
        </p:blipFill>
        <p:spPr bwMode="auto">
          <a:xfrm>
            <a:off x="304800" y="1752600"/>
            <a:ext cx="860066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6096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Caiado</a:t>
            </a:r>
            <a:r>
              <a:rPr lang="en-US" dirty="0" smtClean="0">
                <a:solidFill>
                  <a:schemeClr val="bg1"/>
                </a:solidFill>
              </a:rPr>
              <a:t> Et al , </a:t>
            </a:r>
            <a:r>
              <a:rPr lang="en-US" dirty="0" err="1" smtClean="0">
                <a:solidFill>
                  <a:schemeClr val="bg1"/>
                </a:solidFill>
              </a:rPr>
              <a:t>Radiographics</a:t>
            </a:r>
            <a:r>
              <a:rPr lang="en-US" dirty="0" smtClean="0">
                <a:solidFill>
                  <a:schemeClr val="bg1"/>
                </a:solidFill>
              </a:rPr>
              <a:t> 2007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B0F0"/>
                </a:solidFill>
              </a:rPr>
              <a:t>Portal vein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 common 1-13%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Stenosis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At anastmosis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Faulty surgical technique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Discrepancy between calibers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Hypercoagulability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/>
              <a:t>velocity &gt;125 cm/sec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3:1 difference in velocity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2) Thrombosis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3%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Main extrahepatic segment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Treated by Angioplasty or surgical resection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Absent flow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Anechoic/</a:t>
            </a:r>
            <a:r>
              <a:rPr lang="en-US" dirty="0" err="1" smtClean="0"/>
              <a:t>hypoechoic</a:t>
            </a:r>
            <a:r>
              <a:rPr lang="en-US" dirty="0" smtClean="0"/>
              <a:t> clot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B0F0"/>
                </a:solidFill>
              </a:rPr>
              <a:t>Portal vein</a:t>
            </a:r>
            <a:endParaRPr lang="en-US" sz="4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History: liver transplant portal vein thrombosis increase bilirubin</a:t>
            </a:r>
          </a:p>
          <a:p>
            <a:r>
              <a:rPr lang="en-US" sz="1800" dirty="0"/>
              <a:t>levels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Duplex evaluation of the abdomen correlated with previous ultrasound</a:t>
            </a:r>
          </a:p>
          <a:p>
            <a:r>
              <a:rPr lang="en-US" sz="1800" dirty="0"/>
              <a:t>from 8/8/2012 and previous CT from 8/21/2012. Patient is status post</a:t>
            </a:r>
          </a:p>
          <a:p>
            <a:r>
              <a:rPr lang="en-US" sz="1800" dirty="0"/>
              <a:t>liver transplant. Prominent hepatic veins which are patent are again</a:t>
            </a:r>
          </a:p>
          <a:p>
            <a:r>
              <a:rPr lang="en-US" sz="1800" dirty="0"/>
              <a:t>present. At the region of the </a:t>
            </a:r>
            <a:r>
              <a:rPr lang="en-US" sz="1800" dirty="0" err="1"/>
              <a:t>porta</a:t>
            </a:r>
            <a:r>
              <a:rPr lang="en-US" sz="1800" dirty="0"/>
              <a:t> </a:t>
            </a:r>
            <a:r>
              <a:rPr lang="en-US" sz="1800" dirty="0" err="1"/>
              <a:t>hepatis</a:t>
            </a:r>
            <a:r>
              <a:rPr lang="en-US" sz="1800" dirty="0"/>
              <a:t> there is again noted</a:t>
            </a:r>
          </a:p>
          <a:p>
            <a:r>
              <a:rPr lang="en-US" sz="1800" dirty="0"/>
              <a:t>moderately dilated anechoic structure measuring up to 7 mm in short</a:t>
            </a:r>
          </a:p>
          <a:p>
            <a:r>
              <a:rPr lang="en-US" sz="1800" dirty="0"/>
              <a:t>axis, this likely reflects the </a:t>
            </a:r>
            <a:r>
              <a:rPr lang="en-US" sz="1800" dirty="0" err="1"/>
              <a:t>thrombosed</a:t>
            </a:r>
            <a:r>
              <a:rPr lang="en-US" sz="1800" dirty="0"/>
              <a:t> portal vein. The left</a:t>
            </a:r>
          </a:p>
          <a:p>
            <a:r>
              <a:rPr lang="en-US" sz="1800" dirty="0"/>
              <a:t>portal vein is visualized and appears patent. Multiple collateral</a:t>
            </a:r>
          </a:p>
          <a:p>
            <a:r>
              <a:rPr lang="en-US" sz="1800" dirty="0"/>
              <a:t>vessels are seen by the </a:t>
            </a:r>
            <a:r>
              <a:rPr lang="en-US" sz="1800" dirty="0" err="1"/>
              <a:t>porta</a:t>
            </a:r>
            <a:r>
              <a:rPr lang="en-US" sz="1800" dirty="0"/>
              <a:t> </a:t>
            </a:r>
            <a:r>
              <a:rPr lang="en-US" sz="1800" dirty="0" err="1"/>
              <a:t>hepatis</a:t>
            </a:r>
            <a:r>
              <a:rPr lang="en-US" sz="1800" dirty="0"/>
              <a:t>. The hepatic artery is</a:t>
            </a:r>
          </a:p>
          <a:p>
            <a:r>
              <a:rPr lang="en-US" sz="1800" dirty="0"/>
              <a:t>visualized centrally and has good flow with a resistive index of</a:t>
            </a:r>
          </a:p>
          <a:p>
            <a:r>
              <a:rPr lang="en-US" sz="1800" dirty="0"/>
              <a:t>0.53. No definite intrahepatic ductal dilatation is seen. No focal</a:t>
            </a:r>
          </a:p>
          <a:p>
            <a:r>
              <a:rPr lang="en-US" sz="1800" dirty="0"/>
              <a:t>hepatic masses detected.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Patient status post splenectomy. Region of pancreas is not well seen.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There is right lower quadrant renal transplant in place measuring</a:t>
            </a:r>
          </a:p>
          <a:p>
            <a:r>
              <a:rPr lang="en-US" sz="1800" dirty="0"/>
              <a:t>approximately 12 cm in length, this is larger than on the previous</a:t>
            </a:r>
          </a:p>
          <a:p>
            <a:r>
              <a:rPr lang="en-US" sz="1800" dirty="0"/>
              <a:t>examination at which time it measured approximately 10 cm in length.</a:t>
            </a:r>
          </a:p>
          <a:p>
            <a:r>
              <a:rPr lang="en-US" sz="1800" dirty="0"/>
              <a:t>Some of this may be due to differences in measurement. No</a:t>
            </a:r>
          </a:p>
          <a:p>
            <a:r>
              <a:rPr lang="en-US" sz="1800" dirty="0" err="1"/>
              <a:t>hydronephrosis</a:t>
            </a:r>
            <a:r>
              <a:rPr lang="en-US" sz="1800" dirty="0"/>
              <a:t> or focal renal mass is seen. Duplex evaluation of the</a:t>
            </a:r>
          </a:p>
          <a:p>
            <a:r>
              <a:rPr lang="en-US" sz="1800" dirty="0"/>
              <a:t>renal allograft shows resistive indices ranging from 0.65 at the main</a:t>
            </a:r>
          </a:p>
          <a:p>
            <a:r>
              <a:rPr lang="en-US" sz="1800" dirty="0"/>
              <a:t>renal artery to 0.78 at the anastomosis with the iliac artery. There</a:t>
            </a:r>
          </a:p>
          <a:p>
            <a:r>
              <a:rPr lang="en-US" sz="1800" dirty="0"/>
              <a:t>is patency of the main renal vein of the allograft. No </a:t>
            </a:r>
            <a:r>
              <a:rPr lang="en-US" sz="1800" dirty="0" err="1"/>
              <a:t>perinephric</a:t>
            </a:r>
            <a:endParaRPr lang="en-US" sz="1800" dirty="0"/>
          </a:p>
          <a:p>
            <a:r>
              <a:rPr lang="en-US" sz="1800" dirty="0"/>
              <a:t>fluid collection is seen by the transplant.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Urinary bladder is normal in size in 2 planes and is moderately</a:t>
            </a:r>
          </a:p>
          <a:p>
            <a:r>
              <a:rPr lang="en-US" sz="1800" dirty="0"/>
              <a:t>distended. No free fluid is seen within the pelvis.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Native kidneys are small.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Impression: No definite intrahepatic biliary ductal dilatation is</a:t>
            </a:r>
          </a:p>
          <a:p>
            <a:r>
              <a:rPr lang="en-US" sz="1800" dirty="0"/>
              <a:t>seen.</a:t>
            </a:r>
          </a:p>
          <a:p>
            <a:r>
              <a:rPr lang="en-US" sz="1800" dirty="0"/>
              <a:t>Likely central portal venous thrombosis.</a:t>
            </a:r>
          </a:p>
          <a:p>
            <a:r>
              <a:rPr lang="en-US" sz="1800" dirty="0"/>
              <a:t>Good flow seen within the hepatic veins as well as the hepatic artery</a:t>
            </a:r>
          </a:p>
          <a:p>
            <a:r>
              <a:rPr lang="en-US" sz="1800" dirty="0"/>
              <a:t>within the liver transplant.</a:t>
            </a:r>
          </a:p>
          <a:p>
            <a:r>
              <a:rPr lang="en-US" sz="1800" dirty="0"/>
              <a:t>Normal appearance to the right lower quadrant renal transplant.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195064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Case# </a:t>
            </a:r>
            <a:r>
              <a:rPr lang="en-US" dirty="0" smtClean="0">
                <a:solidFill>
                  <a:srgbClr val="00B0F0"/>
                </a:solidFill>
              </a:rPr>
              <a:t>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11 </a:t>
            </a:r>
            <a:r>
              <a:rPr lang="en-US" dirty="0" err="1" smtClean="0"/>
              <a:t>y.o</a:t>
            </a:r>
            <a:r>
              <a:rPr lang="en-US" dirty="0" smtClean="0"/>
              <a:t> s/p liver transplant </a:t>
            </a:r>
            <a:br>
              <a:rPr lang="en-US" dirty="0" smtClean="0"/>
            </a:br>
            <a:r>
              <a:rPr lang="en-US" dirty="0" smtClean="0"/>
              <a:t>now with increase </a:t>
            </a:r>
            <a:r>
              <a:rPr lang="en-US" dirty="0" smtClean="0"/>
              <a:t>bilirubin</a:t>
            </a:r>
            <a:br>
              <a:rPr lang="en-US" dirty="0" smtClean="0"/>
            </a:br>
            <a:r>
              <a:rPr lang="en-US" dirty="0" smtClean="0"/>
              <a:t>levels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037" y="1600200"/>
            <a:ext cx="605592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96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096196" cy="374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838200"/>
            <a:ext cx="4953000" cy="38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3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1600200"/>
            <a:ext cx="5953617" cy="434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457200"/>
            <a:ext cx="4876800" cy="356368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2514600"/>
            <a:ext cx="4648200" cy="36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4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5" name="Content Placeholder 4" descr="image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066800"/>
            <a:ext cx="3965171" cy="443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1371600"/>
            <a:ext cx="5410200" cy="41622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CT </a:t>
            </a:r>
            <a:r>
              <a:rPr lang="en-US" dirty="0" err="1"/>
              <a:t>venogram</a:t>
            </a:r>
            <a:r>
              <a:rPr lang="en-US" dirty="0"/>
              <a:t> of the abdomen, 6/30/2015.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HISTORY: 13-year-old female with history of sickle cell and biliary</a:t>
            </a:r>
          </a:p>
          <a:p>
            <a:r>
              <a:rPr lang="en-US" dirty="0"/>
              <a:t>atresia, liver and renal transplant, portal hypertension GI bleeding.</a:t>
            </a:r>
          </a:p>
          <a:p>
            <a:r>
              <a:rPr lang="en-US" dirty="0"/>
              <a:t>Evaluate anatomy.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TECHNIQUE: </a:t>
            </a:r>
            <a:r>
              <a:rPr lang="en-US" dirty="0" err="1"/>
              <a:t>Multidetector</a:t>
            </a:r>
            <a:r>
              <a:rPr lang="en-US" dirty="0"/>
              <a:t> axial images were obtained of the abdomen</a:t>
            </a:r>
          </a:p>
          <a:p>
            <a:r>
              <a:rPr lang="en-US" dirty="0"/>
              <a:t>following uneventful administration of 85 cc </a:t>
            </a:r>
            <a:r>
              <a:rPr lang="en-US" dirty="0" err="1"/>
              <a:t>Visipaque</a:t>
            </a:r>
            <a:r>
              <a:rPr lang="en-US" dirty="0"/>
              <a:t> 320</a:t>
            </a:r>
          </a:p>
          <a:p>
            <a:r>
              <a:rPr lang="en-US" dirty="0"/>
              <a:t>intravenous contrast. Images were reformatted in the coronal and</a:t>
            </a:r>
          </a:p>
          <a:p>
            <a:r>
              <a:rPr lang="en-US" dirty="0"/>
              <a:t>sagittal planes. Oral contrast was not given.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COMPARISON: 6/21/2015 and 8/21/2012.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FINDINGS: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Gastrojejunostomy</a:t>
            </a:r>
            <a:r>
              <a:rPr lang="en-US" dirty="0"/>
              <a:t> tube with prominent loop in the stomach, tip in the</a:t>
            </a:r>
          </a:p>
          <a:p>
            <a:r>
              <a:rPr lang="en-US" dirty="0"/>
              <a:t>mid to distal duodenum. Extensive post-operative changes</a:t>
            </a:r>
          </a:p>
          <a:p>
            <a:r>
              <a:rPr lang="en-US" dirty="0" err="1"/>
              <a:t>redemonstrated</a:t>
            </a:r>
            <a:r>
              <a:rPr lang="en-US" dirty="0"/>
              <a:t> related to prior bowel surgeries as well as liver and</a:t>
            </a:r>
          </a:p>
          <a:p>
            <a:r>
              <a:rPr lang="en-US" dirty="0"/>
              <a:t>renal transplant, including numerous surgical clips and embolization</a:t>
            </a:r>
          </a:p>
          <a:p>
            <a:r>
              <a:rPr lang="en-US" dirty="0"/>
              <a:t>coils. Vascular stent in the upper posterior midline abdomen that</a:t>
            </a:r>
          </a:p>
          <a:p>
            <a:r>
              <a:rPr lang="en-US" dirty="0"/>
              <a:t>does not </a:t>
            </a:r>
            <a:r>
              <a:rPr lang="en-US" dirty="0" err="1"/>
              <a:t>opacify</a:t>
            </a:r>
            <a:r>
              <a:rPr lang="en-US" dirty="0"/>
              <a:t> with contrast, uncertain as to the nature of the</a:t>
            </a:r>
          </a:p>
          <a:p>
            <a:r>
              <a:rPr lang="en-US" dirty="0"/>
              <a:t>structure being stented, but stable in appearance).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Transplant liver demonstrates </a:t>
            </a:r>
            <a:r>
              <a:rPr lang="en-US" dirty="0" err="1"/>
              <a:t>pneumobilia</a:t>
            </a:r>
            <a:r>
              <a:rPr lang="en-US" dirty="0"/>
              <a:t>, not evident on recent</a:t>
            </a:r>
          </a:p>
          <a:p>
            <a:r>
              <a:rPr lang="en-US" dirty="0"/>
              <a:t>study from 6/21/2015 and increased compared with 8/21/2012. There are</a:t>
            </a:r>
          </a:p>
          <a:p>
            <a:r>
              <a:rPr lang="en-US" dirty="0"/>
              <a:t>branching low-attenuation areas centrally in the liver suggesting</a:t>
            </a:r>
          </a:p>
          <a:p>
            <a:r>
              <a:rPr lang="en-US" dirty="0"/>
              <a:t>central biliary ductal dilatation, probably present on 6/21/2015 and</a:t>
            </a:r>
          </a:p>
          <a:p>
            <a:r>
              <a:rPr lang="en-US" dirty="0"/>
              <a:t>slightly increased compared with 8/21/2012. Liver demonstrates mildly</a:t>
            </a:r>
          </a:p>
          <a:p>
            <a:r>
              <a:rPr lang="en-US" dirty="0"/>
              <a:t>heterogeneous enhancement, including a few small triangular areas of</a:t>
            </a:r>
          </a:p>
          <a:p>
            <a:r>
              <a:rPr lang="en-US" dirty="0"/>
              <a:t>more prominent non-mass-like enhancement; for instance, 1.4 cm x 1 cm</a:t>
            </a:r>
          </a:p>
          <a:p>
            <a:r>
              <a:rPr lang="en-US" dirty="0"/>
              <a:t>area along the anterior peripheral edge (series 3 image 14) and 1.6</a:t>
            </a:r>
          </a:p>
          <a:p>
            <a:r>
              <a:rPr lang="en-US" dirty="0"/>
              <a:t>cm x 0.7 cm area more inferiorly and laterally (series 3 image 44),</a:t>
            </a:r>
          </a:p>
          <a:p>
            <a:r>
              <a:rPr lang="en-US" dirty="0"/>
              <a:t>which may reflect areas of transient hepatic attenuation difference</a:t>
            </a:r>
          </a:p>
          <a:p>
            <a:r>
              <a:rPr lang="en-US" dirty="0"/>
              <a:t>related to differential hepatic artery and portal venous blood flow.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 main portal vein is not seen. Enhancing vascular structures are</a:t>
            </a:r>
          </a:p>
          <a:p>
            <a:r>
              <a:rPr lang="en-US" dirty="0"/>
              <a:t>seen paralleling the intrahepatic central biliary tree, likely</a:t>
            </a:r>
          </a:p>
          <a:p>
            <a:r>
              <a:rPr lang="en-US" dirty="0"/>
              <a:t>representing portions of the right and left portal veins. They appear</a:t>
            </a:r>
          </a:p>
          <a:p>
            <a:r>
              <a:rPr lang="en-US" dirty="0"/>
              <a:t>patent, although become very small in caliber centrally. The superior</a:t>
            </a:r>
          </a:p>
          <a:p>
            <a:r>
              <a:rPr lang="en-US" dirty="0"/>
              <a:t>mesenteric vein is patent, and extends into a cluster of numerous</a:t>
            </a:r>
          </a:p>
          <a:p>
            <a:r>
              <a:rPr lang="en-US" dirty="0"/>
              <a:t>smaller tortuous vessels in and about the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hepatis</a:t>
            </a:r>
            <a:r>
              <a:rPr lang="en-US" dirty="0"/>
              <a:t> (in</a:t>
            </a:r>
          </a:p>
          <a:p>
            <a:r>
              <a:rPr lang="en-US" dirty="0"/>
              <a:t>particular circumferentially about the first and proximal second</a:t>
            </a:r>
          </a:p>
          <a:p>
            <a:r>
              <a:rPr lang="en-US" dirty="0"/>
              <a:t>portion of the duodenum), compatible with collateral vessels in the</a:t>
            </a:r>
          </a:p>
          <a:p>
            <a:r>
              <a:rPr lang="en-US" dirty="0"/>
              <a:t>setting of previous portal vein thrombosis and cavernous</a:t>
            </a:r>
          </a:p>
          <a:p>
            <a:r>
              <a:rPr lang="en-US" dirty="0"/>
              <a:t>transformation. One of the larger vessels extending from the superior</a:t>
            </a:r>
          </a:p>
          <a:p>
            <a:r>
              <a:rPr lang="en-US" dirty="0"/>
              <a:t>mesenteric vein into the collateral network (series 3 images 35-38)</a:t>
            </a:r>
          </a:p>
          <a:p>
            <a:r>
              <a:rPr lang="en-US" dirty="0"/>
              <a:t>may suggest prior surgical (Rex) shunt; correlate with surgical</a:t>
            </a:r>
          </a:p>
          <a:p>
            <a:r>
              <a:rPr lang="en-US" dirty="0"/>
              <a:t>history. Additional small vessels extending from the bowel appear to</a:t>
            </a:r>
          </a:p>
          <a:p>
            <a:r>
              <a:rPr lang="en-US" dirty="0"/>
              <a:t>drain directly into other collateral vessels in the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hepatis</a:t>
            </a:r>
            <a:r>
              <a:rPr lang="en-US" dirty="0"/>
              <a:t>.</a:t>
            </a:r>
          </a:p>
          <a:p>
            <a:r>
              <a:rPr lang="en-US" dirty="0"/>
              <a:t>The IVC is well </a:t>
            </a:r>
            <a:r>
              <a:rPr lang="en-US" dirty="0" err="1"/>
              <a:t>opacified</a:t>
            </a:r>
            <a:r>
              <a:rPr lang="en-US" dirty="0"/>
              <a:t>. The hepatic veins are not as well</a:t>
            </a:r>
          </a:p>
          <a:p>
            <a:r>
              <a:rPr lang="en-US" dirty="0" err="1"/>
              <a:t>opacified</a:t>
            </a:r>
            <a:r>
              <a:rPr lang="en-US" dirty="0"/>
              <a:t>, likely related to slightly early phase of imaging. Spleen</a:t>
            </a:r>
          </a:p>
          <a:p>
            <a:r>
              <a:rPr lang="en-US" dirty="0"/>
              <a:t>has been resected and the splenic vein is not identified. Inferior</a:t>
            </a:r>
          </a:p>
          <a:p>
            <a:r>
              <a:rPr lang="en-US" dirty="0"/>
              <a:t>mesenteric vein is not clearly delineated.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Abdominal aorta is normal in course, caliber, and contour. Celiac</a:t>
            </a:r>
          </a:p>
          <a:p>
            <a:r>
              <a:rPr lang="en-US" dirty="0"/>
              <a:t>trunk and SMA origins are patent. Proximal portion of the hepatic</a:t>
            </a:r>
          </a:p>
          <a:p>
            <a:r>
              <a:rPr lang="en-US" dirty="0"/>
              <a:t>artery is patent, and the distal portion is not well characterized.</a:t>
            </a:r>
          </a:p>
          <a:p>
            <a:r>
              <a:rPr lang="en-US" dirty="0"/>
              <a:t>Splenic artery not present, status post splenectomy, with surgical</a:t>
            </a:r>
          </a:p>
          <a:p>
            <a:r>
              <a:rPr lang="en-US" dirty="0"/>
              <a:t>clips noted adjacent to the celiac trunk.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Gallbladder and spleen are surgically absent. Pancreas enhances</a:t>
            </a:r>
          </a:p>
          <a:p>
            <a:r>
              <a:rPr lang="en-US" dirty="0"/>
              <a:t>homogeneously. Both native kidneys are again noted to be atrophied.</a:t>
            </a:r>
          </a:p>
          <a:p>
            <a:r>
              <a:rPr lang="en-US" dirty="0"/>
              <a:t>Visualized portion of right lower quadrant transplant kidney enhances</a:t>
            </a:r>
          </a:p>
          <a:p>
            <a:r>
              <a:rPr lang="en-US" dirty="0"/>
              <a:t>normally. No evidence of free air or significant ascites in the</a:t>
            </a:r>
          </a:p>
          <a:p>
            <a:r>
              <a:rPr lang="en-US" dirty="0"/>
              <a:t>included abdomen. Stable scattered mildly prominent mesenteric and</a:t>
            </a:r>
          </a:p>
          <a:p>
            <a:r>
              <a:rPr lang="en-US" dirty="0"/>
              <a:t>retroperitoneal lymph nodes.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Visualized loops of bowel are mildly prominent in caliber, similar to</a:t>
            </a:r>
          </a:p>
          <a:p>
            <a:r>
              <a:rPr lang="en-US" dirty="0"/>
              <a:t>prior study, without specific evidence of obstruction or </a:t>
            </a:r>
            <a:r>
              <a:rPr lang="en-US" dirty="0" err="1"/>
              <a:t>pneumatosis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Included lung bases are clear of consolidation. No pleural effusions</a:t>
            </a:r>
          </a:p>
          <a:p>
            <a:r>
              <a:rPr lang="en-US" dirty="0"/>
              <a:t>noted.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Post-surgical changes of the anterior abdominal wall. Transitional</a:t>
            </a:r>
          </a:p>
          <a:p>
            <a:r>
              <a:rPr lang="en-US" dirty="0"/>
              <a:t>lumbosacral vertebral anatomy. No acute osseous abnormalities noted.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IMPRESSION: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1. Cavernous transformation of the main portal vein with numerous</a:t>
            </a:r>
          </a:p>
          <a:p>
            <a:r>
              <a:rPr lang="en-US" dirty="0"/>
              <a:t>collateral vessels. Patent superior mesenteric vein, as well as</a:t>
            </a:r>
          </a:p>
          <a:p>
            <a:r>
              <a:rPr lang="en-US" dirty="0"/>
              <a:t>additional smaller vessels, draining into the collateral network.</a:t>
            </a:r>
          </a:p>
          <a:p>
            <a:r>
              <a:rPr lang="en-US" dirty="0"/>
              <a:t>Prominent tortuous vessels about the proximal duodenum suggest</a:t>
            </a:r>
          </a:p>
          <a:p>
            <a:r>
              <a:rPr lang="en-US" dirty="0"/>
              <a:t>duodenal varices. Patent right and left portal venous branches, but</a:t>
            </a:r>
          </a:p>
          <a:p>
            <a:r>
              <a:rPr lang="en-US" dirty="0"/>
              <a:t>very small in caliber centrally. Hepatic veins not well </a:t>
            </a:r>
            <a:r>
              <a:rPr lang="en-US" dirty="0" err="1"/>
              <a:t>opacified</a:t>
            </a:r>
            <a:r>
              <a:rPr lang="en-US" dirty="0"/>
              <a:t>,</a:t>
            </a:r>
          </a:p>
          <a:p>
            <a:r>
              <a:rPr lang="en-US" dirty="0"/>
              <a:t>likely related to slightly early phase imaging. Absent splenic vein</a:t>
            </a:r>
          </a:p>
          <a:p>
            <a:r>
              <a:rPr lang="en-US" dirty="0"/>
              <a:t>in the setting of previous splenectomy.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2. Post-surgical changes related to liver and renal transplant,</a:t>
            </a:r>
          </a:p>
          <a:p>
            <a:r>
              <a:rPr lang="en-US" dirty="0"/>
              <a:t>include surgically absent gallbladder. Heterogeneous enhancement of</a:t>
            </a:r>
          </a:p>
          <a:p>
            <a:r>
              <a:rPr lang="en-US" dirty="0"/>
              <a:t>the liver, including a few non-mass-like areas that demonstrate</a:t>
            </a:r>
          </a:p>
          <a:p>
            <a:r>
              <a:rPr lang="en-US" dirty="0"/>
              <a:t>prominent enhancement, favored to represent transient hepatic</a:t>
            </a:r>
          </a:p>
          <a:p>
            <a:r>
              <a:rPr lang="en-US" dirty="0"/>
              <a:t>attenuation difference in the setting of differential portal venous</a:t>
            </a:r>
          </a:p>
          <a:p>
            <a:r>
              <a:rPr lang="en-US" dirty="0"/>
              <a:t>and hepatic arterial blood flow.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3. Dilatation of the central biliary tree and </a:t>
            </a:r>
            <a:r>
              <a:rPr lang="en-US" dirty="0" err="1"/>
              <a:t>pneumobilia</a:t>
            </a:r>
            <a:r>
              <a:rPr lang="en-US" dirty="0"/>
              <a:t>, mildly</a:t>
            </a:r>
          </a:p>
          <a:p>
            <a:r>
              <a:rPr lang="en-US" dirty="0"/>
              <a:t>increased compared with prior studies.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4. Right lower quadrant renal transplant. Atrophic native kidneys.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5. Mildly prominent bowel loops, similar to prior study, without</a:t>
            </a:r>
          </a:p>
          <a:p>
            <a:r>
              <a:rPr lang="en-US" dirty="0"/>
              <a:t>evidence of high-grade obstruction or </a:t>
            </a:r>
            <a:r>
              <a:rPr lang="en-US" dirty="0" err="1"/>
              <a:t>pneumatosis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6. </a:t>
            </a:r>
            <a:r>
              <a:rPr lang="en-US" dirty="0" err="1"/>
              <a:t>Gastrojejunostomy</a:t>
            </a:r>
            <a:r>
              <a:rPr lang="en-US" dirty="0"/>
              <a:t> tube, tip in the mid to distal duodenum but with</a:t>
            </a:r>
          </a:p>
          <a:p>
            <a:r>
              <a:rPr lang="en-US" dirty="0"/>
              <a:t>segment curled back into the stomach.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977903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1143000"/>
            <a:ext cx="540425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14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9751" y="1600200"/>
            <a:ext cx="562449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72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762000"/>
            <a:ext cx="4893994" cy="3886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8069-F4FB-4C4A-A299-D8D1A1D280E9}" type="datetime4">
              <a:rPr lang="en-US" smtClean="0"/>
              <a:pPr/>
              <a:t>May 21, 2016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2743200"/>
            <a:ext cx="5036710" cy="38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8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Stenosis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tardus parvus waveform distally &amp; low RI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Aliasing and increase velocity @ stenosis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look for stenosis  do CTA/MRA if you couldn’t identify it on US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Thrombosis</a:t>
            </a:r>
            <a:r>
              <a:rPr lang="en-US" dirty="0" smtClean="0">
                <a:sym typeface="Wingdings" pitchFamily="2" charset="2"/>
              </a:rPr>
              <a:t>  anechoic/</a:t>
            </a:r>
            <a:r>
              <a:rPr lang="en-US" dirty="0" err="1" smtClean="0">
                <a:sym typeface="Wingdings" pitchFamily="2" charset="2"/>
              </a:rPr>
              <a:t>hypoechoic</a:t>
            </a:r>
            <a:r>
              <a:rPr lang="en-US" dirty="0" smtClean="0">
                <a:sym typeface="Wingdings" pitchFamily="2" charset="2"/>
              </a:rPr>
              <a:t> clot and no flow</a:t>
            </a:r>
          </a:p>
          <a:p>
            <a:r>
              <a:rPr lang="en-US" dirty="0" smtClean="0">
                <a:solidFill>
                  <a:srgbClr val="92D050"/>
                </a:solidFill>
                <a:sym typeface="Wingdings" pitchFamily="2" charset="2"/>
              </a:rPr>
              <a:t>Pseudoaneurysm</a:t>
            </a:r>
            <a:r>
              <a:rPr lang="en-US" dirty="0" smtClean="0">
                <a:sym typeface="Wingdings" pitchFamily="2" charset="2"/>
              </a:rPr>
              <a:t> yin-yang sign</a:t>
            </a:r>
          </a:p>
          <a:p>
            <a:r>
              <a:rPr lang="en-US" dirty="0" smtClean="0">
                <a:solidFill>
                  <a:srgbClr val="92D050"/>
                </a:solidFill>
                <a:sym typeface="Wingdings" pitchFamily="2" charset="2"/>
              </a:rPr>
              <a:t>AVF</a:t>
            </a:r>
            <a:r>
              <a:rPr lang="en-US" dirty="0" smtClean="0">
                <a:sym typeface="Wingdings" pitchFamily="2" charset="2"/>
              </a:rPr>
              <a:t>  turbulent flow and arterialized vein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6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References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457200" indent="-457200"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Coley BD. Pediatric applications of abdominal vascular Doppler imaging: Part I.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Pediatr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Radiol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2004;34(10):757-71.</a:t>
            </a:r>
          </a:p>
          <a:p>
            <a:pPr marL="457200" indent="-457200"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Coley BD. Pediatric applications of abdominal vascular Doppler: Part II.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Pediatr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Radiol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2004;34(10):772-86.</a:t>
            </a:r>
          </a:p>
          <a:p>
            <a:pPr marL="457200" indent="-457200"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Akbar SA,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Jafri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SZ,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Amendola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MA,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Madrazo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BL, Salem R,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Bis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KG. Complications of renal transplantation.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Radiographics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2005;25(5):1335-56.</a:t>
            </a:r>
          </a:p>
          <a:p>
            <a:pPr marL="457200" indent="-457200"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Singh AK,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Nachiappan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AC,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Verma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HA, et al. Postoperative imaging in liver transplantation: what radiologists should know.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Radiographics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2010;30(2):339-51.</a:t>
            </a:r>
          </a:p>
          <a:p>
            <a:pPr marL="457200" indent="-457200"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Suzuki L, De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oliveira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IR,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Widman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A, et al. Real-time and Doppler US after pediatric segmental liver transplantation : I. Portal vein stenosis.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Pediatr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Radiol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2008;38(4):403-8.</a:t>
            </a:r>
          </a:p>
          <a:p>
            <a:pPr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3EF1-CCF7-EA41-97FF-C0CE9D3F6FD4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89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Ribbon 4"/>
          <p:cNvSpPr/>
          <p:nvPr/>
        </p:nvSpPr>
        <p:spPr>
          <a:xfrm>
            <a:off x="1665514" y="2057400"/>
            <a:ext cx="5867400" cy="1143000"/>
          </a:xfrm>
          <a:prstGeom prst="ribbon2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7914" y="21336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9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Normal transplanted kidney Doppler Imaging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Non-vascular evaluation: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/>
              <a:t>Parenchyma (corticomedullary differentiation)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/>
              <a:t>Collecting system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/>
              <a:t>Ureter and urinary bladder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2.     Vascular evaluation: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Main renal artery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rgbClr val="0070C0"/>
                </a:solidFill>
              </a:rPr>
              <a:t>Main renal vein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rgbClr val="92D050"/>
                </a:solidFill>
              </a:rPr>
              <a:t>Intra-renal vessels (arcuate arteries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44A9-D422-3944-83CB-2C77CEC6E6D3}" type="datetime4">
              <a:rPr lang="en-US" smtClean="0"/>
              <a:pPr/>
              <a:t>May 21,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05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_PowerPoint_Black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4498</TotalTime>
  <Words>3228</Words>
  <Application>Microsoft Office PowerPoint</Application>
  <PresentationFormat>On-screen Show (4:3)</PresentationFormat>
  <Paragraphs>602</Paragraphs>
  <Slides>87</Slides>
  <Notes>0</Notes>
  <HiddenSlides>6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CN_PowerPoint_Black</vt:lpstr>
      <vt:lpstr>1_Office Theme</vt:lpstr>
      <vt:lpstr>Imaging of  Transplanted Organs And complications</vt:lpstr>
      <vt:lpstr>Outlines</vt:lpstr>
      <vt:lpstr>Principles of Doppler Imaging</vt:lpstr>
      <vt:lpstr>Slide 4</vt:lpstr>
      <vt:lpstr> Part 1 Imaging of renal transplant and complications</vt:lpstr>
      <vt:lpstr>How renal transplant done?</vt:lpstr>
      <vt:lpstr>Types of vascular  anastmosis</vt:lpstr>
      <vt:lpstr>Slide 8</vt:lpstr>
      <vt:lpstr>Normal transplanted kidney Doppler Imaging</vt:lpstr>
      <vt:lpstr>Main renal artery  Pre- and Post anastmosis  </vt:lpstr>
      <vt:lpstr>Main renal vein  </vt:lpstr>
      <vt:lpstr>Intra-renal vessels RI 0.5-0.8</vt:lpstr>
      <vt:lpstr>Another normal renal transplant Doppler </vt:lpstr>
      <vt:lpstr>Slide 14</vt:lpstr>
      <vt:lpstr>Slide 15</vt:lpstr>
      <vt:lpstr>Slide 16</vt:lpstr>
      <vt:lpstr>Slide 17</vt:lpstr>
      <vt:lpstr>Slide 18</vt:lpstr>
      <vt:lpstr>Renal transplant complications</vt:lpstr>
      <vt:lpstr>Vascular complications</vt:lpstr>
      <vt:lpstr>Renal artery</vt:lpstr>
      <vt:lpstr>Renal artery</vt:lpstr>
      <vt:lpstr>Case #1 </vt:lpstr>
      <vt:lpstr>Slide 24</vt:lpstr>
      <vt:lpstr>Slide 25</vt:lpstr>
      <vt:lpstr>Slide 26</vt:lpstr>
      <vt:lpstr>Slide 27</vt:lpstr>
      <vt:lpstr>Slide 28</vt:lpstr>
      <vt:lpstr>Renal vein</vt:lpstr>
      <vt:lpstr>Slide 30</vt:lpstr>
      <vt:lpstr>Case of transplanted kidney MRV thrombosis</vt:lpstr>
      <vt:lpstr> Case#2  3-year-old male with history of ESRD secondary to congenital nephrotic syndrome.  Now POD 6 status post renal transplant </vt:lpstr>
      <vt:lpstr>Slide 33</vt:lpstr>
      <vt:lpstr>Slide 34</vt:lpstr>
      <vt:lpstr>Slide 35</vt:lpstr>
      <vt:lpstr>Slide 36</vt:lpstr>
      <vt:lpstr> 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Case#3  Bilateral renal vein thrombosis</vt:lpstr>
      <vt:lpstr>Case of transplanted renal vein thrombosis</vt:lpstr>
      <vt:lpstr>Case#4  Renal vein thrombosis</vt:lpstr>
      <vt:lpstr>Slide 48</vt:lpstr>
      <vt:lpstr>AV fistula and Pseudoaneurysm</vt:lpstr>
      <vt:lpstr>Case of pesudoaneurysm</vt:lpstr>
      <vt:lpstr>Case#5   15 YO female s/p renal transplant 3 weeks ago, Now p/w right leg pain and bruit over transplant</vt:lpstr>
      <vt:lpstr>Slide 52</vt:lpstr>
      <vt:lpstr>Slide 53</vt:lpstr>
      <vt:lpstr>Slide 54</vt:lpstr>
      <vt:lpstr>Slide 55</vt:lpstr>
      <vt:lpstr>Part 2 Imaging of liver transplant and complications</vt:lpstr>
      <vt:lpstr>How liver transplant is done?</vt:lpstr>
      <vt:lpstr>Slide 58</vt:lpstr>
      <vt:lpstr>Slide 59</vt:lpstr>
      <vt:lpstr>Normal liver transplant Doppler imaging</vt:lpstr>
      <vt:lpstr>Slide 61</vt:lpstr>
      <vt:lpstr>Normal liver transplant Doppler exam</vt:lpstr>
      <vt:lpstr>Hepatic artery</vt:lpstr>
      <vt:lpstr>Left portal vein</vt:lpstr>
      <vt:lpstr>Right portal vein</vt:lpstr>
      <vt:lpstr>Hepatic veins</vt:lpstr>
      <vt:lpstr>Slide 67</vt:lpstr>
      <vt:lpstr>Complications of liver transplant</vt:lpstr>
      <vt:lpstr>Vascular complications</vt:lpstr>
      <vt:lpstr>Hepatic artery</vt:lpstr>
      <vt:lpstr>Hepatic artery</vt:lpstr>
      <vt:lpstr>Case#6 s/p liver transplant elevated LFT</vt:lpstr>
      <vt:lpstr>Portal vein</vt:lpstr>
      <vt:lpstr>Portal vein</vt:lpstr>
      <vt:lpstr>Slide 75</vt:lpstr>
      <vt:lpstr>Case# 7 11 y.o s/p liver transplant  now with increase bilirubin levels 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Follow up </vt:lpstr>
      <vt:lpstr>In Summery</vt:lpstr>
      <vt:lpstr>References</vt:lpstr>
      <vt:lpstr>Slide 87</vt:lpstr>
    </vt:vector>
  </TitlesOfParts>
  <Company>Children's National Medical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Alturkistani, Tahani</dc:creator>
  <cp:lastModifiedBy>Tahani</cp:lastModifiedBy>
  <cp:revision>112</cp:revision>
  <dcterms:created xsi:type="dcterms:W3CDTF">2015-11-30T19:25:16Z</dcterms:created>
  <dcterms:modified xsi:type="dcterms:W3CDTF">2016-05-22T02:45:30Z</dcterms:modified>
</cp:coreProperties>
</file>