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mov" ContentType="video/quicktime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98" r:id="rId2"/>
    <p:sldId id="399" r:id="rId3"/>
    <p:sldId id="400" r:id="rId4"/>
    <p:sldId id="401" r:id="rId5"/>
    <p:sldId id="410" r:id="rId6"/>
    <p:sldId id="411" r:id="rId7"/>
    <p:sldId id="414" r:id="rId8"/>
    <p:sldId id="415" r:id="rId9"/>
    <p:sldId id="416" r:id="rId10"/>
    <p:sldId id="464" r:id="rId11"/>
    <p:sldId id="417" r:id="rId12"/>
    <p:sldId id="418" r:id="rId13"/>
    <p:sldId id="419" r:id="rId14"/>
    <p:sldId id="420" r:id="rId15"/>
    <p:sldId id="421" r:id="rId16"/>
    <p:sldId id="428" r:id="rId17"/>
    <p:sldId id="430" r:id="rId18"/>
    <p:sldId id="431" r:id="rId19"/>
    <p:sldId id="432" r:id="rId20"/>
    <p:sldId id="433" r:id="rId21"/>
    <p:sldId id="439" r:id="rId22"/>
    <p:sldId id="473" r:id="rId23"/>
    <p:sldId id="465" r:id="rId24"/>
    <p:sldId id="441" r:id="rId25"/>
    <p:sldId id="466" r:id="rId26"/>
    <p:sldId id="447" r:id="rId27"/>
    <p:sldId id="472" r:id="rId28"/>
    <p:sldId id="448" r:id="rId29"/>
    <p:sldId id="449" r:id="rId30"/>
    <p:sldId id="452" r:id="rId31"/>
    <p:sldId id="457" r:id="rId32"/>
    <p:sldId id="463" r:id="rId33"/>
    <p:sldId id="468" r:id="rId34"/>
    <p:sldId id="450" r:id="rId35"/>
    <p:sldId id="45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268"/>
    <a:srgbClr val="FF82F6"/>
    <a:srgbClr val="219EF0"/>
    <a:srgbClr val="C8713B"/>
    <a:srgbClr val="FF1BF9"/>
    <a:srgbClr val="FF27DF"/>
    <a:srgbClr val="C49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85"/>
    <p:restoredTop sz="83746"/>
  </p:normalViewPr>
  <p:slideViewPr>
    <p:cSldViewPr snapToGrid="0" snapToObjects="1">
      <p:cViewPr>
        <p:scale>
          <a:sx n="60" d="100"/>
          <a:sy n="60" d="100"/>
        </p:scale>
        <p:origin x="880" y="640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1AA5F-DDE0-F246-8A42-60F96819B528}" type="datetimeFigureOut">
              <a:rPr lang="en-US" smtClean="0"/>
              <a:t>2/2/20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FE84D-8B59-4B4B-9278-43D126D95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9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New logo</a:t>
            </a:r>
          </a:p>
          <a:p>
            <a:r>
              <a:rPr lang="en-US" sz="1200" dirty="0" smtClean="0"/>
              <a:t>You may submit 35 slides or less.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File size must be 500MB or less.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The suggested number of references is 5-10.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0B1E4-83E5-AA4F-B0CE-044CBFD188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40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26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04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1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72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51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46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09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ext</a:t>
            </a:r>
            <a:r>
              <a:rPr lang="en-US" dirty="0" smtClean="0"/>
              <a:t> rotation?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0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08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Coracoid</a:t>
            </a:r>
            <a:r>
              <a:rPr lang="en-US" baseline="0" dirty="0" smtClean="0"/>
              <a:t> to left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3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0B1E4-83E5-AA4F-B0CE-044CBFD188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46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45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</a:t>
            </a:r>
            <a:r>
              <a:rPr lang="en-US" baseline="0" dirty="0" smtClean="0"/>
              <a:t> note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15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43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graphic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96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05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54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for pooling of bursal fluid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6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Acromial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ossif</a:t>
            </a:r>
            <a:r>
              <a:rPr lang="en-US" baseline="0" dirty="0" smtClean="0"/>
              <a:t> centers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18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31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8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0B1E4-83E5-AA4F-B0CE-044CBFD188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461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543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58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67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labrum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13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0B1E4-83E5-AA4F-B0CE-044CBFD1886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7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0B1E4-83E5-AA4F-B0CE-044CBFD1886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common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0B1E4-83E5-AA4F-B0CE-044CBFD188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88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0B1E4-83E5-AA4F-B0CE-044CBFD188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4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1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2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8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E84D-8B59-4B4B-9278-43D126D95C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5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1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1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4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6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1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0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0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0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6E443-F8B4-A74D-B601-54EB34F60218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02D4A-1778-EC46-B98A-4E8BD58F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2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2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3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14.png"/><Relationship Id="rId6" Type="http://schemas.openxmlformats.org/officeDocument/2006/relationships/image" Target="../media/image9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tiff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19.jpg"/><Relationship Id="rId6" Type="http://schemas.openxmlformats.org/officeDocument/2006/relationships/image" Target="../media/image2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2.jpg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19.jp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8" Type="http://schemas.openxmlformats.org/officeDocument/2006/relationships/image" Target="../media/image2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028" y="1205490"/>
            <a:ext cx="10850452" cy="1972529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 problem based approach to learning shoulder ultrasound in a pediatric patient.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Darragh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rady MD, Jonathan </a:t>
            </a:r>
            <a:r>
              <a:rPr lang="en-US" dirty="0" err="1" smtClean="0">
                <a:solidFill>
                  <a:schemeClr val="bg1"/>
                </a:solidFill>
              </a:rPr>
              <a:t>Zember</a:t>
            </a:r>
            <a:r>
              <a:rPr lang="en-US" dirty="0" smtClean="0">
                <a:solidFill>
                  <a:schemeClr val="bg1"/>
                </a:solidFill>
              </a:rPr>
              <a:t> MD, Ramon Sanchez MD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305" y="5882640"/>
            <a:ext cx="768350" cy="57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24000" y="5989638"/>
            <a:ext cx="9144000" cy="454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Children’s National Hospital, Washington, DC</a:t>
            </a:r>
          </a:p>
        </p:txBody>
      </p:sp>
    </p:spTree>
    <p:extLst>
      <p:ext uri="{BB962C8B-B14F-4D97-AF65-F5344CB8AC3E}">
        <p14:creationId xmlns:p14="http://schemas.microsoft.com/office/powerpoint/2010/main" val="125343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FF82F6"/>
                </a:solidFill>
              </a:rPr>
              <a:t>GP</a:t>
            </a:r>
            <a:r>
              <a:rPr lang="en-US" dirty="0" smtClean="0">
                <a:solidFill>
                  <a:schemeClr val="bg1"/>
                </a:solidFill>
              </a:rPr>
              <a:t> = growth plate, HH = humeral head, </a:t>
            </a:r>
            <a:r>
              <a:rPr lang="en-US" dirty="0" smtClean="0">
                <a:solidFill>
                  <a:srgbClr val="92D050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 = deltoid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16266" r="30666"/>
          <a:stretch/>
        </p:blipFill>
        <p:spPr>
          <a:xfrm>
            <a:off x="6196689" y="795621"/>
            <a:ext cx="5229034" cy="516615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844689" y="3048590"/>
            <a:ext cx="5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82F6"/>
                </a:solidFill>
              </a:rPr>
              <a:t>GP</a:t>
            </a:r>
            <a:endParaRPr lang="en-US" dirty="0">
              <a:solidFill>
                <a:srgbClr val="FF82F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Axis </a:t>
            </a:r>
            <a:r>
              <a:rPr lang="en-US" sz="2400" b="1" dirty="0" smtClean="0">
                <a:solidFill>
                  <a:srgbClr val="FF0000"/>
                </a:solidFill>
              </a:rPr>
              <a:t>LHBB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168290" y="3056612"/>
            <a:ext cx="5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HH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37178" y="2000420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LHBB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747017" y="1813999"/>
            <a:ext cx="5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Pitfall 1: </a:t>
            </a:r>
            <a:r>
              <a:rPr lang="en-US" sz="2400" dirty="0" smtClean="0"/>
              <a:t>the cortical break at the </a:t>
            </a:r>
            <a:r>
              <a:rPr lang="en-US" sz="2400" dirty="0" err="1" smtClean="0"/>
              <a:t>physis</a:t>
            </a:r>
            <a:r>
              <a:rPr lang="en-US" sz="2400" dirty="0" smtClean="0"/>
              <a:t> can simulate a fracture</a:t>
            </a:r>
            <a:endParaRPr lang="en-US" sz="2400" dirty="0"/>
          </a:p>
        </p:txBody>
      </p:sp>
      <p:sp>
        <p:nvSpPr>
          <p:cNvPr id="17" name="Triangle 16"/>
          <p:cNvSpPr/>
          <p:nvPr/>
        </p:nvSpPr>
        <p:spPr>
          <a:xfrm rot="12437867">
            <a:off x="9263566" y="2194355"/>
            <a:ext cx="324877" cy="38818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/>
          <p:cNvSpPr/>
          <p:nvPr/>
        </p:nvSpPr>
        <p:spPr>
          <a:xfrm rot="5400000">
            <a:off x="5268436" y="1268316"/>
            <a:ext cx="228518" cy="32574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rot="7094188">
            <a:off x="1649322" y="2652809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694188">
            <a:off x="2310603" y="2950293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16266" r="30666"/>
          <a:stretch/>
        </p:blipFill>
        <p:spPr>
          <a:xfrm>
            <a:off x="6196689" y="795621"/>
            <a:ext cx="5229034" cy="516615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1" t="20557" r="38892" b="39938"/>
          <a:stretch/>
        </p:blipFill>
        <p:spPr>
          <a:xfrm>
            <a:off x="6196688" y="3233605"/>
            <a:ext cx="5229035" cy="27281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20931" y="2681062"/>
            <a:ext cx="4102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Toggle the transducer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Pitfall 2: </a:t>
            </a:r>
            <a:r>
              <a:rPr lang="en-US" sz="2400" dirty="0" err="1"/>
              <a:t>anisotrophy</a:t>
            </a:r>
            <a:r>
              <a:rPr lang="en-US" sz="2400" dirty="0"/>
              <a:t> can simulate tendon pathology</a:t>
            </a:r>
          </a:p>
        </p:txBody>
      </p:sp>
      <p:sp>
        <p:nvSpPr>
          <p:cNvPr id="19" name="Triangle 18"/>
          <p:cNvSpPr/>
          <p:nvPr/>
        </p:nvSpPr>
        <p:spPr>
          <a:xfrm rot="11854956">
            <a:off x="9488260" y="2009243"/>
            <a:ext cx="324877" cy="38818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 rot="5400000">
            <a:off x="4597608" y="1246257"/>
            <a:ext cx="228518" cy="32574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091083" y="5410036"/>
            <a:ext cx="536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Angled beam becomes hypoechoic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Triangle 23"/>
          <p:cNvSpPr/>
          <p:nvPr/>
        </p:nvSpPr>
        <p:spPr>
          <a:xfrm rot="13126391">
            <a:off x="9580335" y="4403600"/>
            <a:ext cx="324877" cy="38818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rot="7094188">
            <a:off x="1649322" y="2652809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694188">
            <a:off x="2310603" y="2950293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ln>
            <a:noFill/>
          </a:ln>
        </p:spPr>
      </p:pic>
      <p:sp>
        <p:nvSpPr>
          <p:cNvPr id="41" name="TextBox 40"/>
          <p:cNvSpPr txBox="1"/>
          <p:nvPr/>
        </p:nvSpPr>
        <p:spPr>
          <a:xfrm>
            <a:off x="1475875" y="5410035"/>
            <a:ext cx="376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Neutral</a:t>
            </a:r>
            <a:endParaRPr lang="en-US" sz="2400" b="1" dirty="0"/>
          </a:p>
        </p:txBody>
      </p:sp>
      <p:sp>
        <p:nvSpPr>
          <p:cNvPr id="12" name="Freeform 11"/>
          <p:cNvSpPr/>
          <p:nvPr/>
        </p:nvSpPr>
        <p:spPr>
          <a:xfrm rot="5400000">
            <a:off x="1462662" y="3682869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043182" y="3835062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17067" r="26449"/>
          <a:stretch/>
        </p:blipFill>
        <p:spPr>
          <a:xfrm>
            <a:off x="6197471" y="790699"/>
            <a:ext cx="5235697" cy="51772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37506" y="2933005"/>
            <a:ext cx="87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MTJ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Axis </a:t>
            </a:r>
            <a:r>
              <a:rPr lang="en-US" sz="2400" b="1" dirty="0" smtClean="0">
                <a:solidFill>
                  <a:srgbClr val="FF0000"/>
                </a:solidFill>
              </a:rPr>
              <a:t>LHBB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519216" y="3289415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LHBB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44213" y="1749715"/>
            <a:ext cx="5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MTJ</a:t>
            </a:r>
            <a:r>
              <a:rPr lang="en-US" dirty="0" smtClean="0">
                <a:solidFill>
                  <a:schemeClr val="bg1"/>
                </a:solidFill>
              </a:rPr>
              <a:t> = </a:t>
            </a:r>
            <a:r>
              <a:rPr lang="en-US" dirty="0" err="1" smtClean="0">
                <a:solidFill>
                  <a:schemeClr val="bg1"/>
                </a:solidFill>
              </a:rPr>
              <a:t>muculotendinous</a:t>
            </a:r>
            <a:r>
              <a:rPr lang="en-US" dirty="0" smtClean="0">
                <a:solidFill>
                  <a:schemeClr val="bg1"/>
                </a:solidFill>
              </a:rPr>
              <a:t> junction, </a:t>
            </a:r>
            <a:r>
              <a:rPr lang="en-US" dirty="0">
                <a:solidFill>
                  <a:srgbClr val="92D050"/>
                </a:solidFill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dirty="0" smtClean="0">
                <a:solidFill>
                  <a:schemeClr val="bg1"/>
                </a:solidFill>
              </a:rPr>
              <a:t>deltoid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Image the distal </a:t>
            </a:r>
            <a:r>
              <a:rPr lang="en-US" sz="2400" dirty="0" smtClean="0">
                <a:solidFill>
                  <a:srgbClr val="FF0000"/>
                </a:solidFill>
              </a:rPr>
              <a:t>LHBB. </a:t>
            </a:r>
            <a:r>
              <a:rPr lang="en-US" sz="2400" dirty="0" smtClean="0"/>
              <a:t>Slide the transducer down as far as the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MTJ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endParaRPr lang="en-US" sz="2400" dirty="0"/>
          </a:p>
        </p:txBody>
      </p:sp>
      <p:sp>
        <p:nvSpPr>
          <p:cNvPr id="5" name="Freeform 4"/>
          <p:cNvSpPr/>
          <p:nvPr/>
        </p:nvSpPr>
        <p:spPr>
          <a:xfrm>
            <a:off x="2170775" y="2875647"/>
            <a:ext cx="45719" cy="780300"/>
          </a:xfrm>
          <a:custGeom>
            <a:avLst/>
            <a:gdLst>
              <a:gd name="connsiteX0" fmla="*/ 0 w 0"/>
              <a:gd name="connsiteY0" fmla="*/ 0 h 516835"/>
              <a:gd name="connsiteX1" fmla="*/ 0 w 0"/>
              <a:gd name="connsiteY1" fmla="*/ 516835 h 5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16835">
                <a:moveTo>
                  <a:pt x="0" y="0"/>
                </a:moveTo>
                <a:lnTo>
                  <a:pt x="0" y="516835"/>
                </a:lnTo>
              </a:path>
            </a:pathLst>
          </a:custGeom>
          <a:noFill/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ln>
            <a:noFill/>
          </a:ln>
        </p:spPr>
      </p:pic>
      <p:sp>
        <p:nvSpPr>
          <p:cNvPr id="41" name="TextBox 40"/>
          <p:cNvSpPr txBox="1"/>
          <p:nvPr/>
        </p:nvSpPr>
        <p:spPr>
          <a:xfrm>
            <a:off x="1475875" y="5410035"/>
            <a:ext cx="376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Neutral</a:t>
            </a:r>
            <a:endParaRPr lang="en-US" sz="2400" b="1" dirty="0"/>
          </a:p>
        </p:txBody>
      </p:sp>
      <p:sp>
        <p:nvSpPr>
          <p:cNvPr id="12" name="Freeform 11"/>
          <p:cNvSpPr/>
          <p:nvPr/>
        </p:nvSpPr>
        <p:spPr>
          <a:xfrm rot="7550577">
            <a:off x="1770142" y="2036553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2150577">
            <a:off x="2421914" y="2402569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92D050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 smtClean="0">
                <a:solidFill>
                  <a:schemeClr val="bg1"/>
                </a:solidFill>
              </a:rPr>
              <a:t>deltoid, </a:t>
            </a:r>
            <a:r>
              <a:rPr lang="en-US" dirty="0" smtClean="0">
                <a:solidFill>
                  <a:srgbClr val="00B050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 = acromion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t="16471" r="33922" b="6891"/>
          <a:stretch/>
        </p:blipFill>
        <p:spPr>
          <a:xfrm>
            <a:off x="6175647" y="787037"/>
            <a:ext cx="5246310" cy="519993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95329" y="1985067"/>
            <a:ext cx="87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</a:rPr>
              <a:t>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Axis </a:t>
            </a:r>
            <a:r>
              <a:rPr lang="en-US" sz="2400" b="1" dirty="0" smtClean="0">
                <a:solidFill>
                  <a:srgbClr val="FF0000"/>
                </a:solidFill>
              </a:rPr>
              <a:t>LHBB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654657" y="1921084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LHBB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35795" y="1221522"/>
            <a:ext cx="5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Image the proximal </a:t>
            </a:r>
            <a:r>
              <a:rPr lang="en-US" sz="2400" dirty="0" smtClean="0">
                <a:solidFill>
                  <a:srgbClr val="FF0000"/>
                </a:solidFill>
              </a:rPr>
              <a:t>LHBB. </a:t>
            </a:r>
            <a:r>
              <a:rPr lang="en-US" sz="2400" dirty="0" smtClean="0"/>
              <a:t>Slide upwards as far as the </a:t>
            </a:r>
            <a:r>
              <a:rPr lang="en-US" sz="2400" dirty="0" smtClean="0">
                <a:solidFill>
                  <a:srgbClr val="00B050"/>
                </a:solidFill>
              </a:rPr>
              <a:t>acromion.</a:t>
            </a:r>
            <a:endParaRPr lang="en-US" sz="2400" dirty="0"/>
          </a:p>
        </p:txBody>
      </p:sp>
      <p:sp>
        <p:nvSpPr>
          <p:cNvPr id="16" name="Freeform 15"/>
          <p:cNvSpPr/>
          <p:nvPr/>
        </p:nvSpPr>
        <p:spPr>
          <a:xfrm flipH="1" flipV="1">
            <a:off x="1957746" y="3055556"/>
            <a:ext cx="257352" cy="922113"/>
          </a:xfrm>
          <a:custGeom>
            <a:avLst/>
            <a:gdLst>
              <a:gd name="connsiteX0" fmla="*/ 0 w 0"/>
              <a:gd name="connsiteY0" fmla="*/ 0 h 516835"/>
              <a:gd name="connsiteX1" fmla="*/ 0 w 0"/>
              <a:gd name="connsiteY1" fmla="*/ 516835 h 5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16835">
                <a:moveTo>
                  <a:pt x="0" y="0"/>
                </a:moveTo>
                <a:lnTo>
                  <a:pt x="0" y="516835"/>
                </a:lnTo>
              </a:path>
            </a:pathLst>
          </a:custGeom>
          <a:noFill/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27379" r="16230" b="37582"/>
          <a:stretch/>
        </p:blipFill>
        <p:spPr>
          <a:xfrm>
            <a:off x="783768" y="762245"/>
            <a:ext cx="5022593" cy="5188477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t="24163" r="31705" b="41613"/>
          <a:stretch/>
        </p:blipFill>
        <p:spPr>
          <a:xfrm>
            <a:off x="783767" y="759995"/>
            <a:ext cx="5022592" cy="5188479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1" r="8049" b="-1"/>
          <a:stretch/>
        </p:blipFill>
        <p:spPr>
          <a:xfrm>
            <a:off x="6218672" y="762245"/>
            <a:ext cx="5131771" cy="518847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240135" y="2713175"/>
            <a:ext cx="533131" cy="682270"/>
          </a:xfrm>
          <a:custGeom>
            <a:avLst/>
            <a:gdLst>
              <a:gd name="connsiteX0" fmla="*/ 528358 w 533131"/>
              <a:gd name="connsiteY0" fmla="*/ 9705 h 682270"/>
              <a:gd name="connsiteX1" fmla="*/ 304838 w 533131"/>
              <a:gd name="connsiteY1" fmla="*/ 9705 h 682270"/>
              <a:gd name="connsiteX2" fmla="*/ 243878 w 533131"/>
              <a:gd name="connsiteY2" fmla="*/ 30025 h 682270"/>
              <a:gd name="connsiteX3" fmla="*/ 213398 w 533131"/>
              <a:gd name="connsiteY3" fmla="*/ 50345 h 682270"/>
              <a:gd name="connsiteX4" fmla="*/ 162598 w 533131"/>
              <a:gd name="connsiteY4" fmla="*/ 111305 h 682270"/>
              <a:gd name="connsiteX5" fmla="*/ 121958 w 533131"/>
              <a:gd name="connsiteY5" fmla="*/ 172265 h 682270"/>
              <a:gd name="connsiteX6" fmla="*/ 111798 w 533131"/>
              <a:gd name="connsiteY6" fmla="*/ 202745 h 682270"/>
              <a:gd name="connsiteX7" fmla="*/ 50838 w 533131"/>
              <a:gd name="connsiteY7" fmla="*/ 324665 h 682270"/>
              <a:gd name="connsiteX8" fmla="*/ 20358 w 533131"/>
              <a:gd name="connsiteY8" fmla="*/ 416105 h 682270"/>
              <a:gd name="connsiteX9" fmla="*/ 10198 w 533131"/>
              <a:gd name="connsiteY9" fmla="*/ 446585 h 682270"/>
              <a:gd name="connsiteX10" fmla="*/ 10198 w 533131"/>
              <a:gd name="connsiteY10" fmla="*/ 680265 h 682270"/>
              <a:gd name="connsiteX11" fmla="*/ 20358 w 533131"/>
              <a:gd name="connsiteY11" fmla="*/ 649785 h 682270"/>
              <a:gd name="connsiteX12" fmla="*/ 60998 w 533131"/>
              <a:gd name="connsiteY12" fmla="*/ 588825 h 682270"/>
              <a:gd name="connsiteX13" fmla="*/ 101638 w 533131"/>
              <a:gd name="connsiteY13" fmla="*/ 527865 h 682270"/>
              <a:gd name="connsiteX14" fmla="*/ 223558 w 533131"/>
              <a:gd name="connsiteY14" fmla="*/ 344985 h 682270"/>
              <a:gd name="connsiteX15" fmla="*/ 243878 w 533131"/>
              <a:gd name="connsiteY15" fmla="*/ 314505 h 682270"/>
              <a:gd name="connsiteX16" fmla="*/ 264198 w 533131"/>
              <a:gd name="connsiteY16" fmla="*/ 284025 h 682270"/>
              <a:gd name="connsiteX17" fmla="*/ 294678 w 533131"/>
              <a:gd name="connsiteY17" fmla="*/ 253545 h 682270"/>
              <a:gd name="connsiteX18" fmla="*/ 345478 w 533131"/>
              <a:gd name="connsiteY18" fmla="*/ 202745 h 682270"/>
              <a:gd name="connsiteX19" fmla="*/ 426758 w 533131"/>
              <a:gd name="connsiteY19" fmla="*/ 80825 h 682270"/>
              <a:gd name="connsiteX20" fmla="*/ 447078 w 533131"/>
              <a:gd name="connsiteY20" fmla="*/ 50345 h 682270"/>
              <a:gd name="connsiteX21" fmla="*/ 528358 w 533131"/>
              <a:gd name="connsiteY21" fmla="*/ 9705 h 68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3131" h="682270">
                <a:moveTo>
                  <a:pt x="528358" y="9705"/>
                </a:moveTo>
                <a:cubicBezTo>
                  <a:pt x="504651" y="2932"/>
                  <a:pt x="418535" y="-8247"/>
                  <a:pt x="304838" y="9705"/>
                </a:cubicBezTo>
                <a:cubicBezTo>
                  <a:pt x="283681" y="13046"/>
                  <a:pt x="261700" y="18144"/>
                  <a:pt x="243878" y="30025"/>
                </a:cubicBezTo>
                <a:lnTo>
                  <a:pt x="213398" y="50345"/>
                </a:lnTo>
                <a:cubicBezTo>
                  <a:pt x="140787" y="159262"/>
                  <a:pt x="253865" y="-6038"/>
                  <a:pt x="162598" y="111305"/>
                </a:cubicBezTo>
                <a:cubicBezTo>
                  <a:pt x="147605" y="130582"/>
                  <a:pt x="129681" y="149097"/>
                  <a:pt x="121958" y="172265"/>
                </a:cubicBezTo>
                <a:cubicBezTo>
                  <a:pt x="118571" y="182425"/>
                  <a:pt x="116999" y="193383"/>
                  <a:pt x="111798" y="202745"/>
                </a:cubicBezTo>
                <a:cubicBezTo>
                  <a:pt x="46146" y="320918"/>
                  <a:pt x="90397" y="205989"/>
                  <a:pt x="50838" y="324665"/>
                </a:cubicBezTo>
                <a:lnTo>
                  <a:pt x="20358" y="416105"/>
                </a:lnTo>
                <a:lnTo>
                  <a:pt x="10198" y="446585"/>
                </a:lnTo>
                <a:cubicBezTo>
                  <a:pt x="6283" y="501399"/>
                  <a:pt x="-10650" y="617722"/>
                  <a:pt x="10198" y="680265"/>
                </a:cubicBezTo>
                <a:cubicBezTo>
                  <a:pt x="13585" y="690425"/>
                  <a:pt x="15157" y="659147"/>
                  <a:pt x="20358" y="649785"/>
                </a:cubicBezTo>
                <a:cubicBezTo>
                  <a:pt x="32218" y="628437"/>
                  <a:pt x="47451" y="609145"/>
                  <a:pt x="60998" y="588825"/>
                </a:cubicBezTo>
                <a:lnTo>
                  <a:pt x="101638" y="527865"/>
                </a:lnTo>
                <a:lnTo>
                  <a:pt x="223558" y="344985"/>
                </a:lnTo>
                <a:lnTo>
                  <a:pt x="243878" y="314505"/>
                </a:lnTo>
                <a:cubicBezTo>
                  <a:pt x="250651" y="304345"/>
                  <a:pt x="255564" y="292659"/>
                  <a:pt x="264198" y="284025"/>
                </a:cubicBezTo>
                <a:cubicBezTo>
                  <a:pt x="274358" y="273865"/>
                  <a:pt x="285480" y="264583"/>
                  <a:pt x="294678" y="253545"/>
                </a:cubicBezTo>
                <a:cubicBezTo>
                  <a:pt x="337011" y="202745"/>
                  <a:pt x="289598" y="239998"/>
                  <a:pt x="345478" y="202745"/>
                </a:cubicBezTo>
                <a:lnTo>
                  <a:pt x="426758" y="80825"/>
                </a:lnTo>
                <a:cubicBezTo>
                  <a:pt x="433531" y="70665"/>
                  <a:pt x="436918" y="57118"/>
                  <a:pt x="447078" y="50345"/>
                </a:cubicBezTo>
                <a:cubicBezTo>
                  <a:pt x="481543" y="27368"/>
                  <a:pt x="552065" y="16478"/>
                  <a:pt x="528358" y="9705"/>
                </a:cubicBezTo>
                <a:close/>
              </a:path>
            </a:pathLst>
          </a:cu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975476" y="2923321"/>
            <a:ext cx="196367" cy="1143854"/>
          </a:xfrm>
          <a:custGeom>
            <a:avLst/>
            <a:gdLst>
              <a:gd name="connsiteX0" fmla="*/ 24917 w 196367"/>
              <a:gd name="connsiteY0" fmla="*/ 854 h 1143854"/>
              <a:gd name="connsiteX1" fmla="*/ 167792 w 196367"/>
              <a:gd name="connsiteY1" fmla="*/ 372329 h 1143854"/>
              <a:gd name="connsiteX2" fmla="*/ 177317 w 196367"/>
              <a:gd name="connsiteY2" fmla="*/ 410429 h 1143854"/>
              <a:gd name="connsiteX3" fmla="*/ 196367 w 196367"/>
              <a:gd name="connsiteY3" fmla="*/ 477104 h 1143854"/>
              <a:gd name="connsiteX4" fmla="*/ 186842 w 196367"/>
              <a:gd name="connsiteY4" fmla="*/ 705704 h 1143854"/>
              <a:gd name="connsiteX5" fmla="*/ 177317 w 196367"/>
              <a:gd name="connsiteY5" fmla="*/ 762854 h 1143854"/>
              <a:gd name="connsiteX6" fmla="*/ 158267 w 196367"/>
              <a:gd name="connsiteY6" fmla="*/ 839054 h 1143854"/>
              <a:gd name="connsiteX7" fmla="*/ 148742 w 196367"/>
              <a:gd name="connsiteY7" fmla="*/ 877154 h 1143854"/>
              <a:gd name="connsiteX8" fmla="*/ 139217 w 196367"/>
              <a:gd name="connsiteY8" fmla="*/ 905729 h 1143854"/>
              <a:gd name="connsiteX9" fmla="*/ 129692 w 196367"/>
              <a:gd name="connsiteY9" fmla="*/ 943829 h 1143854"/>
              <a:gd name="connsiteX10" fmla="*/ 120167 w 196367"/>
              <a:gd name="connsiteY10" fmla="*/ 972404 h 1143854"/>
              <a:gd name="connsiteX11" fmla="*/ 101117 w 196367"/>
              <a:gd name="connsiteY11" fmla="*/ 1058129 h 1143854"/>
              <a:gd name="connsiteX12" fmla="*/ 82067 w 196367"/>
              <a:gd name="connsiteY12" fmla="*/ 1115279 h 1143854"/>
              <a:gd name="connsiteX13" fmla="*/ 72542 w 196367"/>
              <a:gd name="connsiteY13" fmla="*/ 1143854 h 1143854"/>
              <a:gd name="connsiteX14" fmla="*/ 24917 w 196367"/>
              <a:gd name="connsiteY14" fmla="*/ 1077179 h 1143854"/>
              <a:gd name="connsiteX15" fmla="*/ 15392 w 196367"/>
              <a:gd name="connsiteY15" fmla="*/ 1048604 h 1143854"/>
              <a:gd name="connsiteX16" fmla="*/ 15392 w 196367"/>
              <a:gd name="connsiteY16" fmla="*/ 562829 h 1143854"/>
              <a:gd name="connsiteX17" fmla="*/ 24917 w 196367"/>
              <a:gd name="connsiteY17" fmla="*/ 458054 h 1143854"/>
              <a:gd name="connsiteX18" fmla="*/ 43967 w 196367"/>
              <a:gd name="connsiteY18" fmla="*/ 381854 h 1143854"/>
              <a:gd name="connsiteX19" fmla="*/ 53492 w 196367"/>
              <a:gd name="connsiteY19" fmla="*/ 324704 h 1143854"/>
              <a:gd name="connsiteX20" fmla="*/ 63017 w 196367"/>
              <a:gd name="connsiteY20" fmla="*/ 277079 h 1143854"/>
              <a:gd name="connsiteX21" fmla="*/ 24917 w 196367"/>
              <a:gd name="connsiteY21" fmla="*/ 854 h 114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6367" h="1143854">
                <a:moveTo>
                  <a:pt x="24917" y="854"/>
                </a:moveTo>
                <a:cubicBezTo>
                  <a:pt x="42379" y="16729"/>
                  <a:pt x="121526" y="247990"/>
                  <a:pt x="167792" y="372329"/>
                </a:cubicBezTo>
                <a:cubicBezTo>
                  <a:pt x="172357" y="384598"/>
                  <a:pt x="173721" y="397842"/>
                  <a:pt x="177317" y="410429"/>
                </a:cubicBezTo>
                <a:cubicBezTo>
                  <a:pt x="204646" y="506082"/>
                  <a:pt x="166590" y="357997"/>
                  <a:pt x="196367" y="477104"/>
                </a:cubicBezTo>
                <a:cubicBezTo>
                  <a:pt x="193192" y="553304"/>
                  <a:pt x="191915" y="629607"/>
                  <a:pt x="186842" y="705704"/>
                </a:cubicBezTo>
                <a:cubicBezTo>
                  <a:pt x="185557" y="724974"/>
                  <a:pt x="181364" y="743970"/>
                  <a:pt x="177317" y="762854"/>
                </a:cubicBezTo>
                <a:cubicBezTo>
                  <a:pt x="171831" y="788455"/>
                  <a:pt x="164617" y="813654"/>
                  <a:pt x="158267" y="839054"/>
                </a:cubicBezTo>
                <a:cubicBezTo>
                  <a:pt x="155092" y="851754"/>
                  <a:pt x="152882" y="864735"/>
                  <a:pt x="148742" y="877154"/>
                </a:cubicBezTo>
                <a:cubicBezTo>
                  <a:pt x="145567" y="886679"/>
                  <a:pt x="141975" y="896075"/>
                  <a:pt x="139217" y="905729"/>
                </a:cubicBezTo>
                <a:cubicBezTo>
                  <a:pt x="135621" y="918316"/>
                  <a:pt x="133288" y="931242"/>
                  <a:pt x="129692" y="943829"/>
                </a:cubicBezTo>
                <a:cubicBezTo>
                  <a:pt x="126934" y="953483"/>
                  <a:pt x="122602" y="962664"/>
                  <a:pt x="120167" y="972404"/>
                </a:cubicBezTo>
                <a:cubicBezTo>
                  <a:pt x="106572" y="1026786"/>
                  <a:pt x="115784" y="1009239"/>
                  <a:pt x="101117" y="1058129"/>
                </a:cubicBezTo>
                <a:cubicBezTo>
                  <a:pt x="95347" y="1077363"/>
                  <a:pt x="88417" y="1096229"/>
                  <a:pt x="82067" y="1115279"/>
                </a:cubicBezTo>
                <a:lnTo>
                  <a:pt x="72542" y="1143854"/>
                </a:lnTo>
                <a:cubicBezTo>
                  <a:pt x="24917" y="1127979"/>
                  <a:pt x="47142" y="1143854"/>
                  <a:pt x="24917" y="1077179"/>
                </a:cubicBezTo>
                <a:lnTo>
                  <a:pt x="15392" y="1048604"/>
                </a:lnTo>
                <a:cubicBezTo>
                  <a:pt x="-10204" y="843834"/>
                  <a:pt x="646" y="960984"/>
                  <a:pt x="15392" y="562829"/>
                </a:cubicBezTo>
                <a:cubicBezTo>
                  <a:pt x="16690" y="527784"/>
                  <a:pt x="20567" y="492852"/>
                  <a:pt x="24917" y="458054"/>
                </a:cubicBezTo>
                <a:cubicBezTo>
                  <a:pt x="36679" y="363957"/>
                  <a:pt x="29156" y="448503"/>
                  <a:pt x="43967" y="381854"/>
                </a:cubicBezTo>
                <a:cubicBezTo>
                  <a:pt x="48157" y="363001"/>
                  <a:pt x="50037" y="343705"/>
                  <a:pt x="53492" y="324704"/>
                </a:cubicBezTo>
                <a:cubicBezTo>
                  <a:pt x="56388" y="308776"/>
                  <a:pt x="59842" y="292954"/>
                  <a:pt x="63017" y="277079"/>
                </a:cubicBezTo>
                <a:cubicBezTo>
                  <a:pt x="59715" y="194534"/>
                  <a:pt x="7455" y="-15021"/>
                  <a:pt x="24917" y="854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233445" y="2833532"/>
            <a:ext cx="1742032" cy="2130354"/>
          </a:xfrm>
          <a:custGeom>
            <a:avLst/>
            <a:gdLst>
              <a:gd name="connsiteX0" fmla="*/ 1698171 w 1801777"/>
              <a:gd name="connsiteY0" fmla="*/ 4671 h 2130354"/>
              <a:gd name="connsiteX1" fmla="*/ 486888 w 1801777"/>
              <a:gd name="connsiteY1" fmla="*/ 28421 h 2130354"/>
              <a:gd name="connsiteX2" fmla="*/ 391885 w 1801777"/>
              <a:gd name="connsiteY2" fmla="*/ 52172 h 2130354"/>
              <a:gd name="connsiteX3" fmla="*/ 285007 w 1801777"/>
              <a:gd name="connsiteY3" fmla="*/ 147174 h 2130354"/>
              <a:gd name="connsiteX4" fmla="*/ 261257 w 1801777"/>
              <a:gd name="connsiteY4" fmla="*/ 182800 h 2130354"/>
              <a:gd name="connsiteX5" fmla="*/ 249381 w 1801777"/>
              <a:gd name="connsiteY5" fmla="*/ 218426 h 2130354"/>
              <a:gd name="connsiteX6" fmla="*/ 213755 w 1801777"/>
              <a:gd name="connsiteY6" fmla="*/ 254052 h 2130354"/>
              <a:gd name="connsiteX7" fmla="*/ 166254 w 1801777"/>
              <a:gd name="connsiteY7" fmla="*/ 325304 h 2130354"/>
              <a:gd name="connsiteX8" fmla="*/ 142504 w 1801777"/>
              <a:gd name="connsiteY8" fmla="*/ 360930 h 2130354"/>
              <a:gd name="connsiteX9" fmla="*/ 106878 w 1801777"/>
              <a:gd name="connsiteY9" fmla="*/ 432182 h 2130354"/>
              <a:gd name="connsiteX10" fmla="*/ 95002 w 1801777"/>
              <a:gd name="connsiteY10" fmla="*/ 479684 h 2130354"/>
              <a:gd name="connsiteX11" fmla="*/ 59376 w 1801777"/>
              <a:gd name="connsiteY11" fmla="*/ 610312 h 2130354"/>
              <a:gd name="connsiteX12" fmla="*/ 47501 w 1801777"/>
              <a:gd name="connsiteY12" fmla="*/ 669689 h 2130354"/>
              <a:gd name="connsiteX13" fmla="*/ 35626 w 1801777"/>
              <a:gd name="connsiteY13" fmla="*/ 705315 h 2130354"/>
              <a:gd name="connsiteX14" fmla="*/ 0 w 1801777"/>
              <a:gd name="connsiteY14" fmla="*/ 859694 h 2130354"/>
              <a:gd name="connsiteX15" fmla="*/ 11875 w 1801777"/>
              <a:gd name="connsiteY15" fmla="*/ 1299081 h 2130354"/>
              <a:gd name="connsiteX16" fmla="*/ 23750 w 1801777"/>
              <a:gd name="connsiteY16" fmla="*/ 1477211 h 2130354"/>
              <a:gd name="connsiteX17" fmla="*/ 47501 w 1801777"/>
              <a:gd name="connsiteY17" fmla="*/ 2130354 h 2130354"/>
              <a:gd name="connsiteX18" fmla="*/ 166254 w 1801777"/>
              <a:gd name="connsiteY18" fmla="*/ 2118478 h 2130354"/>
              <a:gd name="connsiteX19" fmla="*/ 154379 w 1801777"/>
              <a:gd name="connsiteY19" fmla="*/ 2082852 h 2130354"/>
              <a:gd name="connsiteX20" fmla="*/ 130628 w 1801777"/>
              <a:gd name="connsiteY20" fmla="*/ 1964099 h 2130354"/>
              <a:gd name="connsiteX21" fmla="*/ 118753 w 1801777"/>
              <a:gd name="connsiteY21" fmla="*/ 1441585 h 2130354"/>
              <a:gd name="connsiteX22" fmla="*/ 95002 w 1801777"/>
              <a:gd name="connsiteY22" fmla="*/ 1299081 h 2130354"/>
              <a:gd name="connsiteX23" fmla="*/ 83127 w 1801777"/>
              <a:gd name="connsiteY23" fmla="*/ 788442 h 2130354"/>
              <a:gd name="connsiteX24" fmla="*/ 118753 w 1801777"/>
              <a:gd name="connsiteY24" fmla="*/ 669689 h 2130354"/>
              <a:gd name="connsiteX25" fmla="*/ 130628 w 1801777"/>
              <a:gd name="connsiteY25" fmla="*/ 634063 h 2130354"/>
              <a:gd name="connsiteX26" fmla="*/ 142504 w 1801777"/>
              <a:gd name="connsiteY26" fmla="*/ 598437 h 2130354"/>
              <a:gd name="connsiteX27" fmla="*/ 178130 w 1801777"/>
              <a:gd name="connsiteY27" fmla="*/ 455933 h 2130354"/>
              <a:gd name="connsiteX28" fmla="*/ 190005 w 1801777"/>
              <a:gd name="connsiteY28" fmla="*/ 420307 h 2130354"/>
              <a:gd name="connsiteX29" fmla="*/ 201880 w 1801777"/>
              <a:gd name="connsiteY29" fmla="*/ 384681 h 2130354"/>
              <a:gd name="connsiteX30" fmla="*/ 225631 w 1801777"/>
              <a:gd name="connsiteY30" fmla="*/ 349055 h 2130354"/>
              <a:gd name="connsiteX31" fmla="*/ 285007 w 1801777"/>
              <a:gd name="connsiteY31" fmla="*/ 242177 h 2130354"/>
              <a:gd name="connsiteX32" fmla="*/ 308758 w 1801777"/>
              <a:gd name="connsiteY32" fmla="*/ 206551 h 2130354"/>
              <a:gd name="connsiteX33" fmla="*/ 332509 w 1801777"/>
              <a:gd name="connsiteY33" fmla="*/ 170925 h 2130354"/>
              <a:gd name="connsiteX34" fmla="*/ 403761 w 1801777"/>
              <a:gd name="connsiteY34" fmla="*/ 123424 h 2130354"/>
              <a:gd name="connsiteX35" fmla="*/ 475013 w 1801777"/>
              <a:gd name="connsiteY35" fmla="*/ 99673 h 2130354"/>
              <a:gd name="connsiteX36" fmla="*/ 712519 w 1801777"/>
              <a:gd name="connsiteY36" fmla="*/ 75923 h 2130354"/>
              <a:gd name="connsiteX37" fmla="*/ 950026 w 1801777"/>
              <a:gd name="connsiteY37" fmla="*/ 64047 h 2130354"/>
              <a:gd name="connsiteX38" fmla="*/ 1365662 w 1801777"/>
              <a:gd name="connsiteY38" fmla="*/ 75923 h 2130354"/>
              <a:gd name="connsiteX39" fmla="*/ 1496291 w 1801777"/>
              <a:gd name="connsiteY39" fmla="*/ 87798 h 2130354"/>
              <a:gd name="connsiteX40" fmla="*/ 1650670 w 1801777"/>
              <a:gd name="connsiteY40" fmla="*/ 99673 h 2130354"/>
              <a:gd name="connsiteX41" fmla="*/ 1698171 w 1801777"/>
              <a:gd name="connsiteY41" fmla="*/ 4671 h 213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01777" h="2130354">
                <a:moveTo>
                  <a:pt x="1698171" y="4671"/>
                </a:moveTo>
                <a:cubicBezTo>
                  <a:pt x="1504207" y="-7204"/>
                  <a:pt x="1714147" y="4590"/>
                  <a:pt x="486888" y="28421"/>
                </a:cubicBezTo>
                <a:cubicBezTo>
                  <a:pt x="456458" y="29012"/>
                  <a:pt x="421095" y="42436"/>
                  <a:pt x="391885" y="52172"/>
                </a:cubicBezTo>
                <a:cubicBezTo>
                  <a:pt x="310541" y="133516"/>
                  <a:pt x="348581" y="104793"/>
                  <a:pt x="285007" y="147174"/>
                </a:cubicBezTo>
                <a:cubicBezTo>
                  <a:pt x="277090" y="159049"/>
                  <a:pt x="267640" y="170035"/>
                  <a:pt x="261257" y="182800"/>
                </a:cubicBezTo>
                <a:cubicBezTo>
                  <a:pt x="255659" y="193996"/>
                  <a:pt x="256325" y="208011"/>
                  <a:pt x="249381" y="218426"/>
                </a:cubicBezTo>
                <a:cubicBezTo>
                  <a:pt x="240065" y="232400"/>
                  <a:pt x="224066" y="240795"/>
                  <a:pt x="213755" y="254052"/>
                </a:cubicBezTo>
                <a:cubicBezTo>
                  <a:pt x="196230" y="276584"/>
                  <a:pt x="182088" y="301553"/>
                  <a:pt x="166254" y="325304"/>
                </a:cubicBezTo>
                <a:cubicBezTo>
                  <a:pt x="158337" y="337179"/>
                  <a:pt x="147018" y="347390"/>
                  <a:pt x="142504" y="360930"/>
                </a:cubicBezTo>
                <a:cubicBezTo>
                  <a:pt x="126114" y="410096"/>
                  <a:pt x="137571" y="386140"/>
                  <a:pt x="106878" y="432182"/>
                </a:cubicBezTo>
                <a:cubicBezTo>
                  <a:pt x="102919" y="448016"/>
                  <a:pt x="99486" y="463991"/>
                  <a:pt x="95002" y="479684"/>
                </a:cubicBezTo>
                <a:cubicBezTo>
                  <a:pt x="72258" y="559289"/>
                  <a:pt x="87590" y="469235"/>
                  <a:pt x="59376" y="610312"/>
                </a:cubicBezTo>
                <a:cubicBezTo>
                  <a:pt x="55418" y="630104"/>
                  <a:pt x="52396" y="650107"/>
                  <a:pt x="47501" y="669689"/>
                </a:cubicBezTo>
                <a:cubicBezTo>
                  <a:pt x="44465" y="681833"/>
                  <a:pt x="38920" y="693238"/>
                  <a:pt x="35626" y="705315"/>
                </a:cubicBezTo>
                <a:cubicBezTo>
                  <a:pt x="14139" y="784101"/>
                  <a:pt x="13849" y="790444"/>
                  <a:pt x="0" y="859694"/>
                </a:cubicBezTo>
                <a:cubicBezTo>
                  <a:pt x="3958" y="1006156"/>
                  <a:pt x="6244" y="1152673"/>
                  <a:pt x="11875" y="1299081"/>
                </a:cubicBezTo>
                <a:cubicBezTo>
                  <a:pt x="14162" y="1358545"/>
                  <a:pt x="21767" y="1417736"/>
                  <a:pt x="23750" y="1477211"/>
                </a:cubicBezTo>
                <a:cubicBezTo>
                  <a:pt x="46079" y="2147065"/>
                  <a:pt x="15761" y="1812945"/>
                  <a:pt x="47501" y="2130354"/>
                </a:cubicBezTo>
                <a:cubicBezTo>
                  <a:pt x="87085" y="2126395"/>
                  <a:pt x="129901" y="2134635"/>
                  <a:pt x="166254" y="2118478"/>
                </a:cubicBezTo>
                <a:cubicBezTo>
                  <a:pt x="177693" y="2113394"/>
                  <a:pt x="157194" y="2095049"/>
                  <a:pt x="154379" y="2082852"/>
                </a:cubicBezTo>
                <a:cubicBezTo>
                  <a:pt x="145302" y="2043518"/>
                  <a:pt x="130628" y="1964099"/>
                  <a:pt x="130628" y="1964099"/>
                </a:cubicBezTo>
                <a:cubicBezTo>
                  <a:pt x="126670" y="1789928"/>
                  <a:pt x="128073" y="1615552"/>
                  <a:pt x="118753" y="1441585"/>
                </a:cubicBezTo>
                <a:cubicBezTo>
                  <a:pt x="116177" y="1393497"/>
                  <a:pt x="95002" y="1299081"/>
                  <a:pt x="95002" y="1299081"/>
                </a:cubicBezTo>
                <a:cubicBezTo>
                  <a:pt x="72764" y="1021102"/>
                  <a:pt x="60568" y="1036601"/>
                  <a:pt x="83127" y="788442"/>
                </a:cubicBezTo>
                <a:cubicBezTo>
                  <a:pt x="85371" y="763762"/>
                  <a:pt x="113929" y="684162"/>
                  <a:pt x="118753" y="669689"/>
                </a:cubicBezTo>
                <a:lnTo>
                  <a:pt x="130628" y="634063"/>
                </a:lnTo>
                <a:lnTo>
                  <a:pt x="142504" y="598437"/>
                </a:lnTo>
                <a:cubicBezTo>
                  <a:pt x="158495" y="502488"/>
                  <a:pt x="146764" y="550030"/>
                  <a:pt x="178130" y="455933"/>
                </a:cubicBezTo>
                <a:lnTo>
                  <a:pt x="190005" y="420307"/>
                </a:lnTo>
                <a:cubicBezTo>
                  <a:pt x="193963" y="408432"/>
                  <a:pt x="194936" y="395096"/>
                  <a:pt x="201880" y="384681"/>
                </a:cubicBezTo>
                <a:lnTo>
                  <a:pt x="225631" y="349055"/>
                </a:lnTo>
                <a:cubicBezTo>
                  <a:pt x="246532" y="286350"/>
                  <a:pt x="230563" y="323843"/>
                  <a:pt x="285007" y="242177"/>
                </a:cubicBezTo>
                <a:lnTo>
                  <a:pt x="308758" y="206551"/>
                </a:lnTo>
                <a:cubicBezTo>
                  <a:pt x="316675" y="194676"/>
                  <a:pt x="320634" y="178842"/>
                  <a:pt x="332509" y="170925"/>
                </a:cubicBezTo>
                <a:cubicBezTo>
                  <a:pt x="356260" y="155091"/>
                  <a:pt x="376681" y="132451"/>
                  <a:pt x="403761" y="123424"/>
                </a:cubicBezTo>
                <a:cubicBezTo>
                  <a:pt x="427512" y="115507"/>
                  <a:pt x="450171" y="102778"/>
                  <a:pt x="475013" y="99673"/>
                </a:cubicBezTo>
                <a:cubicBezTo>
                  <a:pt x="578415" y="86748"/>
                  <a:pt x="596308" y="83186"/>
                  <a:pt x="712519" y="75923"/>
                </a:cubicBezTo>
                <a:cubicBezTo>
                  <a:pt x="791633" y="70978"/>
                  <a:pt x="870857" y="68006"/>
                  <a:pt x="950026" y="64047"/>
                </a:cubicBezTo>
                <a:lnTo>
                  <a:pt x="1365662" y="75923"/>
                </a:lnTo>
                <a:cubicBezTo>
                  <a:pt x="1409343" y="77822"/>
                  <a:pt x="1452719" y="84167"/>
                  <a:pt x="1496291" y="87798"/>
                </a:cubicBezTo>
                <a:lnTo>
                  <a:pt x="1650670" y="99673"/>
                </a:lnTo>
                <a:cubicBezTo>
                  <a:pt x="1777095" y="83870"/>
                  <a:pt x="1892135" y="16546"/>
                  <a:pt x="1698171" y="4671"/>
                </a:cubicBezTo>
                <a:close/>
              </a:path>
            </a:pathLst>
          </a:cu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00B0F0"/>
                </a:solidFill>
              </a:rPr>
              <a:t>GT</a:t>
            </a:r>
            <a:r>
              <a:rPr lang="en-US" dirty="0" smtClean="0">
                <a:solidFill>
                  <a:schemeClr val="bg1"/>
                </a:solidFill>
              </a:rPr>
              <a:t> = greater tuberosity, </a:t>
            </a:r>
            <a:r>
              <a:rPr lang="en-US" dirty="0" smtClean="0">
                <a:solidFill>
                  <a:srgbClr val="FFC000"/>
                </a:solidFill>
              </a:rPr>
              <a:t>LT</a:t>
            </a:r>
            <a:r>
              <a:rPr lang="en-US" dirty="0" smtClean="0">
                <a:solidFill>
                  <a:schemeClr val="bg1"/>
                </a:solidFill>
              </a:rPr>
              <a:t> = lesser tuberosity, G = glenoid, </a:t>
            </a:r>
            <a:r>
              <a:rPr lang="en-US" dirty="0" smtClean="0">
                <a:solidFill>
                  <a:srgbClr val="00B050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 = acromion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350443" y="1421192"/>
            <a:ext cx="323505" cy="8040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849773" y="1974287"/>
            <a:ext cx="634269" cy="514472"/>
          </a:xfrm>
          <a:custGeom>
            <a:avLst/>
            <a:gdLst>
              <a:gd name="connsiteX0" fmla="*/ 246557 w 620269"/>
              <a:gd name="connsiteY0" fmla="*/ 421419 h 469127"/>
              <a:gd name="connsiteX1" fmla="*/ 294265 w 620269"/>
              <a:gd name="connsiteY1" fmla="*/ 373712 h 469127"/>
              <a:gd name="connsiteX2" fmla="*/ 365827 w 620269"/>
              <a:gd name="connsiteY2" fmla="*/ 318052 h 469127"/>
              <a:gd name="connsiteX3" fmla="*/ 437389 w 620269"/>
              <a:gd name="connsiteY3" fmla="*/ 294199 h 469127"/>
              <a:gd name="connsiteX4" fmla="*/ 508950 w 620269"/>
              <a:gd name="connsiteY4" fmla="*/ 270345 h 469127"/>
              <a:gd name="connsiteX5" fmla="*/ 532804 w 620269"/>
              <a:gd name="connsiteY5" fmla="*/ 262393 h 469127"/>
              <a:gd name="connsiteX6" fmla="*/ 556658 w 620269"/>
              <a:gd name="connsiteY6" fmla="*/ 254442 h 469127"/>
              <a:gd name="connsiteX7" fmla="*/ 580512 w 620269"/>
              <a:gd name="connsiteY7" fmla="*/ 230588 h 469127"/>
              <a:gd name="connsiteX8" fmla="*/ 604366 w 620269"/>
              <a:gd name="connsiteY8" fmla="*/ 214686 h 469127"/>
              <a:gd name="connsiteX9" fmla="*/ 620269 w 620269"/>
              <a:gd name="connsiteY9" fmla="*/ 166978 h 469127"/>
              <a:gd name="connsiteX10" fmla="*/ 596415 w 620269"/>
              <a:gd name="connsiteY10" fmla="*/ 55659 h 469127"/>
              <a:gd name="connsiteX11" fmla="*/ 572561 w 620269"/>
              <a:gd name="connsiteY11" fmla="*/ 39757 h 469127"/>
              <a:gd name="connsiteX12" fmla="*/ 556658 w 620269"/>
              <a:gd name="connsiteY12" fmla="*/ 15903 h 469127"/>
              <a:gd name="connsiteX13" fmla="*/ 508950 w 620269"/>
              <a:gd name="connsiteY13" fmla="*/ 0 h 469127"/>
              <a:gd name="connsiteX14" fmla="*/ 389681 w 620269"/>
              <a:gd name="connsiteY14" fmla="*/ 7952 h 469127"/>
              <a:gd name="connsiteX15" fmla="*/ 341973 w 620269"/>
              <a:gd name="connsiteY15" fmla="*/ 23854 h 469127"/>
              <a:gd name="connsiteX16" fmla="*/ 270411 w 620269"/>
              <a:gd name="connsiteY16" fmla="*/ 71562 h 469127"/>
              <a:gd name="connsiteX17" fmla="*/ 246557 w 620269"/>
              <a:gd name="connsiteY17" fmla="*/ 87465 h 469127"/>
              <a:gd name="connsiteX18" fmla="*/ 222704 w 620269"/>
              <a:gd name="connsiteY18" fmla="*/ 95416 h 469127"/>
              <a:gd name="connsiteX19" fmla="*/ 151142 w 620269"/>
              <a:gd name="connsiteY19" fmla="*/ 135172 h 469127"/>
              <a:gd name="connsiteX20" fmla="*/ 79580 w 620269"/>
              <a:gd name="connsiteY20" fmla="*/ 182880 h 469127"/>
              <a:gd name="connsiteX21" fmla="*/ 55726 w 620269"/>
              <a:gd name="connsiteY21" fmla="*/ 198783 h 469127"/>
              <a:gd name="connsiteX22" fmla="*/ 31872 w 620269"/>
              <a:gd name="connsiteY22" fmla="*/ 214686 h 469127"/>
              <a:gd name="connsiteX23" fmla="*/ 67 w 620269"/>
              <a:gd name="connsiteY23" fmla="*/ 262393 h 469127"/>
              <a:gd name="connsiteX24" fmla="*/ 8018 w 620269"/>
              <a:gd name="connsiteY24" fmla="*/ 365760 h 469127"/>
              <a:gd name="connsiteX25" fmla="*/ 87531 w 620269"/>
              <a:gd name="connsiteY25" fmla="*/ 445273 h 469127"/>
              <a:gd name="connsiteX26" fmla="*/ 135239 w 620269"/>
              <a:gd name="connsiteY26" fmla="*/ 469127 h 469127"/>
              <a:gd name="connsiteX27" fmla="*/ 206801 w 620269"/>
              <a:gd name="connsiteY27" fmla="*/ 453225 h 469127"/>
              <a:gd name="connsiteX28" fmla="*/ 222704 w 620269"/>
              <a:gd name="connsiteY28" fmla="*/ 429371 h 469127"/>
              <a:gd name="connsiteX29" fmla="*/ 246557 w 620269"/>
              <a:gd name="connsiteY29" fmla="*/ 421419 h 46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0269" h="469127">
                <a:moveTo>
                  <a:pt x="246557" y="421419"/>
                </a:moveTo>
                <a:cubicBezTo>
                  <a:pt x="258484" y="412143"/>
                  <a:pt x="247757" y="412468"/>
                  <a:pt x="294265" y="373712"/>
                </a:cubicBezTo>
                <a:cubicBezTo>
                  <a:pt x="321707" y="350844"/>
                  <a:pt x="325635" y="331449"/>
                  <a:pt x="365827" y="318052"/>
                </a:cubicBezTo>
                <a:lnTo>
                  <a:pt x="437389" y="294199"/>
                </a:lnTo>
                <a:lnTo>
                  <a:pt x="508950" y="270345"/>
                </a:lnTo>
                <a:lnTo>
                  <a:pt x="532804" y="262393"/>
                </a:lnTo>
                <a:lnTo>
                  <a:pt x="556658" y="254442"/>
                </a:lnTo>
                <a:cubicBezTo>
                  <a:pt x="564609" y="246491"/>
                  <a:pt x="571873" y="237787"/>
                  <a:pt x="580512" y="230588"/>
                </a:cubicBezTo>
                <a:cubicBezTo>
                  <a:pt x="587853" y="224470"/>
                  <a:pt x="599301" y="222790"/>
                  <a:pt x="604366" y="214686"/>
                </a:cubicBezTo>
                <a:cubicBezTo>
                  <a:pt x="613250" y="200471"/>
                  <a:pt x="620269" y="166978"/>
                  <a:pt x="620269" y="166978"/>
                </a:cubicBezTo>
                <a:cubicBezTo>
                  <a:pt x="616376" y="124157"/>
                  <a:pt x="626948" y="86192"/>
                  <a:pt x="596415" y="55659"/>
                </a:cubicBezTo>
                <a:cubicBezTo>
                  <a:pt x="589658" y="48902"/>
                  <a:pt x="580512" y="45058"/>
                  <a:pt x="572561" y="39757"/>
                </a:cubicBezTo>
                <a:cubicBezTo>
                  <a:pt x="567260" y="31806"/>
                  <a:pt x="564762" y="20968"/>
                  <a:pt x="556658" y="15903"/>
                </a:cubicBezTo>
                <a:cubicBezTo>
                  <a:pt x="542443" y="7019"/>
                  <a:pt x="508950" y="0"/>
                  <a:pt x="508950" y="0"/>
                </a:cubicBezTo>
                <a:cubicBezTo>
                  <a:pt x="469194" y="2651"/>
                  <a:pt x="429125" y="2317"/>
                  <a:pt x="389681" y="7952"/>
                </a:cubicBezTo>
                <a:cubicBezTo>
                  <a:pt x="373087" y="10323"/>
                  <a:pt x="341973" y="23854"/>
                  <a:pt x="341973" y="23854"/>
                </a:cubicBezTo>
                <a:lnTo>
                  <a:pt x="270411" y="71562"/>
                </a:lnTo>
                <a:cubicBezTo>
                  <a:pt x="262460" y="76863"/>
                  <a:pt x="255623" y="84443"/>
                  <a:pt x="246557" y="87465"/>
                </a:cubicBezTo>
                <a:lnTo>
                  <a:pt x="222704" y="95416"/>
                </a:lnTo>
                <a:cubicBezTo>
                  <a:pt x="168022" y="131870"/>
                  <a:pt x="193128" y="121177"/>
                  <a:pt x="151142" y="135172"/>
                </a:cubicBezTo>
                <a:lnTo>
                  <a:pt x="79580" y="182880"/>
                </a:lnTo>
                <a:lnTo>
                  <a:pt x="55726" y="198783"/>
                </a:lnTo>
                <a:lnTo>
                  <a:pt x="31872" y="214686"/>
                </a:lnTo>
                <a:cubicBezTo>
                  <a:pt x="21270" y="230588"/>
                  <a:pt x="-1399" y="243337"/>
                  <a:pt x="67" y="262393"/>
                </a:cubicBezTo>
                <a:cubicBezTo>
                  <a:pt x="2717" y="296849"/>
                  <a:pt x="-777" y="332340"/>
                  <a:pt x="8018" y="365760"/>
                </a:cubicBezTo>
                <a:cubicBezTo>
                  <a:pt x="19296" y="408617"/>
                  <a:pt x="55050" y="423619"/>
                  <a:pt x="87531" y="445273"/>
                </a:cubicBezTo>
                <a:cubicBezTo>
                  <a:pt x="118359" y="465825"/>
                  <a:pt x="102319" y="458154"/>
                  <a:pt x="135239" y="469127"/>
                </a:cubicBezTo>
                <a:cubicBezTo>
                  <a:pt x="135726" y="469046"/>
                  <a:pt x="196499" y="461466"/>
                  <a:pt x="206801" y="453225"/>
                </a:cubicBezTo>
                <a:cubicBezTo>
                  <a:pt x="214263" y="447255"/>
                  <a:pt x="216970" y="437016"/>
                  <a:pt x="222704" y="429371"/>
                </a:cubicBezTo>
                <a:cubicBezTo>
                  <a:pt x="224953" y="426372"/>
                  <a:pt x="234630" y="430695"/>
                  <a:pt x="246557" y="421419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AP External Rotation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26" name="Triangle 25"/>
          <p:cNvSpPr/>
          <p:nvPr/>
        </p:nvSpPr>
        <p:spPr>
          <a:xfrm rot="12437867">
            <a:off x="8306520" y="2433200"/>
            <a:ext cx="324877" cy="3881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“My shoulder </a:t>
            </a:r>
            <a:r>
              <a:rPr lang="en-US" sz="2400" b="1" dirty="0" smtClean="0">
                <a:solidFill>
                  <a:schemeClr val="bg1"/>
                </a:solidFill>
              </a:rPr>
              <a:t>still hurts”. </a:t>
            </a:r>
            <a:r>
              <a:rPr lang="en-US" sz="2400" dirty="0" smtClean="0"/>
              <a:t>Have you evaluated all of </a:t>
            </a:r>
            <a:r>
              <a:rPr lang="en-US" sz="2400" dirty="0" smtClean="0">
                <a:solidFill>
                  <a:srgbClr val="FF0000"/>
                </a:solidFill>
              </a:rPr>
              <a:t>LHBB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772940" y="759995"/>
            <a:ext cx="1076833" cy="8029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568691" y="833948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External rotation exposes more of the proximal </a:t>
            </a:r>
            <a:r>
              <a:rPr lang="en-US" sz="2400" dirty="0" smtClean="0">
                <a:solidFill>
                  <a:srgbClr val="FF0000"/>
                </a:solidFill>
              </a:rPr>
              <a:t>LHBB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7420998" y="3029784"/>
            <a:ext cx="423194" cy="756285"/>
          </a:xfrm>
          <a:custGeom>
            <a:avLst/>
            <a:gdLst>
              <a:gd name="connsiteX0" fmla="*/ 392966 w 423194"/>
              <a:gd name="connsiteY0" fmla="*/ 537132 h 756285"/>
              <a:gd name="connsiteX1" fmla="*/ 408080 w 423194"/>
              <a:gd name="connsiteY1" fmla="*/ 476676 h 756285"/>
              <a:gd name="connsiteX2" fmla="*/ 415637 w 423194"/>
              <a:gd name="connsiteY2" fmla="*/ 446447 h 756285"/>
              <a:gd name="connsiteX3" fmla="*/ 423194 w 423194"/>
              <a:gd name="connsiteY3" fmla="*/ 401105 h 756285"/>
              <a:gd name="connsiteX4" fmla="*/ 408080 w 423194"/>
              <a:gd name="connsiteY4" fmla="*/ 242408 h 756285"/>
              <a:gd name="connsiteX5" fmla="*/ 392966 w 423194"/>
              <a:gd name="connsiteY5" fmla="*/ 197066 h 756285"/>
              <a:gd name="connsiteX6" fmla="*/ 377852 w 423194"/>
              <a:gd name="connsiteY6" fmla="*/ 174395 h 756285"/>
              <a:gd name="connsiteX7" fmla="*/ 347623 w 423194"/>
              <a:gd name="connsiteY7" fmla="*/ 113938 h 756285"/>
              <a:gd name="connsiteX8" fmla="*/ 317395 w 423194"/>
              <a:gd name="connsiteY8" fmla="*/ 45925 h 756285"/>
              <a:gd name="connsiteX9" fmla="*/ 294724 w 423194"/>
              <a:gd name="connsiteY9" fmla="*/ 30811 h 756285"/>
              <a:gd name="connsiteX10" fmla="*/ 279610 w 423194"/>
              <a:gd name="connsiteY10" fmla="*/ 8140 h 756285"/>
              <a:gd name="connsiteX11" fmla="*/ 181369 w 423194"/>
              <a:gd name="connsiteY11" fmla="*/ 8140 h 756285"/>
              <a:gd name="connsiteX12" fmla="*/ 151141 w 423194"/>
              <a:gd name="connsiteY12" fmla="*/ 53482 h 756285"/>
              <a:gd name="connsiteX13" fmla="*/ 143584 w 423194"/>
              <a:gd name="connsiteY13" fmla="*/ 76153 h 756285"/>
              <a:gd name="connsiteX14" fmla="*/ 113356 w 423194"/>
              <a:gd name="connsiteY14" fmla="*/ 121495 h 756285"/>
              <a:gd name="connsiteX15" fmla="*/ 98242 w 423194"/>
              <a:gd name="connsiteY15" fmla="*/ 166837 h 756285"/>
              <a:gd name="connsiteX16" fmla="*/ 90685 w 423194"/>
              <a:gd name="connsiteY16" fmla="*/ 189509 h 756285"/>
              <a:gd name="connsiteX17" fmla="*/ 75571 w 423194"/>
              <a:gd name="connsiteY17" fmla="*/ 212180 h 756285"/>
              <a:gd name="connsiteX18" fmla="*/ 60457 w 423194"/>
              <a:gd name="connsiteY18" fmla="*/ 265079 h 756285"/>
              <a:gd name="connsiteX19" fmla="*/ 52900 w 423194"/>
              <a:gd name="connsiteY19" fmla="*/ 287750 h 756285"/>
              <a:gd name="connsiteX20" fmla="*/ 45342 w 423194"/>
              <a:gd name="connsiteY20" fmla="*/ 317978 h 756285"/>
              <a:gd name="connsiteX21" fmla="*/ 30228 w 423194"/>
              <a:gd name="connsiteY21" fmla="*/ 363320 h 756285"/>
              <a:gd name="connsiteX22" fmla="*/ 15114 w 423194"/>
              <a:gd name="connsiteY22" fmla="*/ 408662 h 756285"/>
              <a:gd name="connsiteX23" fmla="*/ 7557 w 423194"/>
              <a:gd name="connsiteY23" fmla="*/ 431333 h 756285"/>
              <a:gd name="connsiteX24" fmla="*/ 0 w 423194"/>
              <a:gd name="connsiteY24" fmla="*/ 454004 h 756285"/>
              <a:gd name="connsiteX25" fmla="*/ 15114 w 423194"/>
              <a:gd name="connsiteY25" fmla="*/ 605145 h 756285"/>
              <a:gd name="connsiteX26" fmla="*/ 45342 w 423194"/>
              <a:gd name="connsiteY26" fmla="*/ 673158 h 756285"/>
              <a:gd name="connsiteX27" fmla="*/ 60457 w 423194"/>
              <a:gd name="connsiteY27" fmla="*/ 688272 h 756285"/>
              <a:gd name="connsiteX28" fmla="*/ 120913 w 423194"/>
              <a:gd name="connsiteY28" fmla="*/ 741171 h 756285"/>
              <a:gd name="connsiteX29" fmla="*/ 166255 w 423194"/>
              <a:gd name="connsiteY29" fmla="*/ 756285 h 756285"/>
              <a:gd name="connsiteX30" fmla="*/ 264496 w 423194"/>
              <a:gd name="connsiteY30" fmla="*/ 741171 h 756285"/>
              <a:gd name="connsiteX31" fmla="*/ 309838 w 423194"/>
              <a:gd name="connsiteY31" fmla="*/ 710943 h 756285"/>
              <a:gd name="connsiteX32" fmla="*/ 324952 w 423194"/>
              <a:gd name="connsiteY32" fmla="*/ 665601 h 756285"/>
              <a:gd name="connsiteX33" fmla="*/ 332509 w 423194"/>
              <a:gd name="connsiteY33" fmla="*/ 642930 h 756285"/>
              <a:gd name="connsiteX34" fmla="*/ 347623 w 423194"/>
              <a:gd name="connsiteY34" fmla="*/ 620259 h 756285"/>
              <a:gd name="connsiteX35" fmla="*/ 362738 w 423194"/>
              <a:gd name="connsiteY35" fmla="*/ 574917 h 756285"/>
              <a:gd name="connsiteX36" fmla="*/ 392966 w 423194"/>
              <a:gd name="connsiteY36" fmla="*/ 537132 h 75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3194" h="756285">
                <a:moveTo>
                  <a:pt x="392966" y="537132"/>
                </a:moveTo>
                <a:cubicBezTo>
                  <a:pt x="400523" y="520758"/>
                  <a:pt x="403042" y="496828"/>
                  <a:pt x="408080" y="476676"/>
                </a:cubicBezTo>
                <a:cubicBezTo>
                  <a:pt x="410599" y="466600"/>
                  <a:pt x="413929" y="456692"/>
                  <a:pt x="415637" y="446447"/>
                </a:cubicBezTo>
                <a:lnTo>
                  <a:pt x="423194" y="401105"/>
                </a:lnTo>
                <a:cubicBezTo>
                  <a:pt x="418646" y="323786"/>
                  <a:pt x="425165" y="299358"/>
                  <a:pt x="408080" y="242408"/>
                </a:cubicBezTo>
                <a:cubicBezTo>
                  <a:pt x="403502" y="227148"/>
                  <a:pt x="401803" y="210322"/>
                  <a:pt x="392966" y="197066"/>
                </a:cubicBezTo>
                <a:lnTo>
                  <a:pt x="377852" y="174395"/>
                </a:lnTo>
                <a:cubicBezTo>
                  <a:pt x="360485" y="122293"/>
                  <a:pt x="374004" y="140317"/>
                  <a:pt x="347623" y="113938"/>
                </a:cubicBezTo>
                <a:cubicBezTo>
                  <a:pt x="340140" y="91490"/>
                  <a:pt x="335358" y="63888"/>
                  <a:pt x="317395" y="45925"/>
                </a:cubicBezTo>
                <a:cubicBezTo>
                  <a:pt x="310973" y="39503"/>
                  <a:pt x="302281" y="35849"/>
                  <a:pt x="294724" y="30811"/>
                </a:cubicBezTo>
                <a:cubicBezTo>
                  <a:pt x="289686" y="23254"/>
                  <a:pt x="286702" y="13814"/>
                  <a:pt x="279610" y="8140"/>
                </a:cubicBezTo>
                <a:cubicBezTo>
                  <a:pt x="257131" y="-9843"/>
                  <a:pt x="187930" y="7484"/>
                  <a:pt x="181369" y="8140"/>
                </a:cubicBezTo>
                <a:cubicBezTo>
                  <a:pt x="171293" y="23254"/>
                  <a:pt x="156885" y="36249"/>
                  <a:pt x="151141" y="53482"/>
                </a:cubicBezTo>
                <a:cubicBezTo>
                  <a:pt x="148622" y="61039"/>
                  <a:pt x="147453" y="69190"/>
                  <a:pt x="143584" y="76153"/>
                </a:cubicBezTo>
                <a:cubicBezTo>
                  <a:pt x="134762" y="92032"/>
                  <a:pt x="119100" y="104262"/>
                  <a:pt x="113356" y="121495"/>
                </a:cubicBezTo>
                <a:lnTo>
                  <a:pt x="98242" y="166837"/>
                </a:lnTo>
                <a:cubicBezTo>
                  <a:pt x="95723" y="174394"/>
                  <a:pt x="95104" y="182881"/>
                  <a:pt x="90685" y="189509"/>
                </a:cubicBezTo>
                <a:cubicBezTo>
                  <a:pt x="85647" y="197066"/>
                  <a:pt x="79633" y="204056"/>
                  <a:pt x="75571" y="212180"/>
                </a:cubicBezTo>
                <a:cubicBezTo>
                  <a:pt x="69531" y="224259"/>
                  <a:pt x="63685" y="253780"/>
                  <a:pt x="60457" y="265079"/>
                </a:cubicBezTo>
                <a:cubicBezTo>
                  <a:pt x="58269" y="272738"/>
                  <a:pt x="55089" y="280091"/>
                  <a:pt x="52900" y="287750"/>
                </a:cubicBezTo>
                <a:cubicBezTo>
                  <a:pt x="50047" y="297737"/>
                  <a:pt x="48327" y="308030"/>
                  <a:pt x="45342" y="317978"/>
                </a:cubicBezTo>
                <a:cubicBezTo>
                  <a:pt x="40764" y="333238"/>
                  <a:pt x="35266" y="348206"/>
                  <a:pt x="30228" y="363320"/>
                </a:cubicBezTo>
                <a:lnTo>
                  <a:pt x="15114" y="408662"/>
                </a:lnTo>
                <a:lnTo>
                  <a:pt x="7557" y="431333"/>
                </a:lnTo>
                <a:lnTo>
                  <a:pt x="0" y="454004"/>
                </a:lnTo>
                <a:cubicBezTo>
                  <a:pt x="4654" y="528470"/>
                  <a:pt x="-1324" y="550351"/>
                  <a:pt x="15114" y="605145"/>
                </a:cubicBezTo>
                <a:cubicBezTo>
                  <a:pt x="25180" y="638699"/>
                  <a:pt x="25906" y="648864"/>
                  <a:pt x="45342" y="673158"/>
                </a:cubicBezTo>
                <a:cubicBezTo>
                  <a:pt x="49793" y="678722"/>
                  <a:pt x="56006" y="682708"/>
                  <a:pt x="60457" y="688272"/>
                </a:cubicBezTo>
                <a:cubicBezTo>
                  <a:pt x="82900" y="716325"/>
                  <a:pt x="73508" y="725369"/>
                  <a:pt x="120913" y="741171"/>
                </a:cubicBezTo>
                <a:lnTo>
                  <a:pt x="166255" y="756285"/>
                </a:lnTo>
                <a:cubicBezTo>
                  <a:pt x="177373" y="755173"/>
                  <a:pt x="240583" y="754456"/>
                  <a:pt x="264496" y="741171"/>
                </a:cubicBezTo>
                <a:cubicBezTo>
                  <a:pt x="280375" y="732349"/>
                  <a:pt x="309838" y="710943"/>
                  <a:pt x="309838" y="710943"/>
                </a:cubicBezTo>
                <a:lnTo>
                  <a:pt x="324952" y="665601"/>
                </a:lnTo>
                <a:cubicBezTo>
                  <a:pt x="327471" y="658044"/>
                  <a:pt x="328090" y="649558"/>
                  <a:pt x="332509" y="642930"/>
                </a:cubicBezTo>
                <a:cubicBezTo>
                  <a:pt x="337547" y="635373"/>
                  <a:pt x="343934" y="628559"/>
                  <a:pt x="347623" y="620259"/>
                </a:cubicBezTo>
                <a:cubicBezTo>
                  <a:pt x="354094" y="605701"/>
                  <a:pt x="357700" y="590031"/>
                  <a:pt x="362738" y="574917"/>
                </a:cubicBezTo>
                <a:cubicBezTo>
                  <a:pt x="371422" y="548866"/>
                  <a:pt x="385409" y="553506"/>
                  <a:pt x="392966" y="537132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2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00B050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 = acromion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t="21988" r="31705" b="42993"/>
          <a:stretch/>
        </p:blipFill>
        <p:spPr>
          <a:xfrm>
            <a:off x="783767" y="762245"/>
            <a:ext cx="5022592" cy="5198699"/>
          </a:xfrm>
          <a:prstGeom prst="rect">
            <a:avLst/>
          </a:prstGeom>
          <a:ln>
            <a:noFill/>
          </a:ln>
        </p:spPr>
      </p:pic>
      <p:sp>
        <p:nvSpPr>
          <p:cNvPr id="18" name="Freeform 17"/>
          <p:cNvSpPr/>
          <p:nvPr/>
        </p:nvSpPr>
        <p:spPr>
          <a:xfrm rot="7550577">
            <a:off x="3722517" y="1468139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150577">
            <a:off x="4374289" y="1834155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40924" y="5407887"/>
            <a:ext cx="244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External Rotation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6603" r="29187" b="-337"/>
          <a:stretch/>
        </p:blipFill>
        <p:spPr>
          <a:xfrm>
            <a:off x="6204279" y="762245"/>
            <a:ext cx="5246309" cy="51986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490146" y="1609798"/>
            <a:ext cx="87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</a:rPr>
              <a:t>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Axis </a:t>
            </a:r>
            <a:r>
              <a:rPr lang="en-US" sz="2400" b="1" dirty="0" smtClean="0">
                <a:solidFill>
                  <a:srgbClr val="FF0000"/>
                </a:solidFill>
              </a:rPr>
              <a:t>LHBB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310797" y="1902787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LHBB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Externally rotate the arm. Image the more proximal </a:t>
            </a:r>
            <a:r>
              <a:rPr lang="en-US" sz="2400" dirty="0" smtClean="0">
                <a:solidFill>
                  <a:srgbClr val="FF0000"/>
                </a:solidFill>
              </a:rPr>
              <a:t>LHBB</a:t>
            </a:r>
            <a:r>
              <a:rPr lang="en-US" sz="2400" dirty="0" smtClean="0"/>
              <a:t> in long axis.</a:t>
            </a:r>
            <a:endParaRPr lang="en-US" sz="2400" dirty="0"/>
          </a:p>
        </p:txBody>
      </p:sp>
      <p:sp>
        <p:nvSpPr>
          <p:cNvPr id="13" name="Arc 12"/>
          <p:cNvSpPr/>
          <p:nvPr/>
        </p:nvSpPr>
        <p:spPr>
          <a:xfrm rot="18673923" flipH="1" flipV="1">
            <a:off x="3630960" y="3941361"/>
            <a:ext cx="1239770" cy="1137142"/>
          </a:xfrm>
          <a:prstGeom prst="arc">
            <a:avLst>
              <a:gd name="adj1" fmla="val 15553422"/>
              <a:gd name="adj2" fmla="val 2331963"/>
            </a:avLst>
          </a:prstGeom>
          <a:ln w="63500">
            <a:solidFill>
              <a:schemeClr val="bg1"/>
            </a:solidFill>
            <a:prstDash val="sysDot"/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1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8053"/>
          <a:stretch/>
        </p:blipFill>
        <p:spPr>
          <a:xfrm>
            <a:off x="6472682" y="779498"/>
            <a:ext cx="4983267" cy="5188477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8011886" y="2895600"/>
            <a:ext cx="1470298" cy="1915886"/>
          </a:xfrm>
          <a:custGeom>
            <a:avLst/>
            <a:gdLst>
              <a:gd name="connsiteX0" fmla="*/ 1491343 w 1535613"/>
              <a:gd name="connsiteY0" fmla="*/ 108857 h 1915886"/>
              <a:gd name="connsiteX1" fmla="*/ 1534886 w 1535613"/>
              <a:gd name="connsiteY1" fmla="*/ 32657 h 1915886"/>
              <a:gd name="connsiteX2" fmla="*/ 1469572 w 1535613"/>
              <a:gd name="connsiteY2" fmla="*/ 0 h 1915886"/>
              <a:gd name="connsiteX3" fmla="*/ 1295400 w 1535613"/>
              <a:gd name="connsiteY3" fmla="*/ 10886 h 1915886"/>
              <a:gd name="connsiteX4" fmla="*/ 1175658 w 1535613"/>
              <a:gd name="connsiteY4" fmla="*/ 43543 h 1915886"/>
              <a:gd name="connsiteX5" fmla="*/ 1077686 w 1535613"/>
              <a:gd name="connsiteY5" fmla="*/ 76200 h 1915886"/>
              <a:gd name="connsiteX6" fmla="*/ 947058 w 1535613"/>
              <a:gd name="connsiteY6" fmla="*/ 119743 h 1915886"/>
              <a:gd name="connsiteX7" fmla="*/ 914400 w 1535613"/>
              <a:gd name="connsiteY7" fmla="*/ 130629 h 1915886"/>
              <a:gd name="connsiteX8" fmla="*/ 881743 w 1535613"/>
              <a:gd name="connsiteY8" fmla="*/ 141514 h 1915886"/>
              <a:gd name="connsiteX9" fmla="*/ 849086 w 1535613"/>
              <a:gd name="connsiteY9" fmla="*/ 163286 h 1915886"/>
              <a:gd name="connsiteX10" fmla="*/ 783772 w 1535613"/>
              <a:gd name="connsiteY10" fmla="*/ 185057 h 1915886"/>
              <a:gd name="connsiteX11" fmla="*/ 718458 w 1535613"/>
              <a:gd name="connsiteY11" fmla="*/ 217714 h 1915886"/>
              <a:gd name="connsiteX12" fmla="*/ 664029 w 1535613"/>
              <a:gd name="connsiteY12" fmla="*/ 261257 h 1915886"/>
              <a:gd name="connsiteX13" fmla="*/ 620486 w 1535613"/>
              <a:gd name="connsiteY13" fmla="*/ 304800 h 1915886"/>
              <a:gd name="connsiteX14" fmla="*/ 587829 w 1535613"/>
              <a:gd name="connsiteY14" fmla="*/ 337457 h 1915886"/>
              <a:gd name="connsiteX15" fmla="*/ 566058 w 1535613"/>
              <a:gd name="connsiteY15" fmla="*/ 359229 h 1915886"/>
              <a:gd name="connsiteX16" fmla="*/ 544286 w 1535613"/>
              <a:gd name="connsiteY16" fmla="*/ 381000 h 1915886"/>
              <a:gd name="connsiteX17" fmla="*/ 522515 w 1535613"/>
              <a:gd name="connsiteY17" fmla="*/ 413657 h 1915886"/>
              <a:gd name="connsiteX18" fmla="*/ 511629 w 1535613"/>
              <a:gd name="connsiteY18" fmla="*/ 446314 h 1915886"/>
              <a:gd name="connsiteX19" fmla="*/ 489858 w 1535613"/>
              <a:gd name="connsiteY19" fmla="*/ 468086 h 1915886"/>
              <a:gd name="connsiteX20" fmla="*/ 478972 w 1535613"/>
              <a:gd name="connsiteY20" fmla="*/ 500743 h 1915886"/>
              <a:gd name="connsiteX21" fmla="*/ 457200 w 1535613"/>
              <a:gd name="connsiteY21" fmla="*/ 522514 h 1915886"/>
              <a:gd name="connsiteX22" fmla="*/ 435429 w 1535613"/>
              <a:gd name="connsiteY22" fmla="*/ 587829 h 1915886"/>
              <a:gd name="connsiteX23" fmla="*/ 424543 w 1535613"/>
              <a:gd name="connsiteY23" fmla="*/ 620486 h 1915886"/>
              <a:gd name="connsiteX24" fmla="*/ 402772 w 1535613"/>
              <a:gd name="connsiteY24" fmla="*/ 653143 h 1915886"/>
              <a:gd name="connsiteX25" fmla="*/ 381000 w 1535613"/>
              <a:gd name="connsiteY25" fmla="*/ 718457 h 1915886"/>
              <a:gd name="connsiteX26" fmla="*/ 359229 w 1535613"/>
              <a:gd name="connsiteY26" fmla="*/ 751114 h 1915886"/>
              <a:gd name="connsiteX27" fmla="*/ 337458 w 1535613"/>
              <a:gd name="connsiteY27" fmla="*/ 816429 h 1915886"/>
              <a:gd name="connsiteX28" fmla="*/ 293915 w 1535613"/>
              <a:gd name="connsiteY28" fmla="*/ 947057 h 1915886"/>
              <a:gd name="connsiteX29" fmla="*/ 283029 w 1535613"/>
              <a:gd name="connsiteY29" fmla="*/ 979714 h 1915886"/>
              <a:gd name="connsiteX30" fmla="*/ 272143 w 1535613"/>
              <a:gd name="connsiteY30" fmla="*/ 1012371 h 1915886"/>
              <a:gd name="connsiteX31" fmla="*/ 250372 w 1535613"/>
              <a:gd name="connsiteY31" fmla="*/ 1034143 h 1915886"/>
              <a:gd name="connsiteX32" fmla="*/ 206829 w 1535613"/>
              <a:gd name="connsiteY32" fmla="*/ 1164771 h 1915886"/>
              <a:gd name="connsiteX33" fmla="*/ 195943 w 1535613"/>
              <a:gd name="connsiteY33" fmla="*/ 1197429 h 1915886"/>
              <a:gd name="connsiteX34" fmla="*/ 174172 w 1535613"/>
              <a:gd name="connsiteY34" fmla="*/ 1230086 h 1915886"/>
              <a:gd name="connsiteX35" fmla="*/ 152400 w 1535613"/>
              <a:gd name="connsiteY35" fmla="*/ 1295400 h 1915886"/>
              <a:gd name="connsiteX36" fmla="*/ 141515 w 1535613"/>
              <a:gd name="connsiteY36" fmla="*/ 1328057 h 1915886"/>
              <a:gd name="connsiteX37" fmla="*/ 130629 w 1535613"/>
              <a:gd name="connsiteY37" fmla="*/ 1371600 h 1915886"/>
              <a:gd name="connsiteX38" fmla="*/ 108858 w 1535613"/>
              <a:gd name="connsiteY38" fmla="*/ 1436914 h 1915886"/>
              <a:gd name="connsiteX39" fmla="*/ 54429 w 1535613"/>
              <a:gd name="connsiteY39" fmla="*/ 1600200 h 1915886"/>
              <a:gd name="connsiteX40" fmla="*/ 32658 w 1535613"/>
              <a:gd name="connsiteY40" fmla="*/ 1665514 h 1915886"/>
              <a:gd name="connsiteX41" fmla="*/ 0 w 1535613"/>
              <a:gd name="connsiteY41" fmla="*/ 1785257 h 1915886"/>
              <a:gd name="connsiteX42" fmla="*/ 32658 w 1535613"/>
              <a:gd name="connsiteY42" fmla="*/ 1905000 h 1915886"/>
              <a:gd name="connsiteX43" fmla="*/ 65315 w 1535613"/>
              <a:gd name="connsiteY43" fmla="*/ 1915886 h 1915886"/>
              <a:gd name="connsiteX44" fmla="*/ 97972 w 1535613"/>
              <a:gd name="connsiteY44" fmla="*/ 1817914 h 1915886"/>
              <a:gd name="connsiteX45" fmla="*/ 108858 w 1535613"/>
              <a:gd name="connsiteY45" fmla="*/ 1785257 h 1915886"/>
              <a:gd name="connsiteX46" fmla="*/ 130629 w 1535613"/>
              <a:gd name="connsiteY46" fmla="*/ 1752600 h 1915886"/>
              <a:gd name="connsiteX47" fmla="*/ 152400 w 1535613"/>
              <a:gd name="connsiteY47" fmla="*/ 1665514 h 1915886"/>
              <a:gd name="connsiteX48" fmla="*/ 174172 w 1535613"/>
              <a:gd name="connsiteY48" fmla="*/ 1578429 h 1915886"/>
              <a:gd name="connsiteX49" fmla="*/ 195943 w 1535613"/>
              <a:gd name="connsiteY49" fmla="*/ 1513114 h 1915886"/>
              <a:gd name="connsiteX50" fmla="*/ 206829 w 1535613"/>
              <a:gd name="connsiteY50" fmla="*/ 1469571 h 1915886"/>
              <a:gd name="connsiteX51" fmla="*/ 228600 w 1535613"/>
              <a:gd name="connsiteY51" fmla="*/ 1404257 h 1915886"/>
              <a:gd name="connsiteX52" fmla="*/ 239486 w 1535613"/>
              <a:gd name="connsiteY52" fmla="*/ 1349829 h 1915886"/>
              <a:gd name="connsiteX53" fmla="*/ 261258 w 1535613"/>
              <a:gd name="connsiteY53" fmla="*/ 1284514 h 1915886"/>
              <a:gd name="connsiteX54" fmla="*/ 283029 w 1535613"/>
              <a:gd name="connsiteY54" fmla="*/ 1219200 h 1915886"/>
              <a:gd name="connsiteX55" fmla="*/ 359229 w 1535613"/>
              <a:gd name="connsiteY55" fmla="*/ 990600 h 1915886"/>
              <a:gd name="connsiteX56" fmla="*/ 413658 w 1535613"/>
              <a:gd name="connsiteY56" fmla="*/ 827314 h 1915886"/>
              <a:gd name="connsiteX57" fmla="*/ 435429 w 1535613"/>
              <a:gd name="connsiteY57" fmla="*/ 762000 h 1915886"/>
              <a:gd name="connsiteX58" fmla="*/ 457200 w 1535613"/>
              <a:gd name="connsiteY58" fmla="*/ 729343 h 1915886"/>
              <a:gd name="connsiteX59" fmla="*/ 489858 w 1535613"/>
              <a:gd name="connsiteY59" fmla="*/ 674914 h 1915886"/>
              <a:gd name="connsiteX60" fmla="*/ 500743 w 1535613"/>
              <a:gd name="connsiteY60" fmla="*/ 642257 h 1915886"/>
              <a:gd name="connsiteX61" fmla="*/ 544286 w 1535613"/>
              <a:gd name="connsiteY61" fmla="*/ 576943 h 1915886"/>
              <a:gd name="connsiteX62" fmla="*/ 576943 w 1535613"/>
              <a:gd name="connsiteY62" fmla="*/ 511629 h 1915886"/>
              <a:gd name="connsiteX63" fmla="*/ 598715 w 1535613"/>
              <a:gd name="connsiteY63" fmla="*/ 489857 h 1915886"/>
              <a:gd name="connsiteX64" fmla="*/ 620486 w 1535613"/>
              <a:gd name="connsiteY64" fmla="*/ 457200 h 1915886"/>
              <a:gd name="connsiteX65" fmla="*/ 664029 w 1535613"/>
              <a:gd name="connsiteY65" fmla="*/ 413657 h 1915886"/>
              <a:gd name="connsiteX66" fmla="*/ 696686 w 1535613"/>
              <a:gd name="connsiteY66" fmla="*/ 381000 h 1915886"/>
              <a:gd name="connsiteX67" fmla="*/ 740229 w 1535613"/>
              <a:gd name="connsiteY67" fmla="*/ 337457 h 1915886"/>
              <a:gd name="connsiteX68" fmla="*/ 762000 w 1535613"/>
              <a:gd name="connsiteY68" fmla="*/ 304800 h 1915886"/>
              <a:gd name="connsiteX69" fmla="*/ 827315 w 1535613"/>
              <a:gd name="connsiteY69" fmla="*/ 261257 h 1915886"/>
              <a:gd name="connsiteX70" fmla="*/ 892629 w 1535613"/>
              <a:gd name="connsiteY70" fmla="*/ 239486 h 1915886"/>
              <a:gd name="connsiteX71" fmla="*/ 914400 w 1535613"/>
              <a:gd name="connsiteY71" fmla="*/ 217714 h 1915886"/>
              <a:gd name="connsiteX72" fmla="*/ 979715 w 1535613"/>
              <a:gd name="connsiteY72" fmla="*/ 195943 h 1915886"/>
              <a:gd name="connsiteX73" fmla="*/ 1012372 w 1535613"/>
              <a:gd name="connsiteY73" fmla="*/ 185057 h 1915886"/>
              <a:gd name="connsiteX74" fmla="*/ 1077686 w 1535613"/>
              <a:gd name="connsiteY74" fmla="*/ 163286 h 1915886"/>
              <a:gd name="connsiteX75" fmla="*/ 1164772 w 1535613"/>
              <a:gd name="connsiteY75" fmla="*/ 141514 h 1915886"/>
              <a:gd name="connsiteX76" fmla="*/ 1317172 w 1535613"/>
              <a:gd name="connsiteY76" fmla="*/ 108857 h 1915886"/>
              <a:gd name="connsiteX77" fmla="*/ 1491343 w 1535613"/>
              <a:gd name="connsiteY77" fmla="*/ 108857 h 191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535613" h="1915886">
                <a:moveTo>
                  <a:pt x="1491343" y="108857"/>
                </a:moveTo>
                <a:cubicBezTo>
                  <a:pt x="1493174" y="106416"/>
                  <a:pt x="1542113" y="50725"/>
                  <a:pt x="1534886" y="32657"/>
                </a:cubicBezTo>
                <a:cubicBezTo>
                  <a:pt x="1528393" y="16425"/>
                  <a:pt x="1483319" y="4582"/>
                  <a:pt x="1469572" y="0"/>
                </a:cubicBezTo>
                <a:cubicBezTo>
                  <a:pt x="1411515" y="3629"/>
                  <a:pt x="1353309" y="5371"/>
                  <a:pt x="1295400" y="10886"/>
                </a:cubicBezTo>
                <a:cubicBezTo>
                  <a:pt x="1252313" y="14989"/>
                  <a:pt x="1216545" y="29914"/>
                  <a:pt x="1175658" y="43543"/>
                </a:cubicBezTo>
                <a:lnTo>
                  <a:pt x="1077686" y="76200"/>
                </a:lnTo>
                <a:lnTo>
                  <a:pt x="947058" y="119743"/>
                </a:lnTo>
                <a:lnTo>
                  <a:pt x="914400" y="130629"/>
                </a:lnTo>
                <a:lnTo>
                  <a:pt x="881743" y="141514"/>
                </a:lnTo>
                <a:cubicBezTo>
                  <a:pt x="870857" y="148771"/>
                  <a:pt x="861041" y="157972"/>
                  <a:pt x="849086" y="163286"/>
                </a:cubicBezTo>
                <a:cubicBezTo>
                  <a:pt x="828115" y="172607"/>
                  <a:pt x="802867" y="172327"/>
                  <a:pt x="783772" y="185057"/>
                </a:cubicBezTo>
                <a:cubicBezTo>
                  <a:pt x="741568" y="213194"/>
                  <a:pt x="763527" y="202692"/>
                  <a:pt x="718458" y="217714"/>
                </a:cubicBezTo>
                <a:cubicBezTo>
                  <a:pt x="644343" y="291829"/>
                  <a:pt x="760155" y="178864"/>
                  <a:pt x="664029" y="261257"/>
                </a:cubicBezTo>
                <a:cubicBezTo>
                  <a:pt x="648444" y="274615"/>
                  <a:pt x="635000" y="290286"/>
                  <a:pt x="620486" y="304800"/>
                </a:cubicBezTo>
                <a:lnTo>
                  <a:pt x="587829" y="337457"/>
                </a:lnTo>
                <a:lnTo>
                  <a:pt x="566058" y="359229"/>
                </a:lnTo>
                <a:cubicBezTo>
                  <a:pt x="558801" y="366486"/>
                  <a:pt x="549979" y="372460"/>
                  <a:pt x="544286" y="381000"/>
                </a:cubicBezTo>
                <a:cubicBezTo>
                  <a:pt x="537029" y="391886"/>
                  <a:pt x="528366" y="401955"/>
                  <a:pt x="522515" y="413657"/>
                </a:cubicBezTo>
                <a:cubicBezTo>
                  <a:pt x="517383" y="423920"/>
                  <a:pt x="517533" y="436475"/>
                  <a:pt x="511629" y="446314"/>
                </a:cubicBezTo>
                <a:cubicBezTo>
                  <a:pt x="506349" y="455115"/>
                  <a:pt x="497115" y="460829"/>
                  <a:pt x="489858" y="468086"/>
                </a:cubicBezTo>
                <a:cubicBezTo>
                  <a:pt x="486229" y="478972"/>
                  <a:pt x="484876" y="490904"/>
                  <a:pt x="478972" y="500743"/>
                </a:cubicBezTo>
                <a:cubicBezTo>
                  <a:pt x="473691" y="509544"/>
                  <a:pt x="461790" y="513334"/>
                  <a:pt x="457200" y="522514"/>
                </a:cubicBezTo>
                <a:cubicBezTo>
                  <a:pt x="446937" y="543040"/>
                  <a:pt x="442686" y="566057"/>
                  <a:pt x="435429" y="587829"/>
                </a:cubicBezTo>
                <a:cubicBezTo>
                  <a:pt x="431800" y="598715"/>
                  <a:pt x="430908" y="610939"/>
                  <a:pt x="424543" y="620486"/>
                </a:cubicBezTo>
                <a:cubicBezTo>
                  <a:pt x="417286" y="631372"/>
                  <a:pt x="408085" y="641188"/>
                  <a:pt x="402772" y="653143"/>
                </a:cubicBezTo>
                <a:cubicBezTo>
                  <a:pt x="393451" y="674114"/>
                  <a:pt x="393730" y="699362"/>
                  <a:pt x="381000" y="718457"/>
                </a:cubicBezTo>
                <a:cubicBezTo>
                  <a:pt x="373743" y="729343"/>
                  <a:pt x="364542" y="739159"/>
                  <a:pt x="359229" y="751114"/>
                </a:cubicBezTo>
                <a:cubicBezTo>
                  <a:pt x="349909" y="772085"/>
                  <a:pt x="344715" y="794657"/>
                  <a:pt x="337458" y="816429"/>
                </a:cubicBezTo>
                <a:lnTo>
                  <a:pt x="293915" y="947057"/>
                </a:lnTo>
                <a:lnTo>
                  <a:pt x="283029" y="979714"/>
                </a:lnTo>
                <a:cubicBezTo>
                  <a:pt x="279400" y="990600"/>
                  <a:pt x="280257" y="1004257"/>
                  <a:pt x="272143" y="1012371"/>
                </a:cubicBezTo>
                <a:lnTo>
                  <a:pt x="250372" y="1034143"/>
                </a:lnTo>
                <a:lnTo>
                  <a:pt x="206829" y="1164771"/>
                </a:lnTo>
                <a:cubicBezTo>
                  <a:pt x="203200" y="1175657"/>
                  <a:pt x="202308" y="1187881"/>
                  <a:pt x="195943" y="1197429"/>
                </a:cubicBezTo>
                <a:cubicBezTo>
                  <a:pt x="188686" y="1208315"/>
                  <a:pt x="179485" y="1218131"/>
                  <a:pt x="174172" y="1230086"/>
                </a:cubicBezTo>
                <a:cubicBezTo>
                  <a:pt x="164851" y="1251057"/>
                  <a:pt x="159657" y="1273629"/>
                  <a:pt x="152400" y="1295400"/>
                </a:cubicBezTo>
                <a:cubicBezTo>
                  <a:pt x="148771" y="1306286"/>
                  <a:pt x="144298" y="1316925"/>
                  <a:pt x="141515" y="1328057"/>
                </a:cubicBezTo>
                <a:cubicBezTo>
                  <a:pt x="137886" y="1342571"/>
                  <a:pt x="134928" y="1357270"/>
                  <a:pt x="130629" y="1371600"/>
                </a:cubicBezTo>
                <a:cubicBezTo>
                  <a:pt x="124035" y="1393581"/>
                  <a:pt x="116115" y="1415143"/>
                  <a:pt x="108858" y="1436914"/>
                </a:cubicBezTo>
                <a:lnTo>
                  <a:pt x="54429" y="1600200"/>
                </a:lnTo>
                <a:lnTo>
                  <a:pt x="32658" y="1665514"/>
                </a:lnTo>
                <a:cubicBezTo>
                  <a:pt x="8103" y="1763732"/>
                  <a:pt x="20348" y="1724213"/>
                  <a:pt x="0" y="1785257"/>
                </a:cubicBezTo>
                <a:cubicBezTo>
                  <a:pt x="5158" y="1831681"/>
                  <a:pt x="-10206" y="1879282"/>
                  <a:pt x="32658" y="1905000"/>
                </a:cubicBezTo>
                <a:cubicBezTo>
                  <a:pt x="42497" y="1910904"/>
                  <a:pt x="54429" y="1912257"/>
                  <a:pt x="65315" y="1915886"/>
                </a:cubicBezTo>
                <a:lnTo>
                  <a:pt x="97972" y="1817914"/>
                </a:lnTo>
                <a:cubicBezTo>
                  <a:pt x="101601" y="1807028"/>
                  <a:pt x="102493" y="1794804"/>
                  <a:pt x="108858" y="1785257"/>
                </a:cubicBezTo>
                <a:lnTo>
                  <a:pt x="130629" y="1752600"/>
                </a:lnTo>
                <a:cubicBezTo>
                  <a:pt x="157255" y="1619471"/>
                  <a:pt x="127298" y="1757553"/>
                  <a:pt x="152400" y="1665514"/>
                </a:cubicBezTo>
                <a:cubicBezTo>
                  <a:pt x="160273" y="1636647"/>
                  <a:pt x="164710" y="1606815"/>
                  <a:pt x="174172" y="1578429"/>
                </a:cubicBezTo>
                <a:cubicBezTo>
                  <a:pt x="181429" y="1556657"/>
                  <a:pt x="190377" y="1535378"/>
                  <a:pt x="195943" y="1513114"/>
                </a:cubicBezTo>
                <a:cubicBezTo>
                  <a:pt x="199572" y="1498600"/>
                  <a:pt x="202530" y="1483901"/>
                  <a:pt x="206829" y="1469571"/>
                </a:cubicBezTo>
                <a:cubicBezTo>
                  <a:pt x="213423" y="1447590"/>
                  <a:pt x="224099" y="1426760"/>
                  <a:pt x="228600" y="1404257"/>
                </a:cubicBezTo>
                <a:cubicBezTo>
                  <a:pt x="232229" y="1386114"/>
                  <a:pt x="234618" y="1367679"/>
                  <a:pt x="239486" y="1349829"/>
                </a:cubicBezTo>
                <a:cubicBezTo>
                  <a:pt x="245525" y="1327688"/>
                  <a:pt x="254001" y="1306286"/>
                  <a:pt x="261258" y="1284514"/>
                </a:cubicBezTo>
                <a:lnTo>
                  <a:pt x="283029" y="1219200"/>
                </a:lnTo>
                <a:lnTo>
                  <a:pt x="359229" y="990600"/>
                </a:lnTo>
                <a:lnTo>
                  <a:pt x="413658" y="827314"/>
                </a:lnTo>
                <a:cubicBezTo>
                  <a:pt x="413660" y="827309"/>
                  <a:pt x="435426" y="762004"/>
                  <a:pt x="435429" y="762000"/>
                </a:cubicBezTo>
                <a:cubicBezTo>
                  <a:pt x="442686" y="751114"/>
                  <a:pt x="451349" y="741045"/>
                  <a:pt x="457200" y="729343"/>
                </a:cubicBezTo>
                <a:cubicBezTo>
                  <a:pt x="485462" y="672819"/>
                  <a:pt x="447333" y="717439"/>
                  <a:pt x="489858" y="674914"/>
                </a:cubicBezTo>
                <a:cubicBezTo>
                  <a:pt x="493486" y="664028"/>
                  <a:pt x="495171" y="652287"/>
                  <a:pt x="500743" y="642257"/>
                </a:cubicBezTo>
                <a:cubicBezTo>
                  <a:pt x="513450" y="619384"/>
                  <a:pt x="536011" y="601766"/>
                  <a:pt x="544286" y="576943"/>
                </a:cubicBezTo>
                <a:cubicBezTo>
                  <a:pt x="555784" y="542451"/>
                  <a:pt x="552827" y="541774"/>
                  <a:pt x="576943" y="511629"/>
                </a:cubicBezTo>
                <a:cubicBezTo>
                  <a:pt x="583354" y="503615"/>
                  <a:pt x="592304" y="497871"/>
                  <a:pt x="598715" y="489857"/>
                </a:cubicBezTo>
                <a:cubicBezTo>
                  <a:pt x="606888" y="479641"/>
                  <a:pt x="611972" y="467133"/>
                  <a:pt x="620486" y="457200"/>
                </a:cubicBezTo>
                <a:cubicBezTo>
                  <a:pt x="633844" y="441615"/>
                  <a:pt x="649515" y="428171"/>
                  <a:pt x="664029" y="413657"/>
                </a:cubicBezTo>
                <a:lnTo>
                  <a:pt x="696686" y="381000"/>
                </a:lnTo>
                <a:lnTo>
                  <a:pt x="740229" y="337457"/>
                </a:lnTo>
                <a:cubicBezTo>
                  <a:pt x="747486" y="326571"/>
                  <a:pt x="752154" y="313415"/>
                  <a:pt x="762000" y="304800"/>
                </a:cubicBezTo>
                <a:cubicBezTo>
                  <a:pt x="781692" y="287569"/>
                  <a:pt x="802492" y="269531"/>
                  <a:pt x="827315" y="261257"/>
                </a:cubicBezTo>
                <a:lnTo>
                  <a:pt x="892629" y="239486"/>
                </a:lnTo>
                <a:cubicBezTo>
                  <a:pt x="899886" y="232229"/>
                  <a:pt x="905220" y="222304"/>
                  <a:pt x="914400" y="217714"/>
                </a:cubicBezTo>
                <a:cubicBezTo>
                  <a:pt x="934926" y="207451"/>
                  <a:pt x="957943" y="203200"/>
                  <a:pt x="979715" y="195943"/>
                </a:cubicBezTo>
                <a:lnTo>
                  <a:pt x="1012372" y="185057"/>
                </a:lnTo>
                <a:lnTo>
                  <a:pt x="1077686" y="163286"/>
                </a:lnTo>
                <a:lnTo>
                  <a:pt x="1164772" y="141514"/>
                </a:lnTo>
                <a:cubicBezTo>
                  <a:pt x="1214236" y="129148"/>
                  <a:pt x="1267793" y="115029"/>
                  <a:pt x="1317172" y="108857"/>
                </a:cubicBezTo>
                <a:lnTo>
                  <a:pt x="1491343" y="108857"/>
                </a:lnTo>
                <a:close/>
              </a:path>
            </a:pathLst>
          </a:cu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00B0F0"/>
                </a:solidFill>
              </a:rPr>
              <a:t>GT</a:t>
            </a:r>
            <a:r>
              <a:rPr lang="en-US" dirty="0" smtClean="0">
                <a:solidFill>
                  <a:schemeClr val="bg1"/>
                </a:solidFill>
              </a:rPr>
              <a:t> = greater tuberosity, </a:t>
            </a:r>
            <a:r>
              <a:rPr lang="en-US" dirty="0" smtClean="0">
                <a:solidFill>
                  <a:srgbClr val="FFC000"/>
                </a:solidFill>
              </a:rPr>
              <a:t>LT</a:t>
            </a:r>
            <a:r>
              <a:rPr lang="en-US" dirty="0" smtClean="0">
                <a:solidFill>
                  <a:schemeClr val="bg1"/>
                </a:solidFill>
              </a:rPr>
              <a:t> = lesser tuberosity, </a:t>
            </a:r>
            <a:r>
              <a:rPr lang="en-US" dirty="0" smtClean="0">
                <a:solidFill>
                  <a:srgbClr val="C8713B"/>
                </a:solidFill>
              </a:rPr>
              <a:t>SUB</a:t>
            </a:r>
            <a:r>
              <a:rPr lang="en-US" dirty="0" smtClean="0">
                <a:solidFill>
                  <a:schemeClr val="bg1"/>
                </a:solidFill>
              </a:rPr>
              <a:t> = subscapularis, </a:t>
            </a:r>
            <a:r>
              <a:rPr lang="en-US" b="1" dirty="0" smtClean="0">
                <a:solidFill>
                  <a:schemeClr val="bg1"/>
                </a:solidFill>
              </a:rPr>
              <a:t>THL </a:t>
            </a:r>
            <a:r>
              <a:rPr lang="en-US" dirty="0" smtClean="0">
                <a:solidFill>
                  <a:schemeClr val="bg1"/>
                </a:solidFill>
              </a:rPr>
              <a:t>= transverse humeral ligament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729627" y="2650733"/>
            <a:ext cx="842481" cy="565078"/>
          </a:xfrm>
          <a:custGeom>
            <a:avLst/>
            <a:gdLst>
              <a:gd name="connsiteX0" fmla="*/ 708917 w 842481"/>
              <a:gd name="connsiteY0" fmla="*/ 534256 h 565078"/>
              <a:gd name="connsiteX1" fmla="*/ 750013 w 842481"/>
              <a:gd name="connsiteY1" fmla="*/ 503433 h 565078"/>
              <a:gd name="connsiteX2" fmla="*/ 760288 w 842481"/>
              <a:gd name="connsiteY2" fmla="*/ 472611 h 565078"/>
              <a:gd name="connsiteX3" fmla="*/ 780836 w 842481"/>
              <a:gd name="connsiteY3" fmla="*/ 441788 h 565078"/>
              <a:gd name="connsiteX4" fmla="*/ 801384 w 842481"/>
              <a:gd name="connsiteY4" fmla="*/ 380143 h 565078"/>
              <a:gd name="connsiteX5" fmla="*/ 811658 w 842481"/>
              <a:gd name="connsiteY5" fmla="*/ 349321 h 565078"/>
              <a:gd name="connsiteX6" fmla="*/ 821933 w 842481"/>
              <a:gd name="connsiteY6" fmla="*/ 318498 h 565078"/>
              <a:gd name="connsiteX7" fmla="*/ 842481 w 842481"/>
              <a:gd name="connsiteY7" fmla="*/ 246579 h 565078"/>
              <a:gd name="connsiteX8" fmla="*/ 821933 w 842481"/>
              <a:gd name="connsiteY8" fmla="*/ 154112 h 565078"/>
              <a:gd name="connsiteX9" fmla="*/ 791110 w 842481"/>
              <a:gd name="connsiteY9" fmla="*/ 133564 h 565078"/>
              <a:gd name="connsiteX10" fmla="*/ 739739 w 842481"/>
              <a:gd name="connsiteY10" fmla="*/ 102741 h 565078"/>
              <a:gd name="connsiteX11" fmla="*/ 708917 w 842481"/>
              <a:gd name="connsiteY11" fmla="*/ 82193 h 565078"/>
              <a:gd name="connsiteX12" fmla="*/ 678094 w 842481"/>
              <a:gd name="connsiteY12" fmla="*/ 71919 h 565078"/>
              <a:gd name="connsiteX13" fmla="*/ 657546 w 842481"/>
              <a:gd name="connsiteY13" fmla="*/ 51370 h 565078"/>
              <a:gd name="connsiteX14" fmla="*/ 626724 w 842481"/>
              <a:gd name="connsiteY14" fmla="*/ 30822 h 565078"/>
              <a:gd name="connsiteX15" fmla="*/ 606175 w 842481"/>
              <a:gd name="connsiteY15" fmla="*/ 10274 h 565078"/>
              <a:gd name="connsiteX16" fmla="*/ 575353 w 842481"/>
              <a:gd name="connsiteY16" fmla="*/ 0 h 565078"/>
              <a:gd name="connsiteX17" fmla="*/ 431515 w 842481"/>
              <a:gd name="connsiteY17" fmla="*/ 20548 h 565078"/>
              <a:gd name="connsiteX18" fmla="*/ 400692 w 842481"/>
              <a:gd name="connsiteY18" fmla="*/ 41096 h 565078"/>
              <a:gd name="connsiteX19" fmla="*/ 339047 w 842481"/>
              <a:gd name="connsiteY19" fmla="*/ 61645 h 565078"/>
              <a:gd name="connsiteX20" fmla="*/ 246580 w 842481"/>
              <a:gd name="connsiteY20" fmla="*/ 102741 h 565078"/>
              <a:gd name="connsiteX21" fmla="*/ 215757 w 842481"/>
              <a:gd name="connsiteY21" fmla="*/ 113015 h 565078"/>
              <a:gd name="connsiteX22" fmla="*/ 195209 w 842481"/>
              <a:gd name="connsiteY22" fmla="*/ 133564 h 565078"/>
              <a:gd name="connsiteX23" fmla="*/ 133564 w 842481"/>
              <a:gd name="connsiteY23" fmla="*/ 154112 h 565078"/>
              <a:gd name="connsiteX24" fmla="*/ 102742 w 842481"/>
              <a:gd name="connsiteY24" fmla="*/ 174660 h 565078"/>
              <a:gd name="connsiteX25" fmla="*/ 82193 w 842481"/>
              <a:gd name="connsiteY25" fmla="*/ 195209 h 565078"/>
              <a:gd name="connsiteX26" fmla="*/ 51371 w 842481"/>
              <a:gd name="connsiteY26" fmla="*/ 205483 h 565078"/>
              <a:gd name="connsiteX27" fmla="*/ 30822 w 842481"/>
              <a:gd name="connsiteY27" fmla="*/ 226031 h 565078"/>
              <a:gd name="connsiteX28" fmla="*/ 20548 w 842481"/>
              <a:gd name="connsiteY28" fmla="*/ 256854 h 565078"/>
              <a:gd name="connsiteX29" fmla="*/ 0 w 842481"/>
              <a:gd name="connsiteY29" fmla="*/ 287676 h 565078"/>
              <a:gd name="connsiteX30" fmla="*/ 10274 w 842481"/>
              <a:gd name="connsiteY30" fmla="*/ 349321 h 565078"/>
              <a:gd name="connsiteX31" fmla="*/ 20548 w 842481"/>
              <a:gd name="connsiteY31" fmla="*/ 380143 h 565078"/>
              <a:gd name="connsiteX32" fmla="*/ 51371 w 842481"/>
              <a:gd name="connsiteY32" fmla="*/ 390418 h 565078"/>
              <a:gd name="connsiteX33" fmla="*/ 102742 w 842481"/>
              <a:gd name="connsiteY33" fmla="*/ 441788 h 565078"/>
              <a:gd name="connsiteX34" fmla="*/ 154112 w 842481"/>
              <a:gd name="connsiteY34" fmla="*/ 472611 h 565078"/>
              <a:gd name="connsiteX35" fmla="*/ 236306 w 842481"/>
              <a:gd name="connsiteY35" fmla="*/ 513707 h 565078"/>
              <a:gd name="connsiteX36" fmla="*/ 267128 w 842481"/>
              <a:gd name="connsiteY36" fmla="*/ 523982 h 565078"/>
              <a:gd name="connsiteX37" fmla="*/ 339047 w 842481"/>
              <a:gd name="connsiteY37" fmla="*/ 544530 h 565078"/>
              <a:gd name="connsiteX38" fmla="*/ 462337 w 842481"/>
              <a:gd name="connsiteY38" fmla="*/ 565078 h 565078"/>
              <a:gd name="connsiteX39" fmla="*/ 708917 w 842481"/>
              <a:gd name="connsiteY39" fmla="*/ 534256 h 56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481" h="565078">
                <a:moveTo>
                  <a:pt x="708917" y="534256"/>
                </a:moveTo>
                <a:cubicBezTo>
                  <a:pt x="722616" y="523982"/>
                  <a:pt x="739051" y="516588"/>
                  <a:pt x="750013" y="503433"/>
                </a:cubicBezTo>
                <a:cubicBezTo>
                  <a:pt x="756946" y="495113"/>
                  <a:pt x="755445" y="482297"/>
                  <a:pt x="760288" y="472611"/>
                </a:cubicBezTo>
                <a:cubicBezTo>
                  <a:pt x="765810" y="461567"/>
                  <a:pt x="775821" y="453072"/>
                  <a:pt x="780836" y="441788"/>
                </a:cubicBezTo>
                <a:cubicBezTo>
                  <a:pt x="789633" y="421995"/>
                  <a:pt x="794535" y="400691"/>
                  <a:pt x="801384" y="380143"/>
                </a:cubicBezTo>
                <a:lnTo>
                  <a:pt x="811658" y="349321"/>
                </a:lnTo>
                <a:cubicBezTo>
                  <a:pt x="815083" y="339047"/>
                  <a:pt x="819306" y="329005"/>
                  <a:pt x="821933" y="318498"/>
                </a:cubicBezTo>
                <a:cubicBezTo>
                  <a:pt x="834834" y="266895"/>
                  <a:pt x="827742" y="290798"/>
                  <a:pt x="842481" y="246579"/>
                </a:cubicBezTo>
                <a:cubicBezTo>
                  <a:pt x="842376" y="245949"/>
                  <a:pt x="832582" y="167424"/>
                  <a:pt x="821933" y="154112"/>
                </a:cubicBezTo>
                <a:cubicBezTo>
                  <a:pt x="814219" y="144470"/>
                  <a:pt x="800752" y="141278"/>
                  <a:pt x="791110" y="133564"/>
                </a:cubicBezTo>
                <a:cubicBezTo>
                  <a:pt x="750814" y="101327"/>
                  <a:pt x="793269" y="120584"/>
                  <a:pt x="739739" y="102741"/>
                </a:cubicBezTo>
                <a:cubicBezTo>
                  <a:pt x="729465" y="95892"/>
                  <a:pt x="719961" y="87715"/>
                  <a:pt x="708917" y="82193"/>
                </a:cubicBezTo>
                <a:cubicBezTo>
                  <a:pt x="699230" y="77350"/>
                  <a:pt x="687381" y="77491"/>
                  <a:pt x="678094" y="71919"/>
                </a:cubicBezTo>
                <a:cubicBezTo>
                  <a:pt x="669788" y="66935"/>
                  <a:pt x="665110" y="57421"/>
                  <a:pt x="657546" y="51370"/>
                </a:cubicBezTo>
                <a:cubicBezTo>
                  <a:pt x="647904" y="43656"/>
                  <a:pt x="636366" y="38536"/>
                  <a:pt x="626724" y="30822"/>
                </a:cubicBezTo>
                <a:cubicBezTo>
                  <a:pt x="619160" y="24771"/>
                  <a:pt x="614481" y="15258"/>
                  <a:pt x="606175" y="10274"/>
                </a:cubicBezTo>
                <a:cubicBezTo>
                  <a:pt x="596889" y="4702"/>
                  <a:pt x="585627" y="3425"/>
                  <a:pt x="575353" y="0"/>
                </a:cubicBezTo>
                <a:cubicBezTo>
                  <a:pt x="546477" y="2625"/>
                  <a:pt x="471047" y="782"/>
                  <a:pt x="431515" y="20548"/>
                </a:cubicBezTo>
                <a:cubicBezTo>
                  <a:pt x="420470" y="26070"/>
                  <a:pt x="411976" y="36081"/>
                  <a:pt x="400692" y="41096"/>
                </a:cubicBezTo>
                <a:cubicBezTo>
                  <a:pt x="380899" y="49893"/>
                  <a:pt x="357069" y="49630"/>
                  <a:pt x="339047" y="61645"/>
                </a:cubicBezTo>
                <a:cubicBezTo>
                  <a:pt x="290203" y="94208"/>
                  <a:pt x="319939" y="78289"/>
                  <a:pt x="246580" y="102741"/>
                </a:cubicBezTo>
                <a:lnTo>
                  <a:pt x="215757" y="113015"/>
                </a:lnTo>
                <a:cubicBezTo>
                  <a:pt x="208908" y="119865"/>
                  <a:pt x="203873" y="129232"/>
                  <a:pt x="195209" y="133564"/>
                </a:cubicBezTo>
                <a:cubicBezTo>
                  <a:pt x="175836" y="143251"/>
                  <a:pt x="151586" y="142097"/>
                  <a:pt x="133564" y="154112"/>
                </a:cubicBezTo>
                <a:cubicBezTo>
                  <a:pt x="123290" y="160961"/>
                  <a:pt x="112384" y="166946"/>
                  <a:pt x="102742" y="174660"/>
                </a:cubicBezTo>
                <a:cubicBezTo>
                  <a:pt x="95178" y="180711"/>
                  <a:pt x="90499" y="190225"/>
                  <a:pt x="82193" y="195209"/>
                </a:cubicBezTo>
                <a:cubicBezTo>
                  <a:pt x="72907" y="200781"/>
                  <a:pt x="61645" y="202058"/>
                  <a:pt x="51371" y="205483"/>
                </a:cubicBezTo>
                <a:cubicBezTo>
                  <a:pt x="44521" y="212332"/>
                  <a:pt x="35806" y="217725"/>
                  <a:pt x="30822" y="226031"/>
                </a:cubicBezTo>
                <a:cubicBezTo>
                  <a:pt x="25250" y="235318"/>
                  <a:pt x="25391" y="247167"/>
                  <a:pt x="20548" y="256854"/>
                </a:cubicBezTo>
                <a:cubicBezTo>
                  <a:pt x="15026" y="267898"/>
                  <a:pt x="6849" y="277402"/>
                  <a:pt x="0" y="287676"/>
                </a:cubicBezTo>
                <a:cubicBezTo>
                  <a:pt x="3425" y="308224"/>
                  <a:pt x="5755" y="328985"/>
                  <a:pt x="10274" y="349321"/>
                </a:cubicBezTo>
                <a:cubicBezTo>
                  <a:pt x="12623" y="359893"/>
                  <a:pt x="12890" y="372485"/>
                  <a:pt x="20548" y="380143"/>
                </a:cubicBezTo>
                <a:cubicBezTo>
                  <a:pt x="28206" y="387801"/>
                  <a:pt x="41097" y="386993"/>
                  <a:pt x="51371" y="390418"/>
                </a:cubicBezTo>
                <a:cubicBezTo>
                  <a:pt x="86598" y="443258"/>
                  <a:pt x="53815" y="402646"/>
                  <a:pt x="102742" y="441788"/>
                </a:cubicBezTo>
                <a:cubicBezTo>
                  <a:pt x="143038" y="474025"/>
                  <a:pt x="100583" y="454768"/>
                  <a:pt x="154112" y="472611"/>
                </a:cubicBezTo>
                <a:cubicBezTo>
                  <a:pt x="189978" y="508475"/>
                  <a:pt x="165470" y="490095"/>
                  <a:pt x="236306" y="513707"/>
                </a:cubicBezTo>
                <a:lnTo>
                  <a:pt x="267128" y="523982"/>
                </a:lnTo>
                <a:cubicBezTo>
                  <a:pt x="294379" y="533066"/>
                  <a:pt x="309567" y="539003"/>
                  <a:pt x="339047" y="544530"/>
                </a:cubicBezTo>
                <a:cubicBezTo>
                  <a:pt x="379997" y="552208"/>
                  <a:pt x="462337" y="565078"/>
                  <a:pt x="462337" y="565078"/>
                </a:cubicBezTo>
                <a:lnTo>
                  <a:pt x="708917" y="534256"/>
                </a:lnTo>
                <a:close/>
              </a:path>
            </a:pathLst>
          </a:custGeom>
          <a:noFill/>
          <a:ln w="38100">
            <a:solidFill>
              <a:schemeClr val="accent1">
                <a:shade val="50000"/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1455949" y="2569580"/>
            <a:ext cx="535423" cy="3412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455949" y="2094271"/>
            <a:ext cx="535423" cy="40418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40622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AP Neutral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90200" y="1117365"/>
            <a:ext cx="1076833" cy="9877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568691" y="833948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C8713B"/>
                </a:solidFill>
              </a:rPr>
              <a:t>SUB</a:t>
            </a:r>
            <a:r>
              <a:rPr lang="en-US" sz="2400" dirty="0" smtClean="0"/>
              <a:t> attaches to lateral </a:t>
            </a:r>
            <a:r>
              <a:rPr lang="en-US" sz="2400" dirty="0" smtClean="0">
                <a:solidFill>
                  <a:srgbClr val="FFC000"/>
                </a:solidFill>
              </a:rPr>
              <a:t>LT</a:t>
            </a:r>
            <a:r>
              <a:rPr lang="en-US" sz="2400" dirty="0" smtClean="0"/>
              <a:t>, and adds to the </a:t>
            </a:r>
            <a:r>
              <a:rPr lang="en-US" sz="2400" dirty="0" smtClean="0">
                <a:solidFill>
                  <a:schemeClr val="bg1"/>
                </a:solidFill>
              </a:rPr>
              <a:t>THL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/>
              <a:t>securing the </a:t>
            </a:r>
            <a:r>
              <a:rPr lang="en-US" sz="2400" dirty="0" smtClean="0">
                <a:solidFill>
                  <a:srgbClr val="FF0000"/>
                </a:solidFill>
              </a:rPr>
              <a:t>LHBB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801396" y="2827347"/>
            <a:ext cx="602108" cy="847082"/>
          </a:xfrm>
          <a:custGeom>
            <a:avLst/>
            <a:gdLst>
              <a:gd name="connsiteX0" fmla="*/ 439424 w 602108"/>
              <a:gd name="connsiteY0" fmla="*/ 0 h 847082"/>
              <a:gd name="connsiteX1" fmla="*/ 360886 w 602108"/>
              <a:gd name="connsiteY1" fmla="*/ 22440 h 847082"/>
              <a:gd name="connsiteX2" fmla="*/ 344057 w 602108"/>
              <a:gd name="connsiteY2" fmla="*/ 28049 h 847082"/>
              <a:gd name="connsiteX3" fmla="*/ 293568 w 602108"/>
              <a:gd name="connsiteY3" fmla="*/ 50489 h 847082"/>
              <a:gd name="connsiteX4" fmla="*/ 259910 w 602108"/>
              <a:gd name="connsiteY4" fmla="*/ 61708 h 847082"/>
              <a:gd name="connsiteX5" fmla="*/ 226251 w 602108"/>
              <a:gd name="connsiteY5" fmla="*/ 84147 h 847082"/>
              <a:gd name="connsiteX6" fmla="*/ 209421 w 602108"/>
              <a:gd name="connsiteY6" fmla="*/ 100977 h 847082"/>
              <a:gd name="connsiteX7" fmla="*/ 175762 w 602108"/>
              <a:gd name="connsiteY7" fmla="*/ 117806 h 847082"/>
              <a:gd name="connsiteX8" fmla="*/ 147713 w 602108"/>
              <a:gd name="connsiteY8" fmla="*/ 151465 h 847082"/>
              <a:gd name="connsiteX9" fmla="*/ 130884 w 602108"/>
              <a:gd name="connsiteY9" fmla="*/ 162685 h 847082"/>
              <a:gd name="connsiteX10" fmla="*/ 97225 w 602108"/>
              <a:gd name="connsiteY10" fmla="*/ 213173 h 847082"/>
              <a:gd name="connsiteX11" fmla="*/ 86005 w 602108"/>
              <a:gd name="connsiteY11" fmla="*/ 230003 h 847082"/>
              <a:gd name="connsiteX12" fmla="*/ 69176 w 602108"/>
              <a:gd name="connsiteY12" fmla="*/ 241222 h 847082"/>
              <a:gd name="connsiteX13" fmla="*/ 29907 w 602108"/>
              <a:gd name="connsiteY13" fmla="*/ 359028 h 847082"/>
              <a:gd name="connsiteX14" fmla="*/ 13078 w 602108"/>
              <a:gd name="connsiteY14" fmla="*/ 409517 h 847082"/>
              <a:gd name="connsiteX15" fmla="*/ 7468 w 602108"/>
              <a:gd name="connsiteY15" fmla="*/ 426346 h 847082"/>
              <a:gd name="connsiteX16" fmla="*/ 7468 w 602108"/>
              <a:gd name="connsiteY16" fmla="*/ 650739 h 847082"/>
              <a:gd name="connsiteX17" fmla="*/ 18687 w 602108"/>
              <a:gd name="connsiteY17" fmla="*/ 684398 h 847082"/>
              <a:gd name="connsiteX18" fmla="*/ 41127 w 602108"/>
              <a:gd name="connsiteY18" fmla="*/ 740496 h 847082"/>
              <a:gd name="connsiteX19" fmla="*/ 57956 w 602108"/>
              <a:gd name="connsiteY19" fmla="*/ 751716 h 847082"/>
              <a:gd name="connsiteX20" fmla="*/ 74786 w 602108"/>
              <a:gd name="connsiteY20" fmla="*/ 768545 h 847082"/>
              <a:gd name="connsiteX21" fmla="*/ 125274 w 602108"/>
              <a:gd name="connsiteY21" fmla="*/ 802204 h 847082"/>
              <a:gd name="connsiteX22" fmla="*/ 142103 w 602108"/>
              <a:gd name="connsiteY22" fmla="*/ 813424 h 847082"/>
              <a:gd name="connsiteX23" fmla="*/ 192592 w 602108"/>
              <a:gd name="connsiteY23" fmla="*/ 835863 h 847082"/>
              <a:gd name="connsiteX24" fmla="*/ 287959 w 602108"/>
              <a:gd name="connsiteY24" fmla="*/ 847082 h 847082"/>
              <a:gd name="connsiteX25" fmla="*/ 411375 w 602108"/>
              <a:gd name="connsiteY25" fmla="*/ 841473 h 847082"/>
              <a:gd name="connsiteX26" fmla="*/ 428204 w 602108"/>
              <a:gd name="connsiteY26" fmla="*/ 835863 h 847082"/>
              <a:gd name="connsiteX27" fmla="*/ 445033 w 602108"/>
              <a:gd name="connsiteY27" fmla="*/ 824643 h 847082"/>
              <a:gd name="connsiteX28" fmla="*/ 473083 w 602108"/>
              <a:gd name="connsiteY28" fmla="*/ 796594 h 847082"/>
              <a:gd name="connsiteX29" fmla="*/ 484302 w 602108"/>
              <a:gd name="connsiteY29" fmla="*/ 779765 h 847082"/>
              <a:gd name="connsiteX30" fmla="*/ 517961 w 602108"/>
              <a:gd name="connsiteY30" fmla="*/ 751716 h 847082"/>
              <a:gd name="connsiteX31" fmla="*/ 534791 w 602108"/>
              <a:gd name="connsiteY31" fmla="*/ 718057 h 847082"/>
              <a:gd name="connsiteX32" fmla="*/ 546010 w 602108"/>
              <a:gd name="connsiteY32" fmla="*/ 701227 h 847082"/>
              <a:gd name="connsiteX33" fmla="*/ 557230 w 602108"/>
              <a:gd name="connsiteY33" fmla="*/ 667568 h 847082"/>
              <a:gd name="connsiteX34" fmla="*/ 574059 w 602108"/>
              <a:gd name="connsiteY34" fmla="*/ 633909 h 847082"/>
              <a:gd name="connsiteX35" fmla="*/ 585279 w 602108"/>
              <a:gd name="connsiteY35" fmla="*/ 617080 h 847082"/>
              <a:gd name="connsiteX36" fmla="*/ 602108 w 602108"/>
              <a:gd name="connsiteY36" fmla="*/ 555372 h 847082"/>
              <a:gd name="connsiteX37" fmla="*/ 596498 w 602108"/>
              <a:gd name="connsiteY37" fmla="*/ 330979 h 847082"/>
              <a:gd name="connsiteX38" fmla="*/ 590889 w 602108"/>
              <a:gd name="connsiteY38" fmla="*/ 302930 h 847082"/>
              <a:gd name="connsiteX39" fmla="*/ 579669 w 602108"/>
              <a:gd name="connsiteY39" fmla="*/ 230003 h 847082"/>
              <a:gd name="connsiteX40" fmla="*/ 574059 w 602108"/>
              <a:gd name="connsiteY40" fmla="*/ 168295 h 847082"/>
              <a:gd name="connsiteX41" fmla="*/ 562840 w 602108"/>
              <a:gd name="connsiteY41" fmla="*/ 134636 h 847082"/>
              <a:gd name="connsiteX42" fmla="*/ 557230 w 602108"/>
              <a:gd name="connsiteY42" fmla="*/ 117806 h 847082"/>
              <a:gd name="connsiteX43" fmla="*/ 534791 w 602108"/>
              <a:gd name="connsiteY43" fmla="*/ 84147 h 847082"/>
              <a:gd name="connsiteX44" fmla="*/ 529181 w 602108"/>
              <a:gd name="connsiteY44" fmla="*/ 67318 h 847082"/>
              <a:gd name="connsiteX45" fmla="*/ 489912 w 602108"/>
              <a:gd name="connsiteY45" fmla="*/ 22440 h 847082"/>
              <a:gd name="connsiteX46" fmla="*/ 439424 w 602108"/>
              <a:gd name="connsiteY46" fmla="*/ 0 h 84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2108" h="847082">
                <a:moveTo>
                  <a:pt x="439424" y="0"/>
                </a:moveTo>
                <a:cubicBezTo>
                  <a:pt x="383059" y="14092"/>
                  <a:pt x="409183" y="6341"/>
                  <a:pt x="360886" y="22440"/>
                </a:cubicBezTo>
                <a:lnTo>
                  <a:pt x="344057" y="28049"/>
                </a:lnTo>
                <a:cubicBezTo>
                  <a:pt x="317388" y="45828"/>
                  <a:pt x="333621" y="37138"/>
                  <a:pt x="293568" y="50489"/>
                </a:cubicBezTo>
                <a:cubicBezTo>
                  <a:pt x="293563" y="50491"/>
                  <a:pt x="259914" y="61705"/>
                  <a:pt x="259910" y="61708"/>
                </a:cubicBezTo>
                <a:cubicBezTo>
                  <a:pt x="248690" y="69188"/>
                  <a:pt x="235786" y="74612"/>
                  <a:pt x="226251" y="84147"/>
                </a:cubicBezTo>
                <a:cubicBezTo>
                  <a:pt x="220641" y="89757"/>
                  <a:pt x="216022" y="96576"/>
                  <a:pt x="209421" y="100977"/>
                </a:cubicBezTo>
                <a:cubicBezTo>
                  <a:pt x="158823" y="134710"/>
                  <a:pt x="228722" y="73673"/>
                  <a:pt x="175762" y="117806"/>
                </a:cubicBezTo>
                <a:cubicBezTo>
                  <a:pt x="120637" y="163743"/>
                  <a:pt x="191827" y="107351"/>
                  <a:pt x="147713" y="151465"/>
                </a:cubicBezTo>
                <a:cubicBezTo>
                  <a:pt x="142946" y="156232"/>
                  <a:pt x="136494" y="158945"/>
                  <a:pt x="130884" y="162685"/>
                </a:cubicBezTo>
                <a:lnTo>
                  <a:pt x="97225" y="213173"/>
                </a:lnTo>
                <a:cubicBezTo>
                  <a:pt x="93485" y="218783"/>
                  <a:pt x="91615" y="226263"/>
                  <a:pt x="86005" y="230003"/>
                </a:cubicBezTo>
                <a:lnTo>
                  <a:pt x="69176" y="241222"/>
                </a:lnTo>
                <a:lnTo>
                  <a:pt x="29907" y="359028"/>
                </a:lnTo>
                <a:lnTo>
                  <a:pt x="13078" y="409517"/>
                </a:lnTo>
                <a:lnTo>
                  <a:pt x="7468" y="426346"/>
                </a:lnTo>
                <a:cubicBezTo>
                  <a:pt x="-1215" y="521852"/>
                  <a:pt x="-3688" y="520584"/>
                  <a:pt x="7468" y="650739"/>
                </a:cubicBezTo>
                <a:cubicBezTo>
                  <a:pt x="8478" y="662522"/>
                  <a:pt x="15819" y="672925"/>
                  <a:pt x="18687" y="684398"/>
                </a:cubicBezTo>
                <a:cubicBezTo>
                  <a:pt x="23331" y="702973"/>
                  <a:pt x="26837" y="726205"/>
                  <a:pt x="41127" y="740496"/>
                </a:cubicBezTo>
                <a:cubicBezTo>
                  <a:pt x="45894" y="745263"/>
                  <a:pt x="52777" y="747400"/>
                  <a:pt x="57956" y="751716"/>
                </a:cubicBezTo>
                <a:cubicBezTo>
                  <a:pt x="64051" y="756795"/>
                  <a:pt x="68524" y="763674"/>
                  <a:pt x="74786" y="768545"/>
                </a:cubicBezTo>
                <a:cubicBezTo>
                  <a:pt x="74793" y="768550"/>
                  <a:pt x="116856" y="796592"/>
                  <a:pt x="125274" y="802204"/>
                </a:cubicBezTo>
                <a:lnTo>
                  <a:pt x="142103" y="813424"/>
                </a:lnTo>
                <a:cubicBezTo>
                  <a:pt x="159637" y="825113"/>
                  <a:pt x="168564" y="833193"/>
                  <a:pt x="192592" y="835863"/>
                </a:cubicBezTo>
                <a:cubicBezTo>
                  <a:pt x="258064" y="843138"/>
                  <a:pt x="226278" y="839373"/>
                  <a:pt x="287959" y="847082"/>
                </a:cubicBezTo>
                <a:cubicBezTo>
                  <a:pt x="329098" y="845212"/>
                  <a:pt x="370325" y="844757"/>
                  <a:pt x="411375" y="841473"/>
                </a:cubicBezTo>
                <a:cubicBezTo>
                  <a:pt x="417269" y="841001"/>
                  <a:pt x="422915" y="838508"/>
                  <a:pt x="428204" y="835863"/>
                </a:cubicBezTo>
                <a:cubicBezTo>
                  <a:pt x="434234" y="832848"/>
                  <a:pt x="439423" y="828383"/>
                  <a:pt x="445033" y="824643"/>
                </a:cubicBezTo>
                <a:cubicBezTo>
                  <a:pt x="474955" y="779763"/>
                  <a:pt x="435681" y="833996"/>
                  <a:pt x="473083" y="796594"/>
                </a:cubicBezTo>
                <a:cubicBezTo>
                  <a:pt x="477850" y="791827"/>
                  <a:pt x="479535" y="784532"/>
                  <a:pt x="484302" y="779765"/>
                </a:cubicBezTo>
                <a:cubicBezTo>
                  <a:pt x="528428" y="735639"/>
                  <a:pt x="472014" y="806853"/>
                  <a:pt x="517961" y="751716"/>
                </a:cubicBezTo>
                <a:cubicBezTo>
                  <a:pt x="538056" y="727602"/>
                  <a:pt x="522142" y="743355"/>
                  <a:pt x="534791" y="718057"/>
                </a:cubicBezTo>
                <a:cubicBezTo>
                  <a:pt x="537806" y="712027"/>
                  <a:pt x="543272" y="707388"/>
                  <a:pt x="546010" y="701227"/>
                </a:cubicBezTo>
                <a:cubicBezTo>
                  <a:pt x="550813" y="690420"/>
                  <a:pt x="550670" y="677408"/>
                  <a:pt x="557230" y="667568"/>
                </a:cubicBezTo>
                <a:cubicBezTo>
                  <a:pt x="589387" y="619331"/>
                  <a:pt x="550829" y="680368"/>
                  <a:pt x="574059" y="633909"/>
                </a:cubicBezTo>
                <a:cubicBezTo>
                  <a:pt x="577074" y="627879"/>
                  <a:pt x="582541" y="623241"/>
                  <a:pt x="585279" y="617080"/>
                </a:cubicBezTo>
                <a:cubicBezTo>
                  <a:pt x="595630" y="593790"/>
                  <a:pt x="597309" y="579365"/>
                  <a:pt x="602108" y="555372"/>
                </a:cubicBezTo>
                <a:cubicBezTo>
                  <a:pt x="600238" y="480574"/>
                  <a:pt x="599820" y="405726"/>
                  <a:pt x="596498" y="330979"/>
                </a:cubicBezTo>
                <a:cubicBezTo>
                  <a:pt x="596075" y="321454"/>
                  <a:pt x="592339" y="312354"/>
                  <a:pt x="590889" y="302930"/>
                </a:cubicBezTo>
                <a:cubicBezTo>
                  <a:pt x="577309" y="214655"/>
                  <a:pt x="592529" y="294298"/>
                  <a:pt x="579669" y="230003"/>
                </a:cubicBezTo>
                <a:cubicBezTo>
                  <a:pt x="577799" y="209434"/>
                  <a:pt x="577648" y="188635"/>
                  <a:pt x="574059" y="168295"/>
                </a:cubicBezTo>
                <a:cubicBezTo>
                  <a:pt x="572004" y="156648"/>
                  <a:pt x="566580" y="145856"/>
                  <a:pt x="562840" y="134636"/>
                </a:cubicBezTo>
                <a:cubicBezTo>
                  <a:pt x="560970" y="129026"/>
                  <a:pt x="560510" y="122726"/>
                  <a:pt x="557230" y="117806"/>
                </a:cubicBezTo>
                <a:cubicBezTo>
                  <a:pt x="549750" y="106586"/>
                  <a:pt x="539055" y="96939"/>
                  <a:pt x="534791" y="84147"/>
                </a:cubicBezTo>
                <a:cubicBezTo>
                  <a:pt x="532921" y="78537"/>
                  <a:pt x="532053" y="72487"/>
                  <a:pt x="529181" y="67318"/>
                </a:cubicBezTo>
                <a:cubicBezTo>
                  <a:pt x="517991" y="47177"/>
                  <a:pt x="510466" y="31575"/>
                  <a:pt x="489912" y="22440"/>
                </a:cubicBezTo>
                <a:cubicBezTo>
                  <a:pt x="479105" y="17637"/>
                  <a:pt x="456253" y="11220"/>
                  <a:pt x="439424" y="0"/>
                </a:cubicBezTo>
                <a:close/>
              </a:path>
            </a:pathLst>
          </a:custGeom>
          <a:noFill/>
          <a:ln w="38100">
            <a:solidFill>
              <a:srgbClr val="00B0F0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8545364" y="3394463"/>
            <a:ext cx="565744" cy="535680"/>
          </a:xfrm>
          <a:custGeom>
            <a:avLst/>
            <a:gdLst>
              <a:gd name="connsiteX0" fmla="*/ 276294 w 565744"/>
              <a:gd name="connsiteY0" fmla="*/ 532852 h 535680"/>
              <a:gd name="connsiteX1" fmla="*/ 322342 w 565744"/>
              <a:gd name="connsiteY1" fmla="*/ 532852 h 535680"/>
              <a:gd name="connsiteX2" fmla="*/ 421019 w 565744"/>
              <a:gd name="connsiteY2" fmla="*/ 526274 h 535680"/>
              <a:gd name="connsiteX3" fmla="*/ 447332 w 565744"/>
              <a:gd name="connsiteY3" fmla="*/ 519695 h 535680"/>
              <a:gd name="connsiteX4" fmla="*/ 486803 w 565744"/>
              <a:gd name="connsiteY4" fmla="*/ 493382 h 535680"/>
              <a:gd name="connsiteX5" fmla="*/ 499960 w 565744"/>
              <a:gd name="connsiteY5" fmla="*/ 473646 h 535680"/>
              <a:gd name="connsiteX6" fmla="*/ 506538 w 565744"/>
              <a:gd name="connsiteY6" fmla="*/ 453911 h 535680"/>
              <a:gd name="connsiteX7" fmla="*/ 526273 w 565744"/>
              <a:gd name="connsiteY7" fmla="*/ 440754 h 535680"/>
              <a:gd name="connsiteX8" fmla="*/ 546009 w 565744"/>
              <a:gd name="connsiteY8" fmla="*/ 401284 h 535680"/>
              <a:gd name="connsiteX9" fmla="*/ 559165 w 565744"/>
              <a:gd name="connsiteY9" fmla="*/ 355235 h 535680"/>
              <a:gd name="connsiteX10" fmla="*/ 565744 w 565744"/>
              <a:gd name="connsiteY10" fmla="*/ 335500 h 535680"/>
              <a:gd name="connsiteX11" fmla="*/ 552587 w 565744"/>
              <a:gd name="connsiteY11" fmla="*/ 184196 h 535680"/>
              <a:gd name="connsiteX12" fmla="*/ 539430 w 565744"/>
              <a:gd name="connsiteY12" fmla="*/ 144725 h 535680"/>
              <a:gd name="connsiteX13" fmla="*/ 526273 w 565744"/>
              <a:gd name="connsiteY13" fmla="*/ 124990 h 535680"/>
              <a:gd name="connsiteX14" fmla="*/ 506538 w 565744"/>
              <a:gd name="connsiteY14" fmla="*/ 85520 h 535680"/>
              <a:gd name="connsiteX15" fmla="*/ 486803 w 565744"/>
              <a:gd name="connsiteY15" fmla="*/ 78941 h 535680"/>
              <a:gd name="connsiteX16" fmla="*/ 467068 w 565744"/>
              <a:gd name="connsiteY16" fmla="*/ 65784 h 535680"/>
              <a:gd name="connsiteX17" fmla="*/ 427597 w 565744"/>
              <a:gd name="connsiteY17" fmla="*/ 52628 h 535680"/>
              <a:gd name="connsiteX18" fmla="*/ 407862 w 565744"/>
              <a:gd name="connsiteY18" fmla="*/ 46049 h 535680"/>
              <a:gd name="connsiteX19" fmla="*/ 368391 w 565744"/>
              <a:gd name="connsiteY19" fmla="*/ 26314 h 535680"/>
              <a:gd name="connsiteX20" fmla="*/ 348656 w 565744"/>
              <a:gd name="connsiteY20" fmla="*/ 13157 h 535680"/>
              <a:gd name="connsiteX21" fmla="*/ 309186 w 565744"/>
              <a:gd name="connsiteY21" fmla="*/ 0 h 535680"/>
              <a:gd name="connsiteX22" fmla="*/ 184196 w 565744"/>
              <a:gd name="connsiteY22" fmla="*/ 13157 h 535680"/>
              <a:gd name="connsiteX23" fmla="*/ 144725 w 565744"/>
              <a:gd name="connsiteY23" fmla="*/ 32892 h 535680"/>
              <a:gd name="connsiteX24" fmla="*/ 105255 w 565744"/>
              <a:gd name="connsiteY24" fmla="*/ 59206 h 535680"/>
              <a:gd name="connsiteX25" fmla="*/ 65784 w 565744"/>
              <a:gd name="connsiteY25" fmla="*/ 85520 h 535680"/>
              <a:gd name="connsiteX26" fmla="*/ 39471 w 565744"/>
              <a:gd name="connsiteY26" fmla="*/ 124990 h 535680"/>
              <a:gd name="connsiteX27" fmla="*/ 19735 w 565744"/>
              <a:gd name="connsiteY27" fmla="*/ 164461 h 535680"/>
              <a:gd name="connsiteX28" fmla="*/ 6578 w 565744"/>
              <a:gd name="connsiteY28" fmla="*/ 203931 h 535680"/>
              <a:gd name="connsiteX29" fmla="*/ 0 w 565744"/>
              <a:gd name="connsiteY29" fmla="*/ 223666 h 535680"/>
              <a:gd name="connsiteX30" fmla="*/ 13157 w 565744"/>
              <a:gd name="connsiteY30" fmla="*/ 328921 h 535680"/>
              <a:gd name="connsiteX31" fmla="*/ 39471 w 565744"/>
              <a:gd name="connsiteY31" fmla="*/ 368392 h 535680"/>
              <a:gd name="connsiteX32" fmla="*/ 59206 w 565744"/>
              <a:gd name="connsiteY32" fmla="*/ 381549 h 535680"/>
              <a:gd name="connsiteX33" fmla="*/ 72363 w 565744"/>
              <a:gd name="connsiteY33" fmla="*/ 401284 h 535680"/>
              <a:gd name="connsiteX34" fmla="*/ 92098 w 565744"/>
              <a:gd name="connsiteY34" fmla="*/ 414441 h 535680"/>
              <a:gd name="connsiteX35" fmla="*/ 118412 w 565744"/>
              <a:gd name="connsiteY35" fmla="*/ 447333 h 535680"/>
              <a:gd name="connsiteX36" fmla="*/ 131568 w 565744"/>
              <a:gd name="connsiteY36" fmla="*/ 467068 h 535680"/>
              <a:gd name="connsiteX37" fmla="*/ 171039 w 565744"/>
              <a:gd name="connsiteY37" fmla="*/ 493382 h 535680"/>
              <a:gd name="connsiteX38" fmla="*/ 190774 w 565744"/>
              <a:gd name="connsiteY38" fmla="*/ 506538 h 535680"/>
              <a:gd name="connsiteX39" fmla="*/ 230245 w 565744"/>
              <a:gd name="connsiteY39" fmla="*/ 519695 h 535680"/>
              <a:gd name="connsiteX40" fmla="*/ 276294 w 565744"/>
              <a:gd name="connsiteY40" fmla="*/ 532852 h 53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5744" h="535680">
                <a:moveTo>
                  <a:pt x="276294" y="532852"/>
                </a:moveTo>
                <a:cubicBezTo>
                  <a:pt x="291643" y="535045"/>
                  <a:pt x="276606" y="537934"/>
                  <a:pt x="322342" y="532852"/>
                </a:cubicBezTo>
                <a:cubicBezTo>
                  <a:pt x="355106" y="529212"/>
                  <a:pt x="388127" y="528467"/>
                  <a:pt x="421019" y="526274"/>
                </a:cubicBezTo>
                <a:cubicBezTo>
                  <a:pt x="429790" y="524081"/>
                  <a:pt x="439245" y="523738"/>
                  <a:pt x="447332" y="519695"/>
                </a:cubicBezTo>
                <a:cubicBezTo>
                  <a:pt x="461475" y="512623"/>
                  <a:pt x="486803" y="493382"/>
                  <a:pt x="486803" y="493382"/>
                </a:cubicBezTo>
                <a:cubicBezTo>
                  <a:pt x="491189" y="486803"/>
                  <a:pt x="496424" y="480718"/>
                  <a:pt x="499960" y="473646"/>
                </a:cubicBezTo>
                <a:cubicBezTo>
                  <a:pt x="503061" y="467444"/>
                  <a:pt x="502206" y="459326"/>
                  <a:pt x="506538" y="453911"/>
                </a:cubicBezTo>
                <a:cubicBezTo>
                  <a:pt x="511477" y="447737"/>
                  <a:pt x="519695" y="445140"/>
                  <a:pt x="526273" y="440754"/>
                </a:cubicBezTo>
                <a:cubicBezTo>
                  <a:pt x="542812" y="391143"/>
                  <a:pt x="520501" y="452301"/>
                  <a:pt x="546009" y="401284"/>
                </a:cubicBezTo>
                <a:cubicBezTo>
                  <a:pt x="551267" y="390769"/>
                  <a:pt x="556355" y="365071"/>
                  <a:pt x="559165" y="355235"/>
                </a:cubicBezTo>
                <a:cubicBezTo>
                  <a:pt x="561070" y="348568"/>
                  <a:pt x="563551" y="342078"/>
                  <a:pt x="565744" y="335500"/>
                </a:cubicBezTo>
                <a:cubicBezTo>
                  <a:pt x="563259" y="290777"/>
                  <a:pt x="565584" y="231852"/>
                  <a:pt x="552587" y="184196"/>
                </a:cubicBezTo>
                <a:cubicBezTo>
                  <a:pt x="548938" y="170816"/>
                  <a:pt x="547123" y="156264"/>
                  <a:pt x="539430" y="144725"/>
                </a:cubicBezTo>
                <a:lnTo>
                  <a:pt x="526273" y="124990"/>
                </a:lnTo>
                <a:cubicBezTo>
                  <a:pt x="521939" y="111988"/>
                  <a:pt x="518132" y="94795"/>
                  <a:pt x="506538" y="85520"/>
                </a:cubicBezTo>
                <a:cubicBezTo>
                  <a:pt x="501123" y="81188"/>
                  <a:pt x="493005" y="82042"/>
                  <a:pt x="486803" y="78941"/>
                </a:cubicBezTo>
                <a:cubicBezTo>
                  <a:pt x="479732" y="75405"/>
                  <a:pt x="474293" y="68995"/>
                  <a:pt x="467068" y="65784"/>
                </a:cubicBezTo>
                <a:cubicBezTo>
                  <a:pt x="454395" y="60152"/>
                  <a:pt x="440754" y="57014"/>
                  <a:pt x="427597" y="52628"/>
                </a:cubicBezTo>
                <a:cubicBezTo>
                  <a:pt x="421019" y="50435"/>
                  <a:pt x="413632" y="49895"/>
                  <a:pt x="407862" y="46049"/>
                </a:cubicBezTo>
                <a:cubicBezTo>
                  <a:pt x="382357" y="29045"/>
                  <a:pt x="395628" y="35392"/>
                  <a:pt x="368391" y="26314"/>
                </a:cubicBezTo>
                <a:cubicBezTo>
                  <a:pt x="361813" y="21928"/>
                  <a:pt x="355881" y="16368"/>
                  <a:pt x="348656" y="13157"/>
                </a:cubicBezTo>
                <a:cubicBezTo>
                  <a:pt x="335983" y="7524"/>
                  <a:pt x="309186" y="0"/>
                  <a:pt x="309186" y="0"/>
                </a:cubicBezTo>
                <a:cubicBezTo>
                  <a:pt x="306372" y="188"/>
                  <a:pt x="213725" y="502"/>
                  <a:pt x="184196" y="13157"/>
                </a:cubicBezTo>
                <a:cubicBezTo>
                  <a:pt x="94936" y="51411"/>
                  <a:pt x="227874" y="5177"/>
                  <a:pt x="144725" y="32892"/>
                </a:cubicBezTo>
                <a:cubicBezTo>
                  <a:pt x="100928" y="76691"/>
                  <a:pt x="148096" y="35406"/>
                  <a:pt x="105255" y="59206"/>
                </a:cubicBezTo>
                <a:cubicBezTo>
                  <a:pt x="91432" y="66885"/>
                  <a:pt x="65784" y="85520"/>
                  <a:pt x="65784" y="85520"/>
                </a:cubicBezTo>
                <a:cubicBezTo>
                  <a:pt x="57013" y="98677"/>
                  <a:pt x="44472" y="109989"/>
                  <a:pt x="39471" y="124990"/>
                </a:cubicBezTo>
                <a:cubicBezTo>
                  <a:pt x="30392" y="152226"/>
                  <a:pt x="36738" y="138955"/>
                  <a:pt x="19735" y="164461"/>
                </a:cubicBezTo>
                <a:lnTo>
                  <a:pt x="6578" y="203931"/>
                </a:lnTo>
                <a:lnTo>
                  <a:pt x="0" y="223666"/>
                </a:lnTo>
                <a:cubicBezTo>
                  <a:pt x="211" y="226410"/>
                  <a:pt x="-791" y="303815"/>
                  <a:pt x="13157" y="328921"/>
                </a:cubicBezTo>
                <a:cubicBezTo>
                  <a:pt x="20836" y="342744"/>
                  <a:pt x="26314" y="359621"/>
                  <a:pt x="39471" y="368392"/>
                </a:cubicBezTo>
                <a:lnTo>
                  <a:pt x="59206" y="381549"/>
                </a:lnTo>
                <a:cubicBezTo>
                  <a:pt x="63592" y="388127"/>
                  <a:pt x="66772" y="395693"/>
                  <a:pt x="72363" y="401284"/>
                </a:cubicBezTo>
                <a:cubicBezTo>
                  <a:pt x="77954" y="406875"/>
                  <a:pt x="87159" y="408267"/>
                  <a:pt x="92098" y="414441"/>
                </a:cubicBezTo>
                <a:cubicBezTo>
                  <a:pt x="128410" y="459833"/>
                  <a:pt x="61853" y="409628"/>
                  <a:pt x="118412" y="447333"/>
                </a:cubicBezTo>
                <a:cubicBezTo>
                  <a:pt x="122797" y="453911"/>
                  <a:pt x="125618" y="461862"/>
                  <a:pt x="131568" y="467068"/>
                </a:cubicBezTo>
                <a:cubicBezTo>
                  <a:pt x="143468" y="477481"/>
                  <a:pt x="157882" y="484611"/>
                  <a:pt x="171039" y="493382"/>
                </a:cubicBezTo>
                <a:cubicBezTo>
                  <a:pt x="177617" y="497767"/>
                  <a:pt x="183274" y="504038"/>
                  <a:pt x="190774" y="506538"/>
                </a:cubicBezTo>
                <a:lnTo>
                  <a:pt x="230245" y="519695"/>
                </a:lnTo>
                <a:cubicBezTo>
                  <a:pt x="252062" y="526967"/>
                  <a:pt x="260945" y="530659"/>
                  <a:pt x="276294" y="532852"/>
                </a:cubicBezTo>
                <a:close/>
              </a:path>
            </a:pathLst>
          </a:custGeom>
          <a:noFill/>
          <a:ln w="38100">
            <a:solidFill>
              <a:srgbClr val="FFC000">
                <a:alpha val="7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8534153" y="3394463"/>
            <a:ext cx="1193800" cy="559748"/>
          </a:xfrm>
          <a:custGeom>
            <a:avLst/>
            <a:gdLst>
              <a:gd name="connsiteX0" fmla="*/ 1193800 w 1193800"/>
              <a:gd name="connsiteY0" fmla="*/ 8467 h 575734"/>
              <a:gd name="connsiteX1" fmla="*/ 1100666 w 1193800"/>
              <a:gd name="connsiteY1" fmla="*/ 25400 h 575734"/>
              <a:gd name="connsiteX2" fmla="*/ 1075266 w 1193800"/>
              <a:gd name="connsiteY2" fmla="*/ 33867 h 575734"/>
              <a:gd name="connsiteX3" fmla="*/ 1016000 w 1193800"/>
              <a:gd name="connsiteY3" fmla="*/ 42334 h 575734"/>
              <a:gd name="connsiteX4" fmla="*/ 939800 w 1193800"/>
              <a:gd name="connsiteY4" fmla="*/ 67734 h 575734"/>
              <a:gd name="connsiteX5" fmla="*/ 914400 w 1193800"/>
              <a:gd name="connsiteY5" fmla="*/ 76200 h 575734"/>
              <a:gd name="connsiteX6" fmla="*/ 795866 w 1193800"/>
              <a:gd name="connsiteY6" fmla="*/ 84667 h 575734"/>
              <a:gd name="connsiteX7" fmla="*/ 423333 w 1193800"/>
              <a:gd name="connsiteY7" fmla="*/ 67734 h 575734"/>
              <a:gd name="connsiteX8" fmla="*/ 389466 w 1193800"/>
              <a:gd name="connsiteY8" fmla="*/ 59267 h 575734"/>
              <a:gd name="connsiteX9" fmla="*/ 304800 w 1193800"/>
              <a:gd name="connsiteY9" fmla="*/ 42334 h 575734"/>
              <a:gd name="connsiteX10" fmla="*/ 211666 w 1193800"/>
              <a:gd name="connsiteY10" fmla="*/ 16934 h 575734"/>
              <a:gd name="connsiteX11" fmla="*/ 135466 w 1193800"/>
              <a:gd name="connsiteY11" fmla="*/ 0 h 575734"/>
              <a:gd name="connsiteX12" fmla="*/ 110066 w 1193800"/>
              <a:gd name="connsiteY12" fmla="*/ 50800 h 575734"/>
              <a:gd name="connsiteX13" fmla="*/ 101600 w 1193800"/>
              <a:gd name="connsiteY13" fmla="*/ 76200 h 575734"/>
              <a:gd name="connsiteX14" fmla="*/ 50800 w 1193800"/>
              <a:gd name="connsiteY14" fmla="*/ 143934 h 575734"/>
              <a:gd name="connsiteX15" fmla="*/ 16933 w 1193800"/>
              <a:gd name="connsiteY15" fmla="*/ 220134 h 575734"/>
              <a:gd name="connsiteX16" fmla="*/ 8466 w 1193800"/>
              <a:gd name="connsiteY16" fmla="*/ 262467 h 575734"/>
              <a:gd name="connsiteX17" fmla="*/ 0 w 1193800"/>
              <a:gd name="connsiteY17" fmla="*/ 296334 h 575734"/>
              <a:gd name="connsiteX18" fmla="*/ 8466 w 1193800"/>
              <a:gd name="connsiteY18" fmla="*/ 381000 h 575734"/>
              <a:gd name="connsiteX19" fmla="*/ 25400 w 1193800"/>
              <a:gd name="connsiteY19" fmla="*/ 364067 h 575734"/>
              <a:gd name="connsiteX20" fmla="*/ 76200 w 1193800"/>
              <a:gd name="connsiteY20" fmla="*/ 347134 h 575734"/>
              <a:gd name="connsiteX21" fmla="*/ 101600 w 1193800"/>
              <a:gd name="connsiteY21" fmla="*/ 338667 h 575734"/>
              <a:gd name="connsiteX22" fmla="*/ 127000 w 1193800"/>
              <a:gd name="connsiteY22" fmla="*/ 321734 h 575734"/>
              <a:gd name="connsiteX23" fmla="*/ 177800 w 1193800"/>
              <a:gd name="connsiteY23" fmla="*/ 304800 h 575734"/>
              <a:gd name="connsiteX24" fmla="*/ 355600 w 1193800"/>
              <a:gd name="connsiteY24" fmla="*/ 321734 h 575734"/>
              <a:gd name="connsiteX25" fmla="*/ 474133 w 1193800"/>
              <a:gd name="connsiteY25" fmla="*/ 338667 h 575734"/>
              <a:gd name="connsiteX26" fmla="*/ 592666 w 1193800"/>
              <a:gd name="connsiteY26" fmla="*/ 364067 h 575734"/>
              <a:gd name="connsiteX27" fmla="*/ 651933 w 1193800"/>
              <a:gd name="connsiteY27" fmla="*/ 381000 h 575734"/>
              <a:gd name="connsiteX28" fmla="*/ 719666 w 1193800"/>
              <a:gd name="connsiteY28" fmla="*/ 397934 h 575734"/>
              <a:gd name="connsiteX29" fmla="*/ 795866 w 1193800"/>
              <a:gd name="connsiteY29" fmla="*/ 423334 h 575734"/>
              <a:gd name="connsiteX30" fmla="*/ 821266 w 1193800"/>
              <a:gd name="connsiteY30" fmla="*/ 431800 h 575734"/>
              <a:gd name="connsiteX31" fmla="*/ 838200 w 1193800"/>
              <a:gd name="connsiteY31" fmla="*/ 448734 h 575734"/>
              <a:gd name="connsiteX32" fmla="*/ 889000 w 1193800"/>
              <a:gd name="connsiteY32" fmla="*/ 465667 h 575734"/>
              <a:gd name="connsiteX33" fmla="*/ 939800 w 1193800"/>
              <a:gd name="connsiteY33" fmla="*/ 482600 h 575734"/>
              <a:gd name="connsiteX34" fmla="*/ 965200 w 1193800"/>
              <a:gd name="connsiteY34" fmla="*/ 491067 h 575734"/>
              <a:gd name="connsiteX35" fmla="*/ 1016000 w 1193800"/>
              <a:gd name="connsiteY35" fmla="*/ 516467 h 575734"/>
              <a:gd name="connsiteX36" fmla="*/ 1041400 w 1193800"/>
              <a:gd name="connsiteY36" fmla="*/ 533400 h 575734"/>
              <a:gd name="connsiteX37" fmla="*/ 1117600 w 1193800"/>
              <a:gd name="connsiteY37" fmla="*/ 558800 h 575734"/>
              <a:gd name="connsiteX38" fmla="*/ 1143000 w 1193800"/>
              <a:gd name="connsiteY38" fmla="*/ 567267 h 575734"/>
              <a:gd name="connsiteX39" fmla="*/ 1168400 w 1193800"/>
              <a:gd name="connsiteY39" fmla="*/ 575734 h 575734"/>
              <a:gd name="connsiteX40" fmla="*/ 1151466 w 1193800"/>
              <a:gd name="connsiteY40" fmla="*/ 558800 h 575734"/>
              <a:gd name="connsiteX41" fmla="*/ 1126066 w 1193800"/>
              <a:gd name="connsiteY41" fmla="*/ 541867 h 575734"/>
              <a:gd name="connsiteX42" fmla="*/ 1092200 w 1193800"/>
              <a:gd name="connsiteY42" fmla="*/ 491067 h 575734"/>
              <a:gd name="connsiteX43" fmla="*/ 1058333 w 1193800"/>
              <a:gd name="connsiteY43" fmla="*/ 457200 h 575734"/>
              <a:gd name="connsiteX44" fmla="*/ 1041400 w 1193800"/>
              <a:gd name="connsiteY44" fmla="*/ 431800 h 575734"/>
              <a:gd name="connsiteX45" fmla="*/ 973666 w 1193800"/>
              <a:gd name="connsiteY45" fmla="*/ 372534 h 575734"/>
              <a:gd name="connsiteX46" fmla="*/ 1049866 w 1193800"/>
              <a:gd name="connsiteY46" fmla="*/ 372534 h 575734"/>
              <a:gd name="connsiteX47" fmla="*/ 1134533 w 1193800"/>
              <a:gd name="connsiteY47" fmla="*/ 364067 h 575734"/>
              <a:gd name="connsiteX48" fmla="*/ 1083733 w 1193800"/>
              <a:gd name="connsiteY48" fmla="*/ 347134 h 575734"/>
              <a:gd name="connsiteX49" fmla="*/ 1058333 w 1193800"/>
              <a:gd name="connsiteY49" fmla="*/ 338667 h 575734"/>
              <a:gd name="connsiteX50" fmla="*/ 1032933 w 1193800"/>
              <a:gd name="connsiteY50" fmla="*/ 321734 h 575734"/>
              <a:gd name="connsiteX51" fmla="*/ 1016000 w 1193800"/>
              <a:gd name="connsiteY51" fmla="*/ 304800 h 575734"/>
              <a:gd name="connsiteX52" fmla="*/ 990600 w 1193800"/>
              <a:gd name="connsiteY52" fmla="*/ 296334 h 575734"/>
              <a:gd name="connsiteX53" fmla="*/ 973666 w 1193800"/>
              <a:gd name="connsiteY53" fmla="*/ 279400 h 575734"/>
              <a:gd name="connsiteX54" fmla="*/ 922866 w 1193800"/>
              <a:gd name="connsiteY54" fmla="*/ 262467 h 575734"/>
              <a:gd name="connsiteX55" fmla="*/ 939800 w 1193800"/>
              <a:gd name="connsiteY55" fmla="*/ 245534 h 575734"/>
              <a:gd name="connsiteX56" fmla="*/ 990600 w 1193800"/>
              <a:gd name="connsiteY56" fmla="*/ 228600 h 575734"/>
              <a:gd name="connsiteX57" fmla="*/ 1041400 w 1193800"/>
              <a:gd name="connsiteY57" fmla="*/ 211667 h 575734"/>
              <a:gd name="connsiteX58" fmla="*/ 1092200 w 1193800"/>
              <a:gd name="connsiteY58" fmla="*/ 194734 h 575734"/>
              <a:gd name="connsiteX59" fmla="*/ 1117600 w 1193800"/>
              <a:gd name="connsiteY59" fmla="*/ 186267 h 575734"/>
              <a:gd name="connsiteX60" fmla="*/ 1058333 w 1193800"/>
              <a:gd name="connsiteY60" fmla="*/ 194734 h 575734"/>
              <a:gd name="connsiteX61" fmla="*/ 897466 w 1193800"/>
              <a:gd name="connsiteY61" fmla="*/ 186267 h 575734"/>
              <a:gd name="connsiteX62" fmla="*/ 931333 w 1193800"/>
              <a:gd name="connsiteY62" fmla="*/ 152400 h 575734"/>
              <a:gd name="connsiteX63" fmla="*/ 982133 w 1193800"/>
              <a:gd name="connsiteY63" fmla="*/ 118534 h 575734"/>
              <a:gd name="connsiteX64" fmla="*/ 1016000 w 1193800"/>
              <a:gd name="connsiteY64" fmla="*/ 84667 h 575734"/>
              <a:gd name="connsiteX65" fmla="*/ 1041400 w 1193800"/>
              <a:gd name="connsiteY65" fmla="*/ 67734 h 575734"/>
              <a:gd name="connsiteX66" fmla="*/ 1058333 w 1193800"/>
              <a:gd name="connsiteY66" fmla="*/ 50800 h 575734"/>
              <a:gd name="connsiteX67" fmla="*/ 1083733 w 1193800"/>
              <a:gd name="connsiteY67" fmla="*/ 42334 h 575734"/>
              <a:gd name="connsiteX68" fmla="*/ 1049866 w 1193800"/>
              <a:gd name="connsiteY68" fmla="*/ 50800 h 575734"/>
              <a:gd name="connsiteX69" fmla="*/ 956733 w 1193800"/>
              <a:gd name="connsiteY69" fmla="*/ 59267 h 57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193800" h="575734">
                <a:moveTo>
                  <a:pt x="1193800" y="8467"/>
                </a:moveTo>
                <a:cubicBezTo>
                  <a:pt x="1162755" y="14111"/>
                  <a:pt x="1131519" y="18789"/>
                  <a:pt x="1100666" y="25400"/>
                </a:cubicBezTo>
                <a:cubicBezTo>
                  <a:pt x="1091939" y="27270"/>
                  <a:pt x="1084017" y="32117"/>
                  <a:pt x="1075266" y="33867"/>
                </a:cubicBezTo>
                <a:cubicBezTo>
                  <a:pt x="1055698" y="37781"/>
                  <a:pt x="1035755" y="39512"/>
                  <a:pt x="1016000" y="42334"/>
                </a:cubicBezTo>
                <a:lnTo>
                  <a:pt x="939800" y="67734"/>
                </a:lnTo>
                <a:cubicBezTo>
                  <a:pt x="931333" y="70556"/>
                  <a:pt x="923302" y="75564"/>
                  <a:pt x="914400" y="76200"/>
                </a:cubicBezTo>
                <a:lnTo>
                  <a:pt x="795866" y="84667"/>
                </a:lnTo>
                <a:cubicBezTo>
                  <a:pt x="737709" y="82513"/>
                  <a:pt x="505688" y="75577"/>
                  <a:pt x="423333" y="67734"/>
                </a:cubicBezTo>
                <a:cubicBezTo>
                  <a:pt x="411749" y="66631"/>
                  <a:pt x="400844" y="61705"/>
                  <a:pt x="389466" y="59267"/>
                </a:cubicBezTo>
                <a:cubicBezTo>
                  <a:pt x="361324" y="53237"/>
                  <a:pt x="332104" y="51436"/>
                  <a:pt x="304800" y="42334"/>
                </a:cubicBezTo>
                <a:cubicBezTo>
                  <a:pt x="257319" y="26506"/>
                  <a:pt x="288065" y="36034"/>
                  <a:pt x="211666" y="16934"/>
                </a:cubicBezTo>
                <a:cubicBezTo>
                  <a:pt x="163825" y="4974"/>
                  <a:pt x="189228" y="10753"/>
                  <a:pt x="135466" y="0"/>
                </a:cubicBezTo>
                <a:cubicBezTo>
                  <a:pt x="114187" y="63843"/>
                  <a:pt x="142892" y="-14851"/>
                  <a:pt x="110066" y="50800"/>
                </a:cubicBezTo>
                <a:cubicBezTo>
                  <a:pt x="106075" y="58782"/>
                  <a:pt x="106192" y="68547"/>
                  <a:pt x="101600" y="76200"/>
                </a:cubicBezTo>
                <a:cubicBezTo>
                  <a:pt x="71510" y="126352"/>
                  <a:pt x="85948" y="38494"/>
                  <a:pt x="50800" y="143934"/>
                </a:cubicBezTo>
                <a:cubicBezTo>
                  <a:pt x="30648" y="204387"/>
                  <a:pt x="43767" y="179882"/>
                  <a:pt x="16933" y="220134"/>
                </a:cubicBezTo>
                <a:cubicBezTo>
                  <a:pt x="14111" y="234245"/>
                  <a:pt x="11588" y="248419"/>
                  <a:pt x="8466" y="262467"/>
                </a:cubicBezTo>
                <a:cubicBezTo>
                  <a:pt x="5942" y="273826"/>
                  <a:pt x="0" y="284698"/>
                  <a:pt x="0" y="296334"/>
                </a:cubicBezTo>
                <a:cubicBezTo>
                  <a:pt x="0" y="324697"/>
                  <a:pt x="5644" y="352778"/>
                  <a:pt x="8466" y="381000"/>
                </a:cubicBezTo>
                <a:cubicBezTo>
                  <a:pt x="14111" y="375356"/>
                  <a:pt x="18260" y="367637"/>
                  <a:pt x="25400" y="364067"/>
                </a:cubicBezTo>
                <a:cubicBezTo>
                  <a:pt x="41365" y="356085"/>
                  <a:pt x="59267" y="352778"/>
                  <a:pt x="76200" y="347134"/>
                </a:cubicBezTo>
                <a:cubicBezTo>
                  <a:pt x="84667" y="344312"/>
                  <a:pt x="94174" y="343617"/>
                  <a:pt x="101600" y="338667"/>
                </a:cubicBezTo>
                <a:cubicBezTo>
                  <a:pt x="110067" y="333023"/>
                  <a:pt x="117701" y="325867"/>
                  <a:pt x="127000" y="321734"/>
                </a:cubicBezTo>
                <a:cubicBezTo>
                  <a:pt x="143311" y="314485"/>
                  <a:pt x="177800" y="304800"/>
                  <a:pt x="177800" y="304800"/>
                </a:cubicBezTo>
                <a:cubicBezTo>
                  <a:pt x="367743" y="317463"/>
                  <a:pt x="244413" y="305056"/>
                  <a:pt x="355600" y="321734"/>
                </a:cubicBezTo>
                <a:lnTo>
                  <a:pt x="474133" y="338667"/>
                </a:lnTo>
                <a:cubicBezTo>
                  <a:pt x="563278" y="368381"/>
                  <a:pt x="485858" y="346265"/>
                  <a:pt x="592666" y="364067"/>
                </a:cubicBezTo>
                <a:cubicBezTo>
                  <a:pt x="628915" y="370109"/>
                  <a:pt x="620307" y="372375"/>
                  <a:pt x="651933" y="381000"/>
                </a:cubicBezTo>
                <a:cubicBezTo>
                  <a:pt x="674386" y="387123"/>
                  <a:pt x="697588" y="390575"/>
                  <a:pt x="719666" y="397934"/>
                </a:cubicBezTo>
                <a:lnTo>
                  <a:pt x="795866" y="423334"/>
                </a:lnTo>
                <a:lnTo>
                  <a:pt x="821266" y="431800"/>
                </a:lnTo>
                <a:cubicBezTo>
                  <a:pt x="826911" y="437445"/>
                  <a:pt x="831060" y="445164"/>
                  <a:pt x="838200" y="448734"/>
                </a:cubicBezTo>
                <a:cubicBezTo>
                  <a:pt x="854165" y="456716"/>
                  <a:pt x="872067" y="460023"/>
                  <a:pt x="889000" y="465667"/>
                </a:cubicBezTo>
                <a:lnTo>
                  <a:pt x="939800" y="482600"/>
                </a:lnTo>
                <a:cubicBezTo>
                  <a:pt x="948267" y="485422"/>
                  <a:pt x="957774" y="486117"/>
                  <a:pt x="965200" y="491067"/>
                </a:cubicBezTo>
                <a:cubicBezTo>
                  <a:pt x="1037992" y="539594"/>
                  <a:pt x="945893" y="481414"/>
                  <a:pt x="1016000" y="516467"/>
                </a:cubicBezTo>
                <a:cubicBezTo>
                  <a:pt x="1025101" y="521018"/>
                  <a:pt x="1032101" y="529267"/>
                  <a:pt x="1041400" y="533400"/>
                </a:cubicBezTo>
                <a:cubicBezTo>
                  <a:pt x="1041425" y="533411"/>
                  <a:pt x="1104887" y="554562"/>
                  <a:pt x="1117600" y="558800"/>
                </a:cubicBezTo>
                <a:lnTo>
                  <a:pt x="1143000" y="567267"/>
                </a:lnTo>
                <a:lnTo>
                  <a:pt x="1168400" y="575734"/>
                </a:lnTo>
                <a:cubicBezTo>
                  <a:pt x="1162755" y="570089"/>
                  <a:pt x="1157700" y="563787"/>
                  <a:pt x="1151466" y="558800"/>
                </a:cubicBezTo>
                <a:cubicBezTo>
                  <a:pt x="1143520" y="552443"/>
                  <a:pt x="1132767" y="549525"/>
                  <a:pt x="1126066" y="541867"/>
                </a:cubicBezTo>
                <a:cubicBezTo>
                  <a:pt x="1112665" y="526551"/>
                  <a:pt x="1106590" y="505457"/>
                  <a:pt x="1092200" y="491067"/>
                </a:cubicBezTo>
                <a:cubicBezTo>
                  <a:pt x="1080911" y="479778"/>
                  <a:pt x="1067189" y="470484"/>
                  <a:pt x="1058333" y="457200"/>
                </a:cubicBezTo>
                <a:cubicBezTo>
                  <a:pt x="1052689" y="448733"/>
                  <a:pt x="1048101" y="439458"/>
                  <a:pt x="1041400" y="431800"/>
                </a:cubicBezTo>
                <a:cubicBezTo>
                  <a:pt x="1006731" y="392178"/>
                  <a:pt x="1008094" y="395485"/>
                  <a:pt x="973666" y="372534"/>
                </a:cubicBezTo>
                <a:cubicBezTo>
                  <a:pt x="1030845" y="353474"/>
                  <a:pt x="960461" y="372534"/>
                  <a:pt x="1049866" y="372534"/>
                </a:cubicBezTo>
                <a:cubicBezTo>
                  <a:pt x="1078229" y="372534"/>
                  <a:pt x="1106311" y="366889"/>
                  <a:pt x="1134533" y="364067"/>
                </a:cubicBezTo>
                <a:lnTo>
                  <a:pt x="1083733" y="347134"/>
                </a:lnTo>
                <a:cubicBezTo>
                  <a:pt x="1075266" y="344312"/>
                  <a:pt x="1065759" y="343617"/>
                  <a:pt x="1058333" y="338667"/>
                </a:cubicBezTo>
                <a:cubicBezTo>
                  <a:pt x="1049866" y="333023"/>
                  <a:pt x="1040879" y="328091"/>
                  <a:pt x="1032933" y="321734"/>
                </a:cubicBezTo>
                <a:cubicBezTo>
                  <a:pt x="1026700" y="316747"/>
                  <a:pt x="1022845" y="308907"/>
                  <a:pt x="1016000" y="304800"/>
                </a:cubicBezTo>
                <a:cubicBezTo>
                  <a:pt x="1008347" y="300208"/>
                  <a:pt x="999067" y="299156"/>
                  <a:pt x="990600" y="296334"/>
                </a:cubicBezTo>
                <a:cubicBezTo>
                  <a:pt x="984955" y="290689"/>
                  <a:pt x="980806" y="282970"/>
                  <a:pt x="973666" y="279400"/>
                </a:cubicBezTo>
                <a:cubicBezTo>
                  <a:pt x="957701" y="271418"/>
                  <a:pt x="922866" y="262467"/>
                  <a:pt x="922866" y="262467"/>
                </a:cubicBezTo>
                <a:cubicBezTo>
                  <a:pt x="928511" y="256823"/>
                  <a:pt x="932660" y="249104"/>
                  <a:pt x="939800" y="245534"/>
                </a:cubicBezTo>
                <a:cubicBezTo>
                  <a:pt x="955765" y="237552"/>
                  <a:pt x="973667" y="234244"/>
                  <a:pt x="990600" y="228600"/>
                </a:cubicBezTo>
                <a:lnTo>
                  <a:pt x="1041400" y="211667"/>
                </a:lnTo>
                <a:lnTo>
                  <a:pt x="1092200" y="194734"/>
                </a:lnTo>
                <a:cubicBezTo>
                  <a:pt x="1100667" y="191912"/>
                  <a:pt x="1126435" y="185005"/>
                  <a:pt x="1117600" y="186267"/>
                </a:cubicBezTo>
                <a:lnTo>
                  <a:pt x="1058333" y="194734"/>
                </a:lnTo>
                <a:cubicBezTo>
                  <a:pt x="1004711" y="191912"/>
                  <a:pt x="948407" y="203248"/>
                  <a:pt x="897466" y="186267"/>
                </a:cubicBezTo>
                <a:cubicBezTo>
                  <a:pt x="882320" y="181218"/>
                  <a:pt x="918049" y="161256"/>
                  <a:pt x="931333" y="152400"/>
                </a:cubicBezTo>
                <a:cubicBezTo>
                  <a:pt x="948266" y="141111"/>
                  <a:pt x="967743" y="132924"/>
                  <a:pt x="982133" y="118534"/>
                </a:cubicBezTo>
                <a:cubicBezTo>
                  <a:pt x="993422" y="107245"/>
                  <a:pt x="1002716" y="93523"/>
                  <a:pt x="1016000" y="84667"/>
                </a:cubicBezTo>
                <a:cubicBezTo>
                  <a:pt x="1024467" y="79023"/>
                  <a:pt x="1033454" y="74091"/>
                  <a:pt x="1041400" y="67734"/>
                </a:cubicBezTo>
                <a:cubicBezTo>
                  <a:pt x="1047633" y="62747"/>
                  <a:pt x="1051488" y="54907"/>
                  <a:pt x="1058333" y="50800"/>
                </a:cubicBezTo>
                <a:cubicBezTo>
                  <a:pt x="1065986" y="46208"/>
                  <a:pt x="1092658" y="42334"/>
                  <a:pt x="1083733" y="42334"/>
                </a:cubicBezTo>
                <a:cubicBezTo>
                  <a:pt x="1072097" y="42334"/>
                  <a:pt x="1061385" y="49154"/>
                  <a:pt x="1049866" y="50800"/>
                </a:cubicBezTo>
                <a:cubicBezTo>
                  <a:pt x="988630" y="59548"/>
                  <a:pt x="990952" y="59267"/>
                  <a:pt x="956733" y="59267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8294451" y="3249038"/>
            <a:ext cx="357633" cy="492868"/>
          </a:xfrm>
          <a:custGeom>
            <a:avLst/>
            <a:gdLst>
              <a:gd name="connsiteX0" fmla="*/ 356681 w 357633"/>
              <a:gd name="connsiteY0" fmla="*/ 123217 h 492868"/>
              <a:gd name="connsiteX1" fmla="*/ 291830 w 357633"/>
              <a:gd name="connsiteY1" fmla="*/ 136188 h 492868"/>
              <a:gd name="connsiteX2" fmla="*/ 220494 w 357633"/>
              <a:gd name="connsiteY2" fmla="*/ 123217 h 492868"/>
              <a:gd name="connsiteX3" fmla="*/ 194553 w 357633"/>
              <a:gd name="connsiteY3" fmla="*/ 90792 h 492868"/>
              <a:gd name="connsiteX4" fmla="*/ 162128 w 357633"/>
              <a:gd name="connsiteY4" fmla="*/ 51881 h 492868"/>
              <a:gd name="connsiteX5" fmla="*/ 142672 w 357633"/>
              <a:gd name="connsiteY5" fmla="*/ 19456 h 492868"/>
              <a:gd name="connsiteX6" fmla="*/ 136187 w 357633"/>
              <a:gd name="connsiteY6" fmla="*/ 0 h 492868"/>
              <a:gd name="connsiteX7" fmla="*/ 129702 w 357633"/>
              <a:gd name="connsiteY7" fmla="*/ 19456 h 492868"/>
              <a:gd name="connsiteX8" fmla="*/ 116732 w 357633"/>
              <a:gd name="connsiteY8" fmla="*/ 110247 h 492868"/>
              <a:gd name="connsiteX9" fmla="*/ 103762 w 357633"/>
              <a:gd name="connsiteY9" fmla="*/ 149158 h 492868"/>
              <a:gd name="connsiteX10" fmla="*/ 71336 w 357633"/>
              <a:gd name="connsiteY10" fmla="*/ 246434 h 492868"/>
              <a:gd name="connsiteX11" fmla="*/ 51881 w 357633"/>
              <a:gd name="connsiteY11" fmla="*/ 304800 h 492868"/>
              <a:gd name="connsiteX12" fmla="*/ 45396 w 357633"/>
              <a:gd name="connsiteY12" fmla="*/ 324256 h 492868"/>
              <a:gd name="connsiteX13" fmla="*/ 19455 w 357633"/>
              <a:gd name="connsiteY13" fmla="*/ 356681 h 492868"/>
              <a:gd name="connsiteX14" fmla="*/ 12970 w 357633"/>
              <a:gd name="connsiteY14" fmla="*/ 376136 h 492868"/>
              <a:gd name="connsiteX15" fmla="*/ 0 w 357633"/>
              <a:gd name="connsiteY15" fmla="*/ 389107 h 492868"/>
              <a:gd name="connsiteX16" fmla="*/ 38911 w 357633"/>
              <a:gd name="connsiteY16" fmla="*/ 453958 h 492868"/>
              <a:gd name="connsiteX17" fmla="*/ 58366 w 357633"/>
              <a:gd name="connsiteY17" fmla="*/ 466928 h 492868"/>
              <a:gd name="connsiteX18" fmla="*/ 77821 w 357633"/>
              <a:gd name="connsiteY18" fmla="*/ 473413 h 492868"/>
              <a:gd name="connsiteX19" fmla="*/ 90792 w 357633"/>
              <a:gd name="connsiteY19" fmla="*/ 486383 h 492868"/>
              <a:gd name="connsiteX20" fmla="*/ 110247 w 357633"/>
              <a:gd name="connsiteY20" fmla="*/ 492868 h 492868"/>
              <a:gd name="connsiteX21" fmla="*/ 220494 w 357633"/>
              <a:gd name="connsiteY21" fmla="*/ 486383 h 492868"/>
              <a:gd name="connsiteX22" fmla="*/ 239949 w 357633"/>
              <a:gd name="connsiteY22" fmla="*/ 428017 h 492868"/>
              <a:gd name="connsiteX23" fmla="*/ 246434 w 357633"/>
              <a:gd name="connsiteY23" fmla="*/ 408562 h 492868"/>
              <a:gd name="connsiteX24" fmla="*/ 259404 w 357633"/>
              <a:gd name="connsiteY24" fmla="*/ 343711 h 492868"/>
              <a:gd name="connsiteX25" fmla="*/ 265889 w 357633"/>
              <a:gd name="connsiteY25" fmla="*/ 311285 h 492868"/>
              <a:gd name="connsiteX26" fmla="*/ 272375 w 357633"/>
              <a:gd name="connsiteY26" fmla="*/ 285345 h 492868"/>
              <a:gd name="connsiteX27" fmla="*/ 278860 w 357633"/>
              <a:gd name="connsiteY27" fmla="*/ 252919 h 492868"/>
              <a:gd name="connsiteX28" fmla="*/ 291830 w 357633"/>
              <a:gd name="connsiteY28" fmla="*/ 214009 h 492868"/>
              <a:gd name="connsiteX29" fmla="*/ 298315 w 357633"/>
              <a:gd name="connsiteY29" fmla="*/ 194553 h 492868"/>
              <a:gd name="connsiteX30" fmla="*/ 317770 w 357633"/>
              <a:gd name="connsiteY30" fmla="*/ 175098 h 492868"/>
              <a:gd name="connsiteX31" fmla="*/ 330740 w 357633"/>
              <a:gd name="connsiteY31" fmla="*/ 155643 h 492868"/>
              <a:gd name="connsiteX32" fmla="*/ 356681 w 357633"/>
              <a:gd name="connsiteY32" fmla="*/ 123217 h 4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7633" h="492868">
                <a:moveTo>
                  <a:pt x="356681" y="123217"/>
                </a:moveTo>
                <a:cubicBezTo>
                  <a:pt x="350196" y="119974"/>
                  <a:pt x="313841" y="134965"/>
                  <a:pt x="291830" y="136188"/>
                </a:cubicBezTo>
                <a:cubicBezTo>
                  <a:pt x="260405" y="137934"/>
                  <a:pt x="245799" y="131652"/>
                  <a:pt x="220494" y="123217"/>
                </a:cubicBezTo>
                <a:cubicBezTo>
                  <a:pt x="182771" y="85496"/>
                  <a:pt x="235441" y="139859"/>
                  <a:pt x="194553" y="90792"/>
                </a:cubicBezTo>
                <a:cubicBezTo>
                  <a:pt x="176627" y="69280"/>
                  <a:pt x="174203" y="76031"/>
                  <a:pt x="162128" y="51881"/>
                </a:cubicBezTo>
                <a:cubicBezTo>
                  <a:pt x="145292" y="18208"/>
                  <a:pt x="168006" y="44788"/>
                  <a:pt x="142672" y="19456"/>
                </a:cubicBezTo>
                <a:cubicBezTo>
                  <a:pt x="140510" y="12971"/>
                  <a:pt x="143023" y="0"/>
                  <a:pt x="136187" y="0"/>
                </a:cubicBezTo>
                <a:cubicBezTo>
                  <a:pt x="129351" y="0"/>
                  <a:pt x="130826" y="12713"/>
                  <a:pt x="129702" y="19456"/>
                </a:cubicBezTo>
                <a:cubicBezTo>
                  <a:pt x="122574" y="62228"/>
                  <a:pt x="126733" y="73576"/>
                  <a:pt x="116732" y="110247"/>
                </a:cubicBezTo>
                <a:cubicBezTo>
                  <a:pt x="113135" y="123437"/>
                  <a:pt x="108085" y="136188"/>
                  <a:pt x="103762" y="149158"/>
                </a:cubicBezTo>
                <a:lnTo>
                  <a:pt x="71336" y="246434"/>
                </a:lnTo>
                <a:lnTo>
                  <a:pt x="51881" y="304800"/>
                </a:lnTo>
                <a:cubicBezTo>
                  <a:pt x="49719" y="311285"/>
                  <a:pt x="49188" y="318568"/>
                  <a:pt x="45396" y="324256"/>
                </a:cubicBezTo>
                <a:cubicBezTo>
                  <a:pt x="29034" y="348798"/>
                  <a:pt x="37937" y="338200"/>
                  <a:pt x="19455" y="356681"/>
                </a:cubicBezTo>
                <a:cubicBezTo>
                  <a:pt x="17293" y="363166"/>
                  <a:pt x="16487" y="370274"/>
                  <a:pt x="12970" y="376136"/>
                </a:cubicBezTo>
                <a:cubicBezTo>
                  <a:pt x="9824" y="381379"/>
                  <a:pt x="0" y="382993"/>
                  <a:pt x="0" y="389107"/>
                </a:cubicBezTo>
                <a:cubicBezTo>
                  <a:pt x="0" y="415124"/>
                  <a:pt x="18363" y="440259"/>
                  <a:pt x="38911" y="453958"/>
                </a:cubicBezTo>
                <a:cubicBezTo>
                  <a:pt x="45396" y="458281"/>
                  <a:pt x="51395" y="463442"/>
                  <a:pt x="58366" y="466928"/>
                </a:cubicBezTo>
                <a:cubicBezTo>
                  <a:pt x="64480" y="469985"/>
                  <a:pt x="71336" y="471251"/>
                  <a:pt x="77821" y="473413"/>
                </a:cubicBezTo>
                <a:cubicBezTo>
                  <a:pt x="82145" y="477736"/>
                  <a:pt x="85549" y="483237"/>
                  <a:pt x="90792" y="486383"/>
                </a:cubicBezTo>
                <a:cubicBezTo>
                  <a:pt x="96654" y="489900"/>
                  <a:pt x="103411" y="492868"/>
                  <a:pt x="110247" y="492868"/>
                </a:cubicBezTo>
                <a:cubicBezTo>
                  <a:pt x="147060" y="492868"/>
                  <a:pt x="183745" y="488545"/>
                  <a:pt x="220494" y="486383"/>
                </a:cubicBezTo>
                <a:lnTo>
                  <a:pt x="239949" y="428017"/>
                </a:lnTo>
                <a:cubicBezTo>
                  <a:pt x="242111" y="421532"/>
                  <a:pt x="245093" y="415265"/>
                  <a:pt x="246434" y="408562"/>
                </a:cubicBezTo>
                <a:lnTo>
                  <a:pt x="259404" y="343711"/>
                </a:lnTo>
                <a:cubicBezTo>
                  <a:pt x="261566" y="332902"/>
                  <a:pt x="263215" y="321978"/>
                  <a:pt x="265889" y="311285"/>
                </a:cubicBezTo>
                <a:cubicBezTo>
                  <a:pt x="268051" y="302638"/>
                  <a:pt x="270441" y="294046"/>
                  <a:pt x="272375" y="285345"/>
                </a:cubicBezTo>
                <a:cubicBezTo>
                  <a:pt x="274766" y="274585"/>
                  <a:pt x="275960" y="263553"/>
                  <a:pt x="278860" y="252919"/>
                </a:cubicBezTo>
                <a:cubicBezTo>
                  <a:pt x="282457" y="239729"/>
                  <a:pt x="287507" y="226979"/>
                  <a:pt x="291830" y="214009"/>
                </a:cubicBezTo>
                <a:cubicBezTo>
                  <a:pt x="293992" y="207524"/>
                  <a:pt x="293481" y="199387"/>
                  <a:pt x="298315" y="194553"/>
                </a:cubicBezTo>
                <a:cubicBezTo>
                  <a:pt x="304800" y="188068"/>
                  <a:pt x="311899" y="182143"/>
                  <a:pt x="317770" y="175098"/>
                </a:cubicBezTo>
                <a:cubicBezTo>
                  <a:pt x="322760" y="169110"/>
                  <a:pt x="325871" y="161729"/>
                  <a:pt x="330740" y="155643"/>
                </a:cubicBezTo>
                <a:cubicBezTo>
                  <a:pt x="334560" y="150869"/>
                  <a:pt x="363166" y="126460"/>
                  <a:pt x="356681" y="12321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8510951" y="2713939"/>
            <a:ext cx="3256175" cy="3170001"/>
          </a:xfrm>
          <a:custGeom>
            <a:avLst/>
            <a:gdLst>
              <a:gd name="connsiteX0" fmla="*/ 3055024 w 3267460"/>
              <a:gd name="connsiteY0" fmla="*/ 73891 h 3159213"/>
              <a:gd name="connsiteX1" fmla="*/ 3018078 w 3267460"/>
              <a:gd name="connsiteY1" fmla="*/ 83128 h 3159213"/>
              <a:gd name="connsiteX2" fmla="*/ 2962660 w 3267460"/>
              <a:gd name="connsiteY2" fmla="*/ 101600 h 3159213"/>
              <a:gd name="connsiteX3" fmla="*/ 2907242 w 3267460"/>
              <a:gd name="connsiteY3" fmla="*/ 120073 h 3159213"/>
              <a:gd name="connsiteX4" fmla="*/ 2851824 w 3267460"/>
              <a:gd name="connsiteY4" fmla="*/ 138546 h 3159213"/>
              <a:gd name="connsiteX5" fmla="*/ 2796406 w 3267460"/>
              <a:gd name="connsiteY5" fmla="*/ 166255 h 3159213"/>
              <a:gd name="connsiteX6" fmla="*/ 2740988 w 3267460"/>
              <a:gd name="connsiteY6" fmla="*/ 193964 h 3159213"/>
              <a:gd name="connsiteX7" fmla="*/ 2657860 w 3267460"/>
              <a:gd name="connsiteY7" fmla="*/ 230909 h 3159213"/>
              <a:gd name="connsiteX8" fmla="*/ 2630151 w 3267460"/>
              <a:gd name="connsiteY8" fmla="*/ 240146 h 3159213"/>
              <a:gd name="connsiteX9" fmla="*/ 2602442 w 3267460"/>
              <a:gd name="connsiteY9" fmla="*/ 258618 h 3159213"/>
              <a:gd name="connsiteX10" fmla="*/ 2574733 w 3267460"/>
              <a:gd name="connsiteY10" fmla="*/ 267855 h 3159213"/>
              <a:gd name="connsiteX11" fmla="*/ 2519315 w 3267460"/>
              <a:gd name="connsiteY11" fmla="*/ 304800 h 3159213"/>
              <a:gd name="connsiteX12" fmla="*/ 2463897 w 3267460"/>
              <a:gd name="connsiteY12" fmla="*/ 332509 h 3159213"/>
              <a:gd name="connsiteX13" fmla="*/ 2436188 w 3267460"/>
              <a:gd name="connsiteY13" fmla="*/ 341746 h 3159213"/>
              <a:gd name="connsiteX14" fmla="*/ 2380769 w 3267460"/>
              <a:gd name="connsiteY14" fmla="*/ 378691 h 3159213"/>
              <a:gd name="connsiteX15" fmla="*/ 2325351 w 3267460"/>
              <a:gd name="connsiteY15" fmla="*/ 406400 h 3159213"/>
              <a:gd name="connsiteX16" fmla="*/ 2297642 w 3267460"/>
              <a:gd name="connsiteY16" fmla="*/ 415637 h 3159213"/>
              <a:gd name="connsiteX17" fmla="*/ 2269933 w 3267460"/>
              <a:gd name="connsiteY17" fmla="*/ 434109 h 3159213"/>
              <a:gd name="connsiteX18" fmla="*/ 2242224 w 3267460"/>
              <a:gd name="connsiteY18" fmla="*/ 443346 h 3159213"/>
              <a:gd name="connsiteX19" fmla="*/ 2214515 w 3267460"/>
              <a:gd name="connsiteY19" fmla="*/ 461818 h 3159213"/>
              <a:gd name="connsiteX20" fmla="*/ 2186806 w 3267460"/>
              <a:gd name="connsiteY20" fmla="*/ 471055 h 3159213"/>
              <a:gd name="connsiteX21" fmla="*/ 2159097 w 3267460"/>
              <a:gd name="connsiteY21" fmla="*/ 489528 h 3159213"/>
              <a:gd name="connsiteX22" fmla="*/ 2103678 w 3267460"/>
              <a:gd name="connsiteY22" fmla="*/ 508000 h 3159213"/>
              <a:gd name="connsiteX23" fmla="*/ 2075969 w 3267460"/>
              <a:gd name="connsiteY23" fmla="*/ 517237 h 3159213"/>
              <a:gd name="connsiteX24" fmla="*/ 2048260 w 3267460"/>
              <a:gd name="connsiteY24" fmla="*/ 526473 h 3159213"/>
              <a:gd name="connsiteX25" fmla="*/ 1946660 w 3267460"/>
              <a:gd name="connsiteY25" fmla="*/ 563418 h 3159213"/>
              <a:gd name="connsiteX26" fmla="*/ 1918951 w 3267460"/>
              <a:gd name="connsiteY26" fmla="*/ 572655 h 3159213"/>
              <a:gd name="connsiteX27" fmla="*/ 1826588 w 3267460"/>
              <a:gd name="connsiteY27" fmla="*/ 591128 h 3159213"/>
              <a:gd name="connsiteX28" fmla="*/ 1706515 w 3267460"/>
              <a:gd name="connsiteY28" fmla="*/ 600364 h 3159213"/>
              <a:gd name="connsiteX29" fmla="*/ 1632624 w 3267460"/>
              <a:gd name="connsiteY29" fmla="*/ 609600 h 3159213"/>
              <a:gd name="connsiteX30" fmla="*/ 1438660 w 3267460"/>
              <a:gd name="connsiteY30" fmla="*/ 618837 h 3159213"/>
              <a:gd name="connsiteX31" fmla="*/ 1346297 w 3267460"/>
              <a:gd name="connsiteY31" fmla="*/ 628073 h 3159213"/>
              <a:gd name="connsiteX32" fmla="*/ 1309351 w 3267460"/>
              <a:gd name="connsiteY32" fmla="*/ 637309 h 3159213"/>
              <a:gd name="connsiteX33" fmla="*/ 1263169 w 3267460"/>
              <a:gd name="connsiteY33" fmla="*/ 646546 h 3159213"/>
              <a:gd name="connsiteX34" fmla="*/ 1198515 w 3267460"/>
              <a:gd name="connsiteY34" fmla="*/ 674255 h 3159213"/>
              <a:gd name="connsiteX35" fmla="*/ 1170806 w 3267460"/>
              <a:gd name="connsiteY35" fmla="*/ 692728 h 3159213"/>
              <a:gd name="connsiteX36" fmla="*/ 1143097 w 3267460"/>
              <a:gd name="connsiteY36" fmla="*/ 701964 h 3159213"/>
              <a:gd name="connsiteX37" fmla="*/ 1050733 w 3267460"/>
              <a:gd name="connsiteY37" fmla="*/ 720437 h 3159213"/>
              <a:gd name="connsiteX38" fmla="*/ 1013788 w 3267460"/>
              <a:gd name="connsiteY38" fmla="*/ 729673 h 3159213"/>
              <a:gd name="connsiteX39" fmla="*/ 819824 w 3267460"/>
              <a:gd name="connsiteY39" fmla="*/ 757382 h 3159213"/>
              <a:gd name="connsiteX40" fmla="*/ 413424 w 3267460"/>
              <a:gd name="connsiteY40" fmla="*/ 748146 h 3159213"/>
              <a:gd name="connsiteX41" fmla="*/ 321060 w 3267460"/>
              <a:gd name="connsiteY41" fmla="*/ 720437 h 3159213"/>
              <a:gd name="connsiteX42" fmla="*/ 293351 w 3267460"/>
              <a:gd name="connsiteY42" fmla="*/ 711200 h 3159213"/>
              <a:gd name="connsiteX43" fmla="*/ 265642 w 3267460"/>
              <a:gd name="connsiteY43" fmla="*/ 692728 h 3159213"/>
              <a:gd name="connsiteX44" fmla="*/ 164042 w 3267460"/>
              <a:gd name="connsiteY44" fmla="*/ 665018 h 3159213"/>
              <a:gd name="connsiteX45" fmla="*/ 136333 w 3267460"/>
              <a:gd name="connsiteY45" fmla="*/ 674255 h 3159213"/>
              <a:gd name="connsiteX46" fmla="*/ 90151 w 3267460"/>
              <a:gd name="connsiteY46" fmla="*/ 757382 h 3159213"/>
              <a:gd name="connsiteX47" fmla="*/ 71678 w 3267460"/>
              <a:gd name="connsiteY47" fmla="*/ 785091 h 3159213"/>
              <a:gd name="connsiteX48" fmla="*/ 43969 w 3267460"/>
              <a:gd name="connsiteY48" fmla="*/ 868218 h 3159213"/>
              <a:gd name="connsiteX49" fmla="*/ 34733 w 3267460"/>
              <a:gd name="connsiteY49" fmla="*/ 895928 h 3159213"/>
              <a:gd name="connsiteX50" fmla="*/ 25497 w 3267460"/>
              <a:gd name="connsiteY50" fmla="*/ 960582 h 3159213"/>
              <a:gd name="connsiteX51" fmla="*/ 16260 w 3267460"/>
              <a:gd name="connsiteY51" fmla="*/ 997528 h 3159213"/>
              <a:gd name="connsiteX52" fmla="*/ 7024 w 3267460"/>
              <a:gd name="connsiteY52" fmla="*/ 1062182 h 3159213"/>
              <a:gd name="connsiteX53" fmla="*/ 62442 w 3267460"/>
              <a:gd name="connsiteY53" fmla="*/ 1025237 h 3159213"/>
              <a:gd name="connsiteX54" fmla="*/ 117860 w 3267460"/>
              <a:gd name="connsiteY54" fmla="*/ 1006764 h 3159213"/>
              <a:gd name="connsiteX55" fmla="*/ 145569 w 3267460"/>
              <a:gd name="connsiteY55" fmla="*/ 997528 h 3159213"/>
              <a:gd name="connsiteX56" fmla="*/ 182515 w 3267460"/>
              <a:gd name="connsiteY56" fmla="*/ 988291 h 3159213"/>
              <a:gd name="connsiteX57" fmla="*/ 459606 w 3267460"/>
              <a:gd name="connsiteY57" fmla="*/ 997528 h 3159213"/>
              <a:gd name="connsiteX58" fmla="*/ 533497 w 3267460"/>
              <a:gd name="connsiteY58" fmla="*/ 1006764 h 3159213"/>
              <a:gd name="connsiteX59" fmla="*/ 616624 w 3267460"/>
              <a:gd name="connsiteY59" fmla="*/ 1016000 h 3159213"/>
              <a:gd name="connsiteX60" fmla="*/ 699751 w 3267460"/>
              <a:gd name="connsiteY60" fmla="*/ 1043709 h 3159213"/>
              <a:gd name="connsiteX61" fmla="*/ 727460 w 3267460"/>
              <a:gd name="connsiteY61" fmla="*/ 1052946 h 3159213"/>
              <a:gd name="connsiteX62" fmla="*/ 782878 w 3267460"/>
              <a:gd name="connsiteY62" fmla="*/ 1089891 h 3159213"/>
              <a:gd name="connsiteX63" fmla="*/ 810588 w 3267460"/>
              <a:gd name="connsiteY63" fmla="*/ 1099128 h 3159213"/>
              <a:gd name="connsiteX64" fmla="*/ 838297 w 3267460"/>
              <a:gd name="connsiteY64" fmla="*/ 1117600 h 3159213"/>
              <a:gd name="connsiteX65" fmla="*/ 893715 w 3267460"/>
              <a:gd name="connsiteY65" fmla="*/ 1136073 h 3159213"/>
              <a:gd name="connsiteX66" fmla="*/ 921424 w 3267460"/>
              <a:gd name="connsiteY66" fmla="*/ 1154546 h 3159213"/>
              <a:gd name="connsiteX67" fmla="*/ 986078 w 3267460"/>
              <a:gd name="connsiteY67" fmla="*/ 1173018 h 3159213"/>
              <a:gd name="connsiteX68" fmla="*/ 1041497 w 3267460"/>
              <a:gd name="connsiteY68" fmla="*/ 1191491 h 3159213"/>
              <a:gd name="connsiteX69" fmla="*/ 1069206 w 3267460"/>
              <a:gd name="connsiteY69" fmla="*/ 1200728 h 3159213"/>
              <a:gd name="connsiteX70" fmla="*/ 1096915 w 3267460"/>
              <a:gd name="connsiteY70" fmla="*/ 1209964 h 3159213"/>
              <a:gd name="connsiteX71" fmla="*/ 1124624 w 3267460"/>
              <a:gd name="connsiteY71" fmla="*/ 1228437 h 3159213"/>
              <a:gd name="connsiteX72" fmla="*/ 1180042 w 3267460"/>
              <a:gd name="connsiteY72" fmla="*/ 1246909 h 3159213"/>
              <a:gd name="connsiteX73" fmla="*/ 1207751 w 3267460"/>
              <a:gd name="connsiteY73" fmla="*/ 1265382 h 3159213"/>
              <a:gd name="connsiteX74" fmla="*/ 1235460 w 3267460"/>
              <a:gd name="connsiteY74" fmla="*/ 1274618 h 3159213"/>
              <a:gd name="connsiteX75" fmla="*/ 1318588 w 3267460"/>
              <a:gd name="connsiteY75" fmla="*/ 1320800 h 3159213"/>
              <a:gd name="connsiteX76" fmla="*/ 1346297 w 3267460"/>
              <a:gd name="connsiteY76" fmla="*/ 1339273 h 3159213"/>
              <a:gd name="connsiteX77" fmla="*/ 1374006 w 3267460"/>
              <a:gd name="connsiteY77" fmla="*/ 1348509 h 3159213"/>
              <a:gd name="connsiteX78" fmla="*/ 1457133 w 3267460"/>
              <a:gd name="connsiteY78" fmla="*/ 1403928 h 3159213"/>
              <a:gd name="connsiteX79" fmla="*/ 1484842 w 3267460"/>
              <a:gd name="connsiteY79" fmla="*/ 1422400 h 3159213"/>
              <a:gd name="connsiteX80" fmla="*/ 1540260 w 3267460"/>
              <a:gd name="connsiteY80" fmla="*/ 1468582 h 3159213"/>
              <a:gd name="connsiteX81" fmla="*/ 1558733 w 3267460"/>
              <a:gd name="connsiteY81" fmla="*/ 1496291 h 3159213"/>
              <a:gd name="connsiteX82" fmla="*/ 1586442 w 3267460"/>
              <a:gd name="connsiteY82" fmla="*/ 1505528 h 3159213"/>
              <a:gd name="connsiteX83" fmla="*/ 1641860 w 3267460"/>
              <a:gd name="connsiteY83" fmla="*/ 1542473 h 3159213"/>
              <a:gd name="connsiteX84" fmla="*/ 1697278 w 3267460"/>
              <a:gd name="connsiteY84" fmla="*/ 1579418 h 3159213"/>
              <a:gd name="connsiteX85" fmla="*/ 1724988 w 3267460"/>
              <a:gd name="connsiteY85" fmla="*/ 1597891 h 3159213"/>
              <a:gd name="connsiteX86" fmla="*/ 1780406 w 3267460"/>
              <a:gd name="connsiteY86" fmla="*/ 1644073 h 3159213"/>
              <a:gd name="connsiteX87" fmla="*/ 1826588 w 3267460"/>
              <a:gd name="connsiteY87" fmla="*/ 1690255 h 3159213"/>
              <a:gd name="connsiteX88" fmla="*/ 1872769 w 3267460"/>
              <a:gd name="connsiteY88" fmla="*/ 1736437 h 3159213"/>
              <a:gd name="connsiteX89" fmla="*/ 1891242 w 3267460"/>
              <a:gd name="connsiteY89" fmla="*/ 1764146 h 3159213"/>
              <a:gd name="connsiteX90" fmla="*/ 1946660 w 3267460"/>
              <a:gd name="connsiteY90" fmla="*/ 1819564 h 3159213"/>
              <a:gd name="connsiteX91" fmla="*/ 1983606 w 3267460"/>
              <a:gd name="connsiteY91" fmla="*/ 1874982 h 3159213"/>
              <a:gd name="connsiteX92" fmla="*/ 2002078 w 3267460"/>
              <a:gd name="connsiteY92" fmla="*/ 1902691 h 3159213"/>
              <a:gd name="connsiteX93" fmla="*/ 2029788 w 3267460"/>
              <a:gd name="connsiteY93" fmla="*/ 1921164 h 3159213"/>
              <a:gd name="connsiteX94" fmla="*/ 2066733 w 3267460"/>
              <a:gd name="connsiteY94" fmla="*/ 1976582 h 3159213"/>
              <a:gd name="connsiteX95" fmla="*/ 2094442 w 3267460"/>
              <a:gd name="connsiteY95" fmla="*/ 2004291 h 3159213"/>
              <a:gd name="connsiteX96" fmla="*/ 2159097 w 3267460"/>
              <a:gd name="connsiteY96" fmla="*/ 2078182 h 3159213"/>
              <a:gd name="connsiteX97" fmla="*/ 2205278 w 3267460"/>
              <a:gd name="connsiteY97" fmla="*/ 2133600 h 3159213"/>
              <a:gd name="connsiteX98" fmla="*/ 2269933 w 3267460"/>
              <a:gd name="connsiteY98" fmla="*/ 2207491 h 3159213"/>
              <a:gd name="connsiteX99" fmla="*/ 2316115 w 3267460"/>
              <a:gd name="connsiteY99" fmla="*/ 2253673 h 3159213"/>
              <a:gd name="connsiteX100" fmla="*/ 2334588 w 3267460"/>
              <a:gd name="connsiteY100" fmla="*/ 2281382 h 3159213"/>
              <a:gd name="connsiteX101" fmla="*/ 2362297 w 3267460"/>
              <a:gd name="connsiteY101" fmla="*/ 2309091 h 3159213"/>
              <a:gd name="connsiteX102" fmla="*/ 2399242 w 3267460"/>
              <a:gd name="connsiteY102" fmla="*/ 2364509 h 3159213"/>
              <a:gd name="connsiteX103" fmla="*/ 2417715 w 3267460"/>
              <a:gd name="connsiteY103" fmla="*/ 2392218 h 3159213"/>
              <a:gd name="connsiteX104" fmla="*/ 2426951 w 3267460"/>
              <a:gd name="connsiteY104" fmla="*/ 2419928 h 3159213"/>
              <a:gd name="connsiteX105" fmla="*/ 2491606 w 3267460"/>
              <a:gd name="connsiteY105" fmla="*/ 2512291 h 3159213"/>
              <a:gd name="connsiteX106" fmla="*/ 2519315 w 3267460"/>
              <a:gd name="connsiteY106" fmla="*/ 2540000 h 3159213"/>
              <a:gd name="connsiteX107" fmla="*/ 2537788 w 3267460"/>
              <a:gd name="connsiteY107" fmla="*/ 2576946 h 3159213"/>
              <a:gd name="connsiteX108" fmla="*/ 2574733 w 3267460"/>
              <a:gd name="connsiteY108" fmla="*/ 2632364 h 3159213"/>
              <a:gd name="connsiteX109" fmla="*/ 2611678 w 3267460"/>
              <a:gd name="connsiteY109" fmla="*/ 2687782 h 3159213"/>
              <a:gd name="connsiteX110" fmla="*/ 2630151 w 3267460"/>
              <a:gd name="connsiteY110" fmla="*/ 2715491 h 3159213"/>
              <a:gd name="connsiteX111" fmla="*/ 2648624 w 3267460"/>
              <a:gd name="connsiteY111" fmla="*/ 2743200 h 3159213"/>
              <a:gd name="connsiteX112" fmla="*/ 2731751 w 3267460"/>
              <a:gd name="connsiteY112" fmla="*/ 2826328 h 3159213"/>
              <a:gd name="connsiteX113" fmla="*/ 2759460 w 3267460"/>
              <a:gd name="connsiteY113" fmla="*/ 2854037 h 3159213"/>
              <a:gd name="connsiteX114" fmla="*/ 2787169 w 3267460"/>
              <a:gd name="connsiteY114" fmla="*/ 2881746 h 3159213"/>
              <a:gd name="connsiteX115" fmla="*/ 2805642 w 3267460"/>
              <a:gd name="connsiteY115" fmla="*/ 2909455 h 3159213"/>
              <a:gd name="connsiteX116" fmla="*/ 2888769 w 3267460"/>
              <a:gd name="connsiteY116" fmla="*/ 2983346 h 3159213"/>
              <a:gd name="connsiteX117" fmla="*/ 2907242 w 3267460"/>
              <a:gd name="connsiteY117" fmla="*/ 3011055 h 3159213"/>
              <a:gd name="connsiteX118" fmla="*/ 2962660 w 3267460"/>
              <a:gd name="connsiteY118" fmla="*/ 3048000 h 3159213"/>
              <a:gd name="connsiteX119" fmla="*/ 3036551 w 3267460"/>
              <a:gd name="connsiteY119" fmla="*/ 3112655 h 3159213"/>
              <a:gd name="connsiteX120" fmla="*/ 3064260 w 3267460"/>
              <a:gd name="connsiteY120" fmla="*/ 3131128 h 3159213"/>
              <a:gd name="connsiteX121" fmla="*/ 3082733 w 3267460"/>
              <a:gd name="connsiteY121" fmla="*/ 3158837 h 3159213"/>
              <a:gd name="connsiteX122" fmla="*/ 3091969 w 3267460"/>
              <a:gd name="connsiteY122" fmla="*/ 3121891 h 3159213"/>
              <a:gd name="connsiteX123" fmla="*/ 3101206 w 3267460"/>
              <a:gd name="connsiteY123" fmla="*/ 3075709 h 3159213"/>
              <a:gd name="connsiteX124" fmla="*/ 3119678 w 3267460"/>
              <a:gd name="connsiteY124" fmla="*/ 2964873 h 3159213"/>
              <a:gd name="connsiteX125" fmla="*/ 3128915 w 3267460"/>
              <a:gd name="connsiteY125" fmla="*/ 2881746 h 3159213"/>
              <a:gd name="connsiteX126" fmla="*/ 3147388 w 3267460"/>
              <a:gd name="connsiteY126" fmla="*/ 2789382 h 3159213"/>
              <a:gd name="connsiteX127" fmla="*/ 3165860 w 3267460"/>
              <a:gd name="connsiteY127" fmla="*/ 2623128 h 3159213"/>
              <a:gd name="connsiteX128" fmla="*/ 3175097 w 3267460"/>
              <a:gd name="connsiteY128" fmla="*/ 2447637 h 3159213"/>
              <a:gd name="connsiteX129" fmla="*/ 3184333 w 3267460"/>
              <a:gd name="connsiteY129" fmla="*/ 2346037 h 3159213"/>
              <a:gd name="connsiteX130" fmla="*/ 3193569 w 3267460"/>
              <a:gd name="connsiteY130" fmla="*/ 1893455 h 3159213"/>
              <a:gd name="connsiteX131" fmla="*/ 3212042 w 3267460"/>
              <a:gd name="connsiteY131" fmla="*/ 1736437 h 3159213"/>
              <a:gd name="connsiteX132" fmla="*/ 3230515 w 3267460"/>
              <a:gd name="connsiteY132" fmla="*/ 1625600 h 3159213"/>
              <a:gd name="connsiteX133" fmla="*/ 3248988 w 3267460"/>
              <a:gd name="connsiteY133" fmla="*/ 1080655 h 3159213"/>
              <a:gd name="connsiteX134" fmla="*/ 3267460 w 3267460"/>
              <a:gd name="connsiteY134" fmla="*/ 942109 h 3159213"/>
              <a:gd name="connsiteX135" fmla="*/ 3258224 w 3267460"/>
              <a:gd name="connsiteY135" fmla="*/ 711200 h 3159213"/>
              <a:gd name="connsiteX136" fmla="*/ 3248988 w 3267460"/>
              <a:gd name="connsiteY136" fmla="*/ 674255 h 3159213"/>
              <a:gd name="connsiteX137" fmla="*/ 3239751 w 3267460"/>
              <a:gd name="connsiteY137" fmla="*/ 443346 h 3159213"/>
              <a:gd name="connsiteX138" fmla="*/ 3221278 w 3267460"/>
              <a:gd name="connsiteY138" fmla="*/ 350982 h 3159213"/>
              <a:gd name="connsiteX139" fmla="*/ 3212042 w 3267460"/>
              <a:gd name="connsiteY139" fmla="*/ 277091 h 3159213"/>
              <a:gd name="connsiteX140" fmla="*/ 3193569 w 3267460"/>
              <a:gd name="connsiteY140" fmla="*/ 221673 h 3159213"/>
              <a:gd name="connsiteX141" fmla="*/ 3147388 w 3267460"/>
              <a:gd name="connsiteY141" fmla="*/ 83128 h 3159213"/>
              <a:gd name="connsiteX142" fmla="*/ 3128915 w 3267460"/>
              <a:gd name="connsiteY142" fmla="*/ 27709 h 3159213"/>
              <a:gd name="connsiteX143" fmla="*/ 3119678 w 3267460"/>
              <a:gd name="connsiteY143" fmla="*/ 0 h 3159213"/>
              <a:gd name="connsiteX144" fmla="*/ 3064260 w 3267460"/>
              <a:gd name="connsiteY144" fmla="*/ 36946 h 3159213"/>
              <a:gd name="connsiteX145" fmla="*/ 3055024 w 3267460"/>
              <a:gd name="connsiteY145" fmla="*/ 73891 h 315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3267460" h="3159213">
                <a:moveTo>
                  <a:pt x="3055024" y="73891"/>
                </a:moveTo>
                <a:cubicBezTo>
                  <a:pt x="3047327" y="81588"/>
                  <a:pt x="3030237" y="79480"/>
                  <a:pt x="3018078" y="83128"/>
                </a:cubicBezTo>
                <a:cubicBezTo>
                  <a:pt x="2999427" y="88723"/>
                  <a:pt x="2981133" y="95442"/>
                  <a:pt x="2962660" y="101600"/>
                </a:cubicBezTo>
                <a:lnTo>
                  <a:pt x="2907242" y="120073"/>
                </a:lnTo>
                <a:cubicBezTo>
                  <a:pt x="2907237" y="120075"/>
                  <a:pt x="2851828" y="138543"/>
                  <a:pt x="2851824" y="138546"/>
                </a:cubicBezTo>
                <a:cubicBezTo>
                  <a:pt x="2772405" y="191490"/>
                  <a:pt x="2872894" y="128010"/>
                  <a:pt x="2796406" y="166255"/>
                </a:cubicBezTo>
                <a:cubicBezTo>
                  <a:pt x="2724794" y="202062"/>
                  <a:pt x="2810628" y="170751"/>
                  <a:pt x="2740988" y="193964"/>
                </a:cubicBezTo>
                <a:cubicBezTo>
                  <a:pt x="2697075" y="223239"/>
                  <a:pt x="2723812" y="208925"/>
                  <a:pt x="2657860" y="230909"/>
                </a:cubicBezTo>
                <a:cubicBezTo>
                  <a:pt x="2648624" y="233988"/>
                  <a:pt x="2638252" y="234746"/>
                  <a:pt x="2630151" y="240146"/>
                </a:cubicBezTo>
                <a:cubicBezTo>
                  <a:pt x="2620915" y="246303"/>
                  <a:pt x="2612371" y="253654"/>
                  <a:pt x="2602442" y="258618"/>
                </a:cubicBezTo>
                <a:cubicBezTo>
                  <a:pt x="2593734" y="262972"/>
                  <a:pt x="2583244" y="263127"/>
                  <a:pt x="2574733" y="267855"/>
                </a:cubicBezTo>
                <a:cubicBezTo>
                  <a:pt x="2555326" y="278637"/>
                  <a:pt x="2540377" y="297779"/>
                  <a:pt x="2519315" y="304800"/>
                </a:cubicBezTo>
                <a:cubicBezTo>
                  <a:pt x="2449667" y="328018"/>
                  <a:pt x="2535517" y="296699"/>
                  <a:pt x="2463897" y="332509"/>
                </a:cubicBezTo>
                <a:cubicBezTo>
                  <a:pt x="2455189" y="336863"/>
                  <a:pt x="2444699" y="337018"/>
                  <a:pt x="2436188" y="341746"/>
                </a:cubicBezTo>
                <a:cubicBezTo>
                  <a:pt x="2416780" y="352528"/>
                  <a:pt x="2401831" y="371670"/>
                  <a:pt x="2380769" y="378691"/>
                </a:cubicBezTo>
                <a:cubicBezTo>
                  <a:pt x="2311121" y="401909"/>
                  <a:pt x="2396971" y="370590"/>
                  <a:pt x="2325351" y="406400"/>
                </a:cubicBezTo>
                <a:cubicBezTo>
                  <a:pt x="2316643" y="410754"/>
                  <a:pt x="2306350" y="411283"/>
                  <a:pt x="2297642" y="415637"/>
                </a:cubicBezTo>
                <a:cubicBezTo>
                  <a:pt x="2287713" y="420601"/>
                  <a:pt x="2279862" y="429145"/>
                  <a:pt x="2269933" y="434109"/>
                </a:cubicBezTo>
                <a:cubicBezTo>
                  <a:pt x="2261225" y="438463"/>
                  <a:pt x="2250932" y="438992"/>
                  <a:pt x="2242224" y="443346"/>
                </a:cubicBezTo>
                <a:cubicBezTo>
                  <a:pt x="2232295" y="448310"/>
                  <a:pt x="2224444" y="456854"/>
                  <a:pt x="2214515" y="461818"/>
                </a:cubicBezTo>
                <a:cubicBezTo>
                  <a:pt x="2205807" y="466172"/>
                  <a:pt x="2195514" y="466701"/>
                  <a:pt x="2186806" y="471055"/>
                </a:cubicBezTo>
                <a:cubicBezTo>
                  <a:pt x="2176877" y="476020"/>
                  <a:pt x="2169241" y="485020"/>
                  <a:pt x="2159097" y="489528"/>
                </a:cubicBezTo>
                <a:cubicBezTo>
                  <a:pt x="2141303" y="497436"/>
                  <a:pt x="2122151" y="501842"/>
                  <a:pt x="2103678" y="508000"/>
                </a:cubicBezTo>
                <a:lnTo>
                  <a:pt x="2075969" y="517237"/>
                </a:lnTo>
                <a:lnTo>
                  <a:pt x="2048260" y="526473"/>
                </a:lnTo>
                <a:cubicBezTo>
                  <a:pt x="1990168" y="565201"/>
                  <a:pt x="2052495" y="528137"/>
                  <a:pt x="1946660" y="563418"/>
                </a:cubicBezTo>
                <a:cubicBezTo>
                  <a:pt x="1937424" y="566497"/>
                  <a:pt x="1928312" y="569980"/>
                  <a:pt x="1918951" y="572655"/>
                </a:cubicBezTo>
                <a:cubicBezTo>
                  <a:pt x="1890422" y="580806"/>
                  <a:pt x="1855308" y="588105"/>
                  <a:pt x="1826588" y="591128"/>
                </a:cubicBezTo>
                <a:cubicBezTo>
                  <a:pt x="1786666" y="595330"/>
                  <a:pt x="1746477" y="596558"/>
                  <a:pt x="1706515" y="600364"/>
                </a:cubicBezTo>
                <a:cubicBezTo>
                  <a:pt x="1681805" y="602717"/>
                  <a:pt x="1657387" y="607892"/>
                  <a:pt x="1632624" y="609600"/>
                </a:cubicBezTo>
                <a:cubicBezTo>
                  <a:pt x="1568049" y="614053"/>
                  <a:pt x="1503315" y="615758"/>
                  <a:pt x="1438660" y="618837"/>
                </a:cubicBezTo>
                <a:cubicBezTo>
                  <a:pt x="1407872" y="621916"/>
                  <a:pt x="1376927" y="623697"/>
                  <a:pt x="1346297" y="628073"/>
                </a:cubicBezTo>
                <a:cubicBezTo>
                  <a:pt x="1333730" y="629868"/>
                  <a:pt x="1321743" y="634555"/>
                  <a:pt x="1309351" y="637309"/>
                </a:cubicBezTo>
                <a:cubicBezTo>
                  <a:pt x="1294026" y="640715"/>
                  <a:pt x="1278563" y="643467"/>
                  <a:pt x="1263169" y="646546"/>
                </a:cubicBezTo>
                <a:cubicBezTo>
                  <a:pt x="1193599" y="692924"/>
                  <a:pt x="1282020" y="638465"/>
                  <a:pt x="1198515" y="674255"/>
                </a:cubicBezTo>
                <a:cubicBezTo>
                  <a:pt x="1188312" y="678628"/>
                  <a:pt x="1180735" y="687764"/>
                  <a:pt x="1170806" y="692728"/>
                </a:cubicBezTo>
                <a:cubicBezTo>
                  <a:pt x="1162098" y="697082"/>
                  <a:pt x="1152458" y="699289"/>
                  <a:pt x="1143097" y="701964"/>
                </a:cubicBezTo>
                <a:cubicBezTo>
                  <a:pt x="1093043" y="716264"/>
                  <a:pt x="1111207" y="708342"/>
                  <a:pt x="1050733" y="720437"/>
                </a:cubicBezTo>
                <a:cubicBezTo>
                  <a:pt x="1038286" y="722927"/>
                  <a:pt x="1026265" y="727334"/>
                  <a:pt x="1013788" y="729673"/>
                </a:cubicBezTo>
                <a:cubicBezTo>
                  <a:pt x="913173" y="748538"/>
                  <a:pt x="912099" y="747130"/>
                  <a:pt x="819824" y="757382"/>
                </a:cubicBezTo>
                <a:lnTo>
                  <a:pt x="413424" y="748146"/>
                </a:lnTo>
                <a:cubicBezTo>
                  <a:pt x="397475" y="747481"/>
                  <a:pt x="327338" y="722530"/>
                  <a:pt x="321060" y="720437"/>
                </a:cubicBezTo>
                <a:cubicBezTo>
                  <a:pt x="311824" y="717358"/>
                  <a:pt x="301452" y="716600"/>
                  <a:pt x="293351" y="711200"/>
                </a:cubicBezTo>
                <a:cubicBezTo>
                  <a:pt x="284115" y="705043"/>
                  <a:pt x="275786" y="697236"/>
                  <a:pt x="265642" y="692728"/>
                </a:cubicBezTo>
                <a:cubicBezTo>
                  <a:pt x="227290" y="675683"/>
                  <a:pt x="203551" y="672920"/>
                  <a:pt x="164042" y="665018"/>
                </a:cubicBezTo>
                <a:cubicBezTo>
                  <a:pt x="154806" y="668097"/>
                  <a:pt x="143217" y="667371"/>
                  <a:pt x="136333" y="674255"/>
                </a:cubicBezTo>
                <a:cubicBezTo>
                  <a:pt x="78090" y="732499"/>
                  <a:pt x="113381" y="710924"/>
                  <a:pt x="90151" y="757382"/>
                </a:cubicBezTo>
                <a:cubicBezTo>
                  <a:pt x="85186" y="767311"/>
                  <a:pt x="77836" y="775855"/>
                  <a:pt x="71678" y="785091"/>
                </a:cubicBezTo>
                <a:lnTo>
                  <a:pt x="43969" y="868218"/>
                </a:lnTo>
                <a:lnTo>
                  <a:pt x="34733" y="895928"/>
                </a:lnTo>
                <a:cubicBezTo>
                  <a:pt x="31654" y="917479"/>
                  <a:pt x="29391" y="939163"/>
                  <a:pt x="25497" y="960582"/>
                </a:cubicBezTo>
                <a:cubicBezTo>
                  <a:pt x="23226" y="973072"/>
                  <a:pt x="18531" y="985038"/>
                  <a:pt x="16260" y="997528"/>
                </a:cubicBezTo>
                <a:cubicBezTo>
                  <a:pt x="12366" y="1018947"/>
                  <a:pt x="-11644" y="1050981"/>
                  <a:pt x="7024" y="1062182"/>
                </a:cubicBezTo>
                <a:cubicBezTo>
                  <a:pt x="26062" y="1073604"/>
                  <a:pt x="41380" y="1032258"/>
                  <a:pt x="62442" y="1025237"/>
                </a:cubicBezTo>
                <a:lnTo>
                  <a:pt x="117860" y="1006764"/>
                </a:lnTo>
                <a:cubicBezTo>
                  <a:pt x="127096" y="1003685"/>
                  <a:pt x="136124" y="999889"/>
                  <a:pt x="145569" y="997528"/>
                </a:cubicBezTo>
                <a:lnTo>
                  <a:pt x="182515" y="988291"/>
                </a:lnTo>
                <a:lnTo>
                  <a:pt x="459606" y="997528"/>
                </a:lnTo>
                <a:cubicBezTo>
                  <a:pt x="484394" y="998833"/>
                  <a:pt x="508845" y="1003864"/>
                  <a:pt x="533497" y="1006764"/>
                </a:cubicBezTo>
                <a:lnTo>
                  <a:pt x="616624" y="1016000"/>
                </a:lnTo>
                <a:lnTo>
                  <a:pt x="699751" y="1043709"/>
                </a:lnTo>
                <a:cubicBezTo>
                  <a:pt x="708987" y="1046788"/>
                  <a:pt x="719359" y="1047545"/>
                  <a:pt x="727460" y="1052946"/>
                </a:cubicBezTo>
                <a:cubicBezTo>
                  <a:pt x="745933" y="1065261"/>
                  <a:pt x="761816" y="1082870"/>
                  <a:pt x="782878" y="1089891"/>
                </a:cubicBezTo>
                <a:cubicBezTo>
                  <a:pt x="792115" y="1092970"/>
                  <a:pt x="801880" y="1094774"/>
                  <a:pt x="810588" y="1099128"/>
                </a:cubicBezTo>
                <a:cubicBezTo>
                  <a:pt x="820517" y="1104092"/>
                  <a:pt x="828153" y="1113092"/>
                  <a:pt x="838297" y="1117600"/>
                </a:cubicBezTo>
                <a:cubicBezTo>
                  <a:pt x="856091" y="1125508"/>
                  <a:pt x="893715" y="1136073"/>
                  <a:pt x="893715" y="1136073"/>
                </a:cubicBezTo>
                <a:cubicBezTo>
                  <a:pt x="902951" y="1142231"/>
                  <a:pt x="911495" y="1149582"/>
                  <a:pt x="921424" y="1154546"/>
                </a:cubicBezTo>
                <a:cubicBezTo>
                  <a:pt x="936943" y="1162305"/>
                  <a:pt x="971283" y="1168580"/>
                  <a:pt x="986078" y="1173018"/>
                </a:cubicBezTo>
                <a:cubicBezTo>
                  <a:pt x="1004729" y="1178613"/>
                  <a:pt x="1023024" y="1185333"/>
                  <a:pt x="1041497" y="1191491"/>
                </a:cubicBezTo>
                <a:lnTo>
                  <a:pt x="1069206" y="1200728"/>
                </a:lnTo>
                <a:lnTo>
                  <a:pt x="1096915" y="1209964"/>
                </a:lnTo>
                <a:cubicBezTo>
                  <a:pt x="1106151" y="1216122"/>
                  <a:pt x="1114480" y="1223929"/>
                  <a:pt x="1124624" y="1228437"/>
                </a:cubicBezTo>
                <a:cubicBezTo>
                  <a:pt x="1142418" y="1236345"/>
                  <a:pt x="1180042" y="1246909"/>
                  <a:pt x="1180042" y="1246909"/>
                </a:cubicBezTo>
                <a:cubicBezTo>
                  <a:pt x="1189278" y="1253067"/>
                  <a:pt x="1197822" y="1260418"/>
                  <a:pt x="1207751" y="1265382"/>
                </a:cubicBezTo>
                <a:cubicBezTo>
                  <a:pt x="1216459" y="1269736"/>
                  <a:pt x="1226949" y="1269890"/>
                  <a:pt x="1235460" y="1274618"/>
                </a:cubicBezTo>
                <a:cubicBezTo>
                  <a:pt x="1330737" y="1327550"/>
                  <a:pt x="1255889" y="1299902"/>
                  <a:pt x="1318588" y="1320800"/>
                </a:cubicBezTo>
                <a:cubicBezTo>
                  <a:pt x="1327824" y="1326958"/>
                  <a:pt x="1336368" y="1334309"/>
                  <a:pt x="1346297" y="1339273"/>
                </a:cubicBezTo>
                <a:cubicBezTo>
                  <a:pt x="1355005" y="1343627"/>
                  <a:pt x="1365495" y="1343781"/>
                  <a:pt x="1374006" y="1348509"/>
                </a:cubicBezTo>
                <a:cubicBezTo>
                  <a:pt x="1374011" y="1348512"/>
                  <a:pt x="1443276" y="1394690"/>
                  <a:pt x="1457133" y="1403928"/>
                </a:cubicBezTo>
                <a:cubicBezTo>
                  <a:pt x="1466369" y="1410085"/>
                  <a:pt x="1476993" y="1414551"/>
                  <a:pt x="1484842" y="1422400"/>
                </a:cubicBezTo>
                <a:cubicBezTo>
                  <a:pt x="1520400" y="1457958"/>
                  <a:pt x="1501683" y="1442863"/>
                  <a:pt x="1540260" y="1468582"/>
                </a:cubicBezTo>
                <a:cubicBezTo>
                  <a:pt x="1546418" y="1477818"/>
                  <a:pt x="1550065" y="1489356"/>
                  <a:pt x="1558733" y="1496291"/>
                </a:cubicBezTo>
                <a:cubicBezTo>
                  <a:pt x="1566336" y="1502373"/>
                  <a:pt x="1577931" y="1500800"/>
                  <a:pt x="1586442" y="1505528"/>
                </a:cubicBezTo>
                <a:cubicBezTo>
                  <a:pt x="1605849" y="1516310"/>
                  <a:pt x="1623387" y="1530158"/>
                  <a:pt x="1641860" y="1542473"/>
                </a:cubicBezTo>
                <a:lnTo>
                  <a:pt x="1697278" y="1579418"/>
                </a:lnTo>
                <a:cubicBezTo>
                  <a:pt x="1706515" y="1585576"/>
                  <a:pt x="1717138" y="1590041"/>
                  <a:pt x="1724988" y="1597891"/>
                </a:cubicBezTo>
                <a:cubicBezTo>
                  <a:pt x="1760546" y="1633449"/>
                  <a:pt x="1741829" y="1618354"/>
                  <a:pt x="1780406" y="1644073"/>
                </a:cubicBezTo>
                <a:cubicBezTo>
                  <a:pt x="1829664" y="1717962"/>
                  <a:pt x="1765013" y="1628680"/>
                  <a:pt x="1826588" y="1690255"/>
                </a:cubicBezTo>
                <a:cubicBezTo>
                  <a:pt x="1888167" y="1751834"/>
                  <a:pt x="1798874" y="1687173"/>
                  <a:pt x="1872769" y="1736437"/>
                </a:cubicBezTo>
                <a:cubicBezTo>
                  <a:pt x="1878927" y="1745673"/>
                  <a:pt x="1883867" y="1755849"/>
                  <a:pt x="1891242" y="1764146"/>
                </a:cubicBezTo>
                <a:cubicBezTo>
                  <a:pt x="1908598" y="1783672"/>
                  <a:pt x="1932169" y="1797827"/>
                  <a:pt x="1946660" y="1819564"/>
                </a:cubicBezTo>
                <a:lnTo>
                  <a:pt x="1983606" y="1874982"/>
                </a:lnTo>
                <a:cubicBezTo>
                  <a:pt x="1989763" y="1884218"/>
                  <a:pt x="1992842" y="1896534"/>
                  <a:pt x="2002078" y="1902691"/>
                </a:cubicBezTo>
                <a:lnTo>
                  <a:pt x="2029788" y="1921164"/>
                </a:lnTo>
                <a:cubicBezTo>
                  <a:pt x="2042103" y="1939637"/>
                  <a:pt x="2051034" y="1960883"/>
                  <a:pt x="2066733" y="1976582"/>
                </a:cubicBezTo>
                <a:cubicBezTo>
                  <a:pt x="2075969" y="1985818"/>
                  <a:pt x="2086423" y="1993980"/>
                  <a:pt x="2094442" y="2004291"/>
                </a:cubicBezTo>
                <a:cubicBezTo>
                  <a:pt x="2152466" y="2078892"/>
                  <a:pt x="2105455" y="2042420"/>
                  <a:pt x="2159097" y="2078182"/>
                </a:cubicBezTo>
                <a:cubicBezTo>
                  <a:pt x="2225091" y="2177177"/>
                  <a:pt x="2122326" y="2026948"/>
                  <a:pt x="2205278" y="2133600"/>
                </a:cubicBezTo>
                <a:cubicBezTo>
                  <a:pt x="2263302" y="2208201"/>
                  <a:pt x="2216291" y="2171729"/>
                  <a:pt x="2269933" y="2207491"/>
                </a:cubicBezTo>
                <a:cubicBezTo>
                  <a:pt x="2319194" y="2281382"/>
                  <a:pt x="2254539" y="2192097"/>
                  <a:pt x="2316115" y="2253673"/>
                </a:cubicBezTo>
                <a:cubicBezTo>
                  <a:pt x="2323964" y="2261522"/>
                  <a:pt x="2327481" y="2272854"/>
                  <a:pt x="2334588" y="2281382"/>
                </a:cubicBezTo>
                <a:cubicBezTo>
                  <a:pt x="2342950" y="2291417"/>
                  <a:pt x="2354278" y="2298780"/>
                  <a:pt x="2362297" y="2309091"/>
                </a:cubicBezTo>
                <a:cubicBezTo>
                  <a:pt x="2375927" y="2326616"/>
                  <a:pt x="2386927" y="2346036"/>
                  <a:pt x="2399242" y="2364509"/>
                </a:cubicBezTo>
                <a:lnTo>
                  <a:pt x="2417715" y="2392218"/>
                </a:lnTo>
                <a:cubicBezTo>
                  <a:pt x="2420794" y="2401455"/>
                  <a:pt x="2422223" y="2411417"/>
                  <a:pt x="2426951" y="2419928"/>
                </a:cubicBezTo>
                <a:cubicBezTo>
                  <a:pt x="2435317" y="2434987"/>
                  <a:pt x="2476313" y="2494449"/>
                  <a:pt x="2491606" y="2512291"/>
                </a:cubicBezTo>
                <a:cubicBezTo>
                  <a:pt x="2500107" y="2522209"/>
                  <a:pt x="2511723" y="2529371"/>
                  <a:pt x="2519315" y="2540000"/>
                </a:cubicBezTo>
                <a:cubicBezTo>
                  <a:pt x="2527318" y="2551204"/>
                  <a:pt x="2530704" y="2565139"/>
                  <a:pt x="2537788" y="2576946"/>
                </a:cubicBezTo>
                <a:cubicBezTo>
                  <a:pt x="2549210" y="2595984"/>
                  <a:pt x="2562418" y="2613891"/>
                  <a:pt x="2574733" y="2632364"/>
                </a:cubicBezTo>
                <a:lnTo>
                  <a:pt x="2611678" y="2687782"/>
                </a:lnTo>
                <a:lnTo>
                  <a:pt x="2630151" y="2715491"/>
                </a:lnTo>
                <a:cubicBezTo>
                  <a:pt x="2636309" y="2724727"/>
                  <a:pt x="2640775" y="2735351"/>
                  <a:pt x="2648624" y="2743200"/>
                </a:cubicBezTo>
                <a:lnTo>
                  <a:pt x="2731751" y="2826328"/>
                </a:lnTo>
                <a:lnTo>
                  <a:pt x="2759460" y="2854037"/>
                </a:lnTo>
                <a:cubicBezTo>
                  <a:pt x="2768696" y="2863273"/>
                  <a:pt x="2779923" y="2870878"/>
                  <a:pt x="2787169" y="2881746"/>
                </a:cubicBezTo>
                <a:cubicBezTo>
                  <a:pt x="2793327" y="2890982"/>
                  <a:pt x="2798267" y="2901158"/>
                  <a:pt x="2805642" y="2909455"/>
                </a:cubicBezTo>
                <a:cubicBezTo>
                  <a:pt x="2851655" y="2961219"/>
                  <a:pt x="2846655" y="2955270"/>
                  <a:pt x="2888769" y="2983346"/>
                </a:cubicBezTo>
                <a:cubicBezTo>
                  <a:pt x="2894927" y="2992582"/>
                  <a:pt x="2898888" y="3003745"/>
                  <a:pt x="2907242" y="3011055"/>
                </a:cubicBezTo>
                <a:cubicBezTo>
                  <a:pt x="2923950" y="3025675"/>
                  <a:pt x="2962660" y="3048000"/>
                  <a:pt x="2962660" y="3048000"/>
                </a:cubicBezTo>
                <a:cubicBezTo>
                  <a:pt x="2993448" y="3094182"/>
                  <a:pt x="2971897" y="3069551"/>
                  <a:pt x="3036551" y="3112655"/>
                </a:cubicBezTo>
                <a:lnTo>
                  <a:pt x="3064260" y="3131128"/>
                </a:lnTo>
                <a:cubicBezTo>
                  <a:pt x="3070418" y="3140364"/>
                  <a:pt x="3072202" y="3162348"/>
                  <a:pt x="3082733" y="3158837"/>
                </a:cubicBezTo>
                <a:cubicBezTo>
                  <a:pt x="3094776" y="3154822"/>
                  <a:pt x="3089215" y="3134283"/>
                  <a:pt x="3091969" y="3121891"/>
                </a:cubicBezTo>
                <a:cubicBezTo>
                  <a:pt x="3095375" y="3106566"/>
                  <a:pt x="3098478" y="3091169"/>
                  <a:pt x="3101206" y="3075709"/>
                </a:cubicBezTo>
                <a:cubicBezTo>
                  <a:pt x="3107715" y="3038824"/>
                  <a:pt x="3115542" y="3002099"/>
                  <a:pt x="3119678" y="2964873"/>
                </a:cubicBezTo>
                <a:cubicBezTo>
                  <a:pt x="3122757" y="2937164"/>
                  <a:pt x="3124567" y="2909284"/>
                  <a:pt x="3128915" y="2881746"/>
                </a:cubicBezTo>
                <a:cubicBezTo>
                  <a:pt x="3133812" y="2850733"/>
                  <a:pt x="3143921" y="2820588"/>
                  <a:pt x="3147388" y="2789382"/>
                </a:cubicBezTo>
                <a:lnTo>
                  <a:pt x="3165860" y="2623128"/>
                </a:lnTo>
                <a:cubicBezTo>
                  <a:pt x="3168939" y="2564631"/>
                  <a:pt x="3171200" y="2506085"/>
                  <a:pt x="3175097" y="2447637"/>
                </a:cubicBezTo>
                <a:cubicBezTo>
                  <a:pt x="3177359" y="2413706"/>
                  <a:pt x="3183200" y="2380024"/>
                  <a:pt x="3184333" y="2346037"/>
                </a:cubicBezTo>
                <a:cubicBezTo>
                  <a:pt x="3189360" y="2195229"/>
                  <a:pt x="3188624" y="2044266"/>
                  <a:pt x="3193569" y="1893455"/>
                </a:cubicBezTo>
                <a:cubicBezTo>
                  <a:pt x="3199129" y="1723868"/>
                  <a:pt x="3197644" y="1837225"/>
                  <a:pt x="3212042" y="1736437"/>
                </a:cubicBezTo>
                <a:cubicBezTo>
                  <a:pt x="3227508" y="1628168"/>
                  <a:pt x="3210661" y="1685159"/>
                  <a:pt x="3230515" y="1625600"/>
                </a:cubicBezTo>
                <a:cubicBezTo>
                  <a:pt x="3260766" y="1383579"/>
                  <a:pt x="3229542" y="1654310"/>
                  <a:pt x="3248988" y="1080655"/>
                </a:cubicBezTo>
                <a:cubicBezTo>
                  <a:pt x="3249519" y="1065005"/>
                  <a:pt x="3264717" y="961309"/>
                  <a:pt x="3267460" y="942109"/>
                </a:cubicBezTo>
                <a:cubicBezTo>
                  <a:pt x="3264381" y="865139"/>
                  <a:pt x="3263524" y="788049"/>
                  <a:pt x="3258224" y="711200"/>
                </a:cubicBezTo>
                <a:cubicBezTo>
                  <a:pt x="3257351" y="698536"/>
                  <a:pt x="3249861" y="686919"/>
                  <a:pt x="3248988" y="674255"/>
                </a:cubicBezTo>
                <a:cubicBezTo>
                  <a:pt x="3243688" y="597406"/>
                  <a:pt x="3246330" y="520096"/>
                  <a:pt x="3239751" y="443346"/>
                </a:cubicBezTo>
                <a:cubicBezTo>
                  <a:pt x="3237070" y="412063"/>
                  <a:pt x="3225172" y="382137"/>
                  <a:pt x="3221278" y="350982"/>
                </a:cubicBezTo>
                <a:cubicBezTo>
                  <a:pt x="3218199" y="326352"/>
                  <a:pt x="3217243" y="301362"/>
                  <a:pt x="3212042" y="277091"/>
                </a:cubicBezTo>
                <a:cubicBezTo>
                  <a:pt x="3207962" y="258051"/>
                  <a:pt x="3199727" y="240146"/>
                  <a:pt x="3193569" y="221673"/>
                </a:cubicBezTo>
                <a:lnTo>
                  <a:pt x="3147388" y="83128"/>
                </a:lnTo>
                <a:lnTo>
                  <a:pt x="3128915" y="27709"/>
                </a:lnTo>
                <a:lnTo>
                  <a:pt x="3119678" y="0"/>
                </a:lnTo>
                <a:cubicBezTo>
                  <a:pt x="3070981" y="16233"/>
                  <a:pt x="3110386" y="-1492"/>
                  <a:pt x="3064260" y="36946"/>
                </a:cubicBezTo>
                <a:cubicBezTo>
                  <a:pt x="2994350" y="95203"/>
                  <a:pt x="3062721" y="66194"/>
                  <a:pt x="3055024" y="7389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1460915" y="2246671"/>
            <a:ext cx="535423" cy="40418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t="21988" r="31705" b="42993"/>
          <a:stretch/>
        </p:blipFill>
        <p:spPr>
          <a:xfrm>
            <a:off x="783767" y="762245"/>
            <a:ext cx="5022592" cy="5198699"/>
          </a:xfrm>
          <a:prstGeom prst="rect">
            <a:avLst/>
          </a:prstGeom>
          <a:ln>
            <a:noFill/>
          </a:ln>
        </p:spPr>
      </p:pic>
      <p:sp>
        <p:nvSpPr>
          <p:cNvPr id="36" name="TextBox 35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“It still hurts”. </a:t>
            </a:r>
            <a:r>
              <a:rPr lang="en-US" sz="2400" dirty="0" smtClean="0"/>
              <a:t>Have you evaluated all of the anterior structures?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3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00B0F0"/>
                </a:solidFill>
              </a:rPr>
              <a:t>GT</a:t>
            </a:r>
            <a:r>
              <a:rPr lang="en-US" dirty="0" smtClean="0">
                <a:solidFill>
                  <a:schemeClr val="bg1"/>
                </a:solidFill>
              </a:rPr>
              <a:t> = greater tuberosity, </a:t>
            </a:r>
            <a:r>
              <a:rPr lang="en-US" dirty="0" smtClean="0">
                <a:solidFill>
                  <a:srgbClr val="FFC000"/>
                </a:solidFill>
              </a:rPr>
              <a:t>LT</a:t>
            </a:r>
            <a:r>
              <a:rPr lang="en-US" dirty="0" smtClean="0">
                <a:solidFill>
                  <a:schemeClr val="bg1"/>
                </a:solidFill>
              </a:rPr>
              <a:t> = lesser tuberosity, </a:t>
            </a:r>
            <a:r>
              <a:rPr lang="en-US" dirty="0" smtClean="0">
                <a:solidFill>
                  <a:srgbClr val="0070C0"/>
                </a:solidFill>
              </a:rPr>
              <a:t>COR </a:t>
            </a:r>
            <a:r>
              <a:rPr lang="en-US" dirty="0" smtClean="0">
                <a:solidFill>
                  <a:schemeClr val="bg1"/>
                </a:solidFill>
              </a:rPr>
              <a:t>= coracoid, </a:t>
            </a:r>
            <a:r>
              <a:rPr lang="en-US" dirty="0" smtClean="0">
                <a:solidFill>
                  <a:srgbClr val="C8713B"/>
                </a:solidFill>
              </a:rPr>
              <a:t>SUB</a:t>
            </a:r>
            <a:r>
              <a:rPr lang="en-US" dirty="0" smtClean="0">
                <a:solidFill>
                  <a:schemeClr val="bg1"/>
                </a:solidFill>
              </a:rPr>
              <a:t> = subscapularis, </a:t>
            </a:r>
            <a:r>
              <a:rPr lang="en-US" b="1" dirty="0" smtClean="0">
                <a:solidFill>
                  <a:schemeClr val="bg1"/>
                </a:solidFill>
              </a:rPr>
              <a:t>THL</a:t>
            </a:r>
            <a:r>
              <a:rPr lang="en-US" dirty="0" smtClean="0">
                <a:solidFill>
                  <a:schemeClr val="bg1"/>
                </a:solidFill>
              </a:rPr>
              <a:t> = transverse humeral ligament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096736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475875" y="5410035"/>
            <a:ext cx="376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Neutral</a:t>
            </a:r>
            <a:endParaRPr lang="en-US" sz="24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8053"/>
          <a:stretch/>
        </p:blipFill>
        <p:spPr>
          <a:xfrm>
            <a:off x="6472682" y="779498"/>
            <a:ext cx="4983267" cy="5188477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8011886" y="2895600"/>
            <a:ext cx="1470298" cy="1915886"/>
          </a:xfrm>
          <a:custGeom>
            <a:avLst/>
            <a:gdLst>
              <a:gd name="connsiteX0" fmla="*/ 1491343 w 1535613"/>
              <a:gd name="connsiteY0" fmla="*/ 108857 h 1915886"/>
              <a:gd name="connsiteX1" fmla="*/ 1534886 w 1535613"/>
              <a:gd name="connsiteY1" fmla="*/ 32657 h 1915886"/>
              <a:gd name="connsiteX2" fmla="*/ 1469572 w 1535613"/>
              <a:gd name="connsiteY2" fmla="*/ 0 h 1915886"/>
              <a:gd name="connsiteX3" fmla="*/ 1295400 w 1535613"/>
              <a:gd name="connsiteY3" fmla="*/ 10886 h 1915886"/>
              <a:gd name="connsiteX4" fmla="*/ 1175658 w 1535613"/>
              <a:gd name="connsiteY4" fmla="*/ 43543 h 1915886"/>
              <a:gd name="connsiteX5" fmla="*/ 1077686 w 1535613"/>
              <a:gd name="connsiteY5" fmla="*/ 76200 h 1915886"/>
              <a:gd name="connsiteX6" fmla="*/ 947058 w 1535613"/>
              <a:gd name="connsiteY6" fmla="*/ 119743 h 1915886"/>
              <a:gd name="connsiteX7" fmla="*/ 914400 w 1535613"/>
              <a:gd name="connsiteY7" fmla="*/ 130629 h 1915886"/>
              <a:gd name="connsiteX8" fmla="*/ 881743 w 1535613"/>
              <a:gd name="connsiteY8" fmla="*/ 141514 h 1915886"/>
              <a:gd name="connsiteX9" fmla="*/ 849086 w 1535613"/>
              <a:gd name="connsiteY9" fmla="*/ 163286 h 1915886"/>
              <a:gd name="connsiteX10" fmla="*/ 783772 w 1535613"/>
              <a:gd name="connsiteY10" fmla="*/ 185057 h 1915886"/>
              <a:gd name="connsiteX11" fmla="*/ 718458 w 1535613"/>
              <a:gd name="connsiteY11" fmla="*/ 217714 h 1915886"/>
              <a:gd name="connsiteX12" fmla="*/ 664029 w 1535613"/>
              <a:gd name="connsiteY12" fmla="*/ 261257 h 1915886"/>
              <a:gd name="connsiteX13" fmla="*/ 620486 w 1535613"/>
              <a:gd name="connsiteY13" fmla="*/ 304800 h 1915886"/>
              <a:gd name="connsiteX14" fmla="*/ 587829 w 1535613"/>
              <a:gd name="connsiteY14" fmla="*/ 337457 h 1915886"/>
              <a:gd name="connsiteX15" fmla="*/ 566058 w 1535613"/>
              <a:gd name="connsiteY15" fmla="*/ 359229 h 1915886"/>
              <a:gd name="connsiteX16" fmla="*/ 544286 w 1535613"/>
              <a:gd name="connsiteY16" fmla="*/ 381000 h 1915886"/>
              <a:gd name="connsiteX17" fmla="*/ 522515 w 1535613"/>
              <a:gd name="connsiteY17" fmla="*/ 413657 h 1915886"/>
              <a:gd name="connsiteX18" fmla="*/ 511629 w 1535613"/>
              <a:gd name="connsiteY18" fmla="*/ 446314 h 1915886"/>
              <a:gd name="connsiteX19" fmla="*/ 489858 w 1535613"/>
              <a:gd name="connsiteY19" fmla="*/ 468086 h 1915886"/>
              <a:gd name="connsiteX20" fmla="*/ 478972 w 1535613"/>
              <a:gd name="connsiteY20" fmla="*/ 500743 h 1915886"/>
              <a:gd name="connsiteX21" fmla="*/ 457200 w 1535613"/>
              <a:gd name="connsiteY21" fmla="*/ 522514 h 1915886"/>
              <a:gd name="connsiteX22" fmla="*/ 435429 w 1535613"/>
              <a:gd name="connsiteY22" fmla="*/ 587829 h 1915886"/>
              <a:gd name="connsiteX23" fmla="*/ 424543 w 1535613"/>
              <a:gd name="connsiteY23" fmla="*/ 620486 h 1915886"/>
              <a:gd name="connsiteX24" fmla="*/ 402772 w 1535613"/>
              <a:gd name="connsiteY24" fmla="*/ 653143 h 1915886"/>
              <a:gd name="connsiteX25" fmla="*/ 381000 w 1535613"/>
              <a:gd name="connsiteY25" fmla="*/ 718457 h 1915886"/>
              <a:gd name="connsiteX26" fmla="*/ 359229 w 1535613"/>
              <a:gd name="connsiteY26" fmla="*/ 751114 h 1915886"/>
              <a:gd name="connsiteX27" fmla="*/ 337458 w 1535613"/>
              <a:gd name="connsiteY27" fmla="*/ 816429 h 1915886"/>
              <a:gd name="connsiteX28" fmla="*/ 293915 w 1535613"/>
              <a:gd name="connsiteY28" fmla="*/ 947057 h 1915886"/>
              <a:gd name="connsiteX29" fmla="*/ 283029 w 1535613"/>
              <a:gd name="connsiteY29" fmla="*/ 979714 h 1915886"/>
              <a:gd name="connsiteX30" fmla="*/ 272143 w 1535613"/>
              <a:gd name="connsiteY30" fmla="*/ 1012371 h 1915886"/>
              <a:gd name="connsiteX31" fmla="*/ 250372 w 1535613"/>
              <a:gd name="connsiteY31" fmla="*/ 1034143 h 1915886"/>
              <a:gd name="connsiteX32" fmla="*/ 206829 w 1535613"/>
              <a:gd name="connsiteY32" fmla="*/ 1164771 h 1915886"/>
              <a:gd name="connsiteX33" fmla="*/ 195943 w 1535613"/>
              <a:gd name="connsiteY33" fmla="*/ 1197429 h 1915886"/>
              <a:gd name="connsiteX34" fmla="*/ 174172 w 1535613"/>
              <a:gd name="connsiteY34" fmla="*/ 1230086 h 1915886"/>
              <a:gd name="connsiteX35" fmla="*/ 152400 w 1535613"/>
              <a:gd name="connsiteY35" fmla="*/ 1295400 h 1915886"/>
              <a:gd name="connsiteX36" fmla="*/ 141515 w 1535613"/>
              <a:gd name="connsiteY36" fmla="*/ 1328057 h 1915886"/>
              <a:gd name="connsiteX37" fmla="*/ 130629 w 1535613"/>
              <a:gd name="connsiteY37" fmla="*/ 1371600 h 1915886"/>
              <a:gd name="connsiteX38" fmla="*/ 108858 w 1535613"/>
              <a:gd name="connsiteY38" fmla="*/ 1436914 h 1915886"/>
              <a:gd name="connsiteX39" fmla="*/ 54429 w 1535613"/>
              <a:gd name="connsiteY39" fmla="*/ 1600200 h 1915886"/>
              <a:gd name="connsiteX40" fmla="*/ 32658 w 1535613"/>
              <a:gd name="connsiteY40" fmla="*/ 1665514 h 1915886"/>
              <a:gd name="connsiteX41" fmla="*/ 0 w 1535613"/>
              <a:gd name="connsiteY41" fmla="*/ 1785257 h 1915886"/>
              <a:gd name="connsiteX42" fmla="*/ 32658 w 1535613"/>
              <a:gd name="connsiteY42" fmla="*/ 1905000 h 1915886"/>
              <a:gd name="connsiteX43" fmla="*/ 65315 w 1535613"/>
              <a:gd name="connsiteY43" fmla="*/ 1915886 h 1915886"/>
              <a:gd name="connsiteX44" fmla="*/ 97972 w 1535613"/>
              <a:gd name="connsiteY44" fmla="*/ 1817914 h 1915886"/>
              <a:gd name="connsiteX45" fmla="*/ 108858 w 1535613"/>
              <a:gd name="connsiteY45" fmla="*/ 1785257 h 1915886"/>
              <a:gd name="connsiteX46" fmla="*/ 130629 w 1535613"/>
              <a:gd name="connsiteY46" fmla="*/ 1752600 h 1915886"/>
              <a:gd name="connsiteX47" fmla="*/ 152400 w 1535613"/>
              <a:gd name="connsiteY47" fmla="*/ 1665514 h 1915886"/>
              <a:gd name="connsiteX48" fmla="*/ 174172 w 1535613"/>
              <a:gd name="connsiteY48" fmla="*/ 1578429 h 1915886"/>
              <a:gd name="connsiteX49" fmla="*/ 195943 w 1535613"/>
              <a:gd name="connsiteY49" fmla="*/ 1513114 h 1915886"/>
              <a:gd name="connsiteX50" fmla="*/ 206829 w 1535613"/>
              <a:gd name="connsiteY50" fmla="*/ 1469571 h 1915886"/>
              <a:gd name="connsiteX51" fmla="*/ 228600 w 1535613"/>
              <a:gd name="connsiteY51" fmla="*/ 1404257 h 1915886"/>
              <a:gd name="connsiteX52" fmla="*/ 239486 w 1535613"/>
              <a:gd name="connsiteY52" fmla="*/ 1349829 h 1915886"/>
              <a:gd name="connsiteX53" fmla="*/ 261258 w 1535613"/>
              <a:gd name="connsiteY53" fmla="*/ 1284514 h 1915886"/>
              <a:gd name="connsiteX54" fmla="*/ 283029 w 1535613"/>
              <a:gd name="connsiteY54" fmla="*/ 1219200 h 1915886"/>
              <a:gd name="connsiteX55" fmla="*/ 359229 w 1535613"/>
              <a:gd name="connsiteY55" fmla="*/ 990600 h 1915886"/>
              <a:gd name="connsiteX56" fmla="*/ 413658 w 1535613"/>
              <a:gd name="connsiteY56" fmla="*/ 827314 h 1915886"/>
              <a:gd name="connsiteX57" fmla="*/ 435429 w 1535613"/>
              <a:gd name="connsiteY57" fmla="*/ 762000 h 1915886"/>
              <a:gd name="connsiteX58" fmla="*/ 457200 w 1535613"/>
              <a:gd name="connsiteY58" fmla="*/ 729343 h 1915886"/>
              <a:gd name="connsiteX59" fmla="*/ 489858 w 1535613"/>
              <a:gd name="connsiteY59" fmla="*/ 674914 h 1915886"/>
              <a:gd name="connsiteX60" fmla="*/ 500743 w 1535613"/>
              <a:gd name="connsiteY60" fmla="*/ 642257 h 1915886"/>
              <a:gd name="connsiteX61" fmla="*/ 544286 w 1535613"/>
              <a:gd name="connsiteY61" fmla="*/ 576943 h 1915886"/>
              <a:gd name="connsiteX62" fmla="*/ 576943 w 1535613"/>
              <a:gd name="connsiteY62" fmla="*/ 511629 h 1915886"/>
              <a:gd name="connsiteX63" fmla="*/ 598715 w 1535613"/>
              <a:gd name="connsiteY63" fmla="*/ 489857 h 1915886"/>
              <a:gd name="connsiteX64" fmla="*/ 620486 w 1535613"/>
              <a:gd name="connsiteY64" fmla="*/ 457200 h 1915886"/>
              <a:gd name="connsiteX65" fmla="*/ 664029 w 1535613"/>
              <a:gd name="connsiteY65" fmla="*/ 413657 h 1915886"/>
              <a:gd name="connsiteX66" fmla="*/ 696686 w 1535613"/>
              <a:gd name="connsiteY66" fmla="*/ 381000 h 1915886"/>
              <a:gd name="connsiteX67" fmla="*/ 740229 w 1535613"/>
              <a:gd name="connsiteY67" fmla="*/ 337457 h 1915886"/>
              <a:gd name="connsiteX68" fmla="*/ 762000 w 1535613"/>
              <a:gd name="connsiteY68" fmla="*/ 304800 h 1915886"/>
              <a:gd name="connsiteX69" fmla="*/ 827315 w 1535613"/>
              <a:gd name="connsiteY69" fmla="*/ 261257 h 1915886"/>
              <a:gd name="connsiteX70" fmla="*/ 892629 w 1535613"/>
              <a:gd name="connsiteY70" fmla="*/ 239486 h 1915886"/>
              <a:gd name="connsiteX71" fmla="*/ 914400 w 1535613"/>
              <a:gd name="connsiteY71" fmla="*/ 217714 h 1915886"/>
              <a:gd name="connsiteX72" fmla="*/ 979715 w 1535613"/>
              <a:gd name="connsiteY72" fmla="*/ 195943 h 1915886"/>
              <a:gd name="connsiteX73" fmla="*/ 1012372 w 1535613"/>
              <a:gd name="connsiteY73" fmla="*/ 185057 h 1915886"/>
              <a:gd name="connsiteX74" fmla="*/ 1077686 w 1535613"/>
              <a:gd name="connsiteY74" fmla="*/ 163286 h 1915886"/>
              <a:gd name="connsiteX75" fmla="*/ 1164772 w 1535613"/>
              <a:gd name="connsiteY75" fmla="*/ 141514 h 1915886"/>
              <a:gd name="connsiteX76" fmla="*/ 1317172 w 1535613"/>
              <a:gd name="connsiteY76" fmla="*/ 108857 h 1915886"/>
              <a:gd name="connsiteX77" fmla="*/ 1491343 w 1535613"/>
              <a:gd name="connsiteY77" fmla="*/ 108857 h 191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535613" h="1915886">
                <a:moveTo>
                  <a:pt x="1491343" y="108857"/>
                </a:moveTo>
                <a:cubicBezTo>
                  <a:pt x="1493174" y="106416"/>
                  <a:pt x="1542113" y="50725"/>
                  <a:pt x="1534886" y="32657"/>
                </a:cubicBezTo>
                <a:cubicBezTo>
                  <a:pt x="1528393" y="16425"/>
                  <a:pt x="1483319" y="4582"/>
                  <a:pt x="1469572" y="0"/>
                </a:cubicBezTo>
                <a:cubicBezTo>
                  <a:pt x="1411515" y="3629"/>
                  <a:pt x="1353309" y="5371"/>
                  <a:pt x="1295400" y="10886"/>
                </a:cubicBezTo>
                <a:cubicBezTo>
                  <a:pt x="1252313" y="14989"/>
                  <a:pt x="1216545" y="29914"/>
                  <a:pt x="1175658" y="43543"/>
                </a:cubicBezTo>
                <a:lnTo>
                  <a:pt x="1077686" y="76200"/>
                </a:lnTo>
                <a:lnTo>
                  <a:pt x="947058" y="119743"/>
                </a:lnTo>
                <a:lnTo>
                  <a:pt x="914400" y="130629"/>
                </a:lnTo>
                <a:lnTo>
                  <a:pt x="881743" y="141514"/>
                </a:lnTo>
                <a:cubicBezTo>
                  <a:pt x="870857" y="148771"/>
                  <a:pt x="861041" y="157972"/>
                  <a:pt x="849086" y="163286"/>
                </a:cubicBezTo>
                <a:cubicBezTo>
                  <a:pt x="828115" y="172607"/>
                  <a:pt x="802867" y="172327"/>
                  <a:pt x="783772" y="185057"/>
                </a:cubicBezTo>
                <a:cubicBezTo>
                  <a:pt x="741568" y="213194"/>
                  <a:pt x="763527" y="202692"/>
                  <a:pt x="718458" y="217714"/>
                </a:cubicBezTo>
                <a:cubicBezTo>
                  <a:pt x="644343" y="291829"/>
                  <a:pt x="760155" y="178864"/>
                  <a:pt x="664029" y="261257"/>
                </a:cubicBezTo>
                <a:cubicBezTo>
                  <a:pt x="648444" y="274615"/>
                  <a:pt x="635000" y="290286"/>
                  <a:pt x="620486" y="304800"/>
                </a:cubicBezTo>
                <a:lnTo>
                  <a:pt x="587829" y="337457"/>
                </a:lnTo>
                <a:lnTo>
                  <a:pt x="566058" y="359229"/>
                </a:lnTo>
                <a:cubicBezTo>
                  <a:pt x="558801" y="366486"/>
                  <a:pt x="549979" y="372460"/>
                  <a:pt x="544286" y="381000"/>
                </a:cubicBezTo>
                <a:cubicBezTo>
                  <a:pt x="537029" y="391886"/>
                  <a:pt x="528366" y="401955"/>
                  <a:pt x="522515" y="413657"/>
                </a:cubicBezTo>
                <a:cubicBezTo>
                  <a:pt x="517383" y="423920"/>
                  <a:pt x="517533" y="436475"/>
                  <a:pt x="511629" y="446314"/>
                </a:cubicBezTo>
                <a:cubicBezTo>
                  <a:pt x="506349" y="455115"/>
                  <a:pt x="497115" y="460829"/>
                  <a:pt x="489858" y="468086"/>
                </a:cubicBezTo>
                <a:cubicBezTo>
                  <a:pt x="486229" y="478972"/>
                  <a:pt x="484876" y="490904"/>
                  <a:pt x="478972" y="500743"/>
                </a:cubicBezTo>
                <a:cubicBezTo>
                  <a:pt x="473691" y="509544"/>
                  <a:pt x="461790" y="513334"/>
                  <a:pt x="457200" y="522514"/>
                </a:cubicBezTo>
                <a:cubicBezTo>
                  <a:pt x="446937" y="543040"/>
                  <a:pt x="442686" y="566057"/>
                  <a:pt x="435429" y="587829"/>
                </a:cubicBezTo>
                <a:cubicBezTo>
                  <a:pt x="431800" y="598715"/>
                  <a:pt x="430908" y="610939"/>
                  <a:pt x="424543" y="620486"/>
                </a:cubicBezTo>
                <a:cubicBezTo>
                  <a:pt x="417286" y="631372"/>
                  <a:pt x="408085" y="641188"/>
                  <a:pt x="402772" y="653143"/>
                </a:cubicBezTo>
                <a:cubicBezTo>
                  <a:pt x="393451" y="674114"/>
                  <a:pt x="393730" y="699362"/>
                  <a:pt x="381000" y="718457"/>
                </a:cubicBezTo>
                <a:cubicBezTo>
                  <a:pt x="373743" y="729343"/>
                  <a:pt x="364542" y="739159"/>
                  <a:pt x="359229" y="751114"/>
                </a:cubicBezTo>
                <a:cubicBezTo>
                  <a:pt x="349909" y="772085"/>
                  <a:pt x="344715" y="794657"/>
                  <a:pt x="337458" y="816429"/>
                </a:cubicBezTo>
                <a:lnTo>
                  <a:pt x="293915" y="947057"/>
                </a:lnTo>
                <a:lnTo>
                  <a:pt x="283029" y="979714"/>
                </a:lnTo>
                <a:cubicBezTo>
                  <a:pt x="279400" y="990600"/>
                  <a:pt x="280257" y="1004257"/>
                  <a:pt x="272143" y="1012371"/>
                </a:cubicBezTo>
                <a:lnTo>
                  <a:pt x="250372" y="1034143"/>
                </a:lnTo>
                <a:lnTo>
                  <a:pt x="206829" y="1164771"/>
                </a:lnTo>
                <a:cubicBezTo>
                  <a:pt x="203200" y="1175657"/>
                  <a:pt x="202308" y="1187881"/>
                  <a:pt x="195943" y="1197429"/>
                </a:cubicBezTo>
                <a:cubicBezTo>
                  <a:pt x="188686" y="1208315"/>
                  <a:pt x="179485" y="1218131"/>
                  <a:pt x="174172" y="1230086"/>
                </a:cubicBezTo>
                <a:cubicBezTo>
                  <a:pt x="164851" y="1251057"/>
                  <a:pt x="159657" y="1273629"/>
                  <a:pt x="152400" y="1295400"/>
                </a:cubicBezTo>
                <a:cubicBezTo>
                  <a:pt x="148771" y="1306286"/>
                  <a:pt x="144298" y="1316925"/>
                  <a:pt x="141515" y="1328057"/>
                </a:cubicBezTo>
                <a:cubicBezTo>
                  <a:pt x="137886" y="1342571"/>
                  <a:pt x="134928" y="1357270"/>
                  <a:pt x="130629" y="1371600"/>
                </a:cubicBezTo>
                <a:cubicBezTo>
                  <a:pt x="124035" y="1393581"/>
                  <a:pt x="116115" y="1415143"/>
                  <a:pt x="108858" y="1436914"/>
                </a:cubicBezTo>
                <a:lnTo>
                  <a:pt x="54429" y="1600200"/>
                </a:lnTo>
                <a:lnTo>
                  <a:pt x="32658" y="1665514"/>
                </a:lnTo>
                <a:cubicBezTo>
                  <a:pt x="8103" y="1763732"/>
                  <a:pt x="20348" y="1724213"/>
                  <a:pt x="0" y="1785257"/>
                </a:cubicBezTo>
                <a:cubicBezTo>
                  <a:pt x="5158" y="1831681"/>
                  <a:pt x="-10206" y="1879282"/>
                  <a:pt x="32658" y="1905000"/>
                </a:cubicBezTo>
                <a:cubicBezTo>
                  <a:pt x="42497" y="1910904"/>
                  <a:pt x="54429" y="1912257"/>
                  <a:pt x="65315" y="1915886"/>
                </a:cubicBezTo>
                <a:lnTo>
                  <a:pt x="97972" y="1817914"/>
                </a:lnTo>
                <a:cubicBezTo>
                  <a:pt x="101601" y="1807028"/>
                  <a:pt x="102493" y="1794804"/>
                  <a:pt x="108858" y="1785257"/>
                </a:cubicBezTo>
                <a:lnTo>
                  <a:pt x="130629" y="1752600"/>
                </a:lnTo>
                <a:cubicBezTo>
                  <a:pt x="157255" y="1619471"/>
                  <a:pt x="127298" y="1757553"/>
                  <a:pt x="152400" y="1665514"/>
                </a:cubicBezTo>
                <a:cubicBezTo>
                  <a:pt x="160273" y="1636647"/>
                  <a:pt x="164710" y="1606815"/>
                  <a:pt x="174172" y="1578429"/>
                </a:cubicBezTo>
                <a:cubicBezTo>
                  <a:pt x="181429" y="1556657"/>
                  <a:pt x="190377" y="1535378"/>
                  <a:pt x="195943" y="1513114"/>
                </a:cubicBezTo>
                <a:cubicBezTo>
                  <a:pt x="199572" y="1498600"/>
                  <a:pt x="202530" y="1483901"/>
                  <a:pt x="206829" y="1469571"/>
                </a:cubicBezTo>
                <a:cubicBezTo>
                  <a:pt x="213423" y="1447590"/>
                  <a:pt x="224099" y="1426760"/>
                  <a:pt x="228600" y="1404257"/>
                </a:cubicBezTo>
                <a:cubicBezTo>
                  <a:pt x="232229" y="1386114"/>
                  <a:pt x="234618" y="1367679"/>
                  <a:pt x="239486" y="1349829"/>
                </a:cubicBezTo>
                <a:cubicBezTo>
                  <a:pt x="245525" y="1327688"/>
                  <a:pt x="254001" y="1306286"/>
                  <a:pt x="261258" y="1284514"/>
                </a:cubicBezTo>
                <a:lnTo>
                  <a:pt x="283029" y="1219200"/>
                </a:lnTo>
                <a:lnTo>
                  <a:pt x="359229" y="990600"/>
                </a:lnTo>
                <a:lnTo>
                  <a:pt x="413658" y="827314"/>
                </a:lnTo>
                <a:cubicBezTo>
                  <a:pt x="413660" y="827309"/>
                  <a:pt x="435426" y="762004"/>
                  <a:pt x="435429" y="762000"/>
                </a:cubicBezTo>
                <a:cubicBezTo>
                  <a:pt x="442686" y="751114"/>
                  <a:pt x="451349" y="741045"/>
                  <a:pt x="457200" y="729343"/>
                </a:cubicBezTo>
                <a:cubicBezTo>
                  <a:pt x="485462" y="672819"/>
                  <a:pt x="447333" y="717439"/>
                  <a:pt x="489858" y="674914"/>
                </a:cubicBezTo>
                <a:cubicBezTo>
                  <a:pt x="493486" y="664028"/>
                  <a:pt x="495171" y="652287"/>
                  <a:pt x="500743" y="642257"/>
                </a:cubicBezTo>
                <a:cubicBezTo>
                  <a:pt x="513450" y="619384"/>
                  <a:pt x="536011" y="601766"/>
                  <a:pt x="544286" y="576943"/>
                </a:cubicBezTo>
                <a:cubicBezTo>
                  <a:pt x="555784" y="542451"/>
                  <a:pt x="552827" y="541774"/>
                  <a:pt x="576943" y="511629"/>
                </a:cubicBezTo>
                <a:cubicBezTo>
                  <a:pt x="583354" y="503615"/>
                  <a:pt x="592304" y="497871"/>
                  <a:pt x="598715" y="489857"/>
                </a:cubicBezTo>
                <a:cubicBezTo>
                  <a:pt x="606888" y="479641"/>
                  <a:pt x="611972" y="467133"/>
                  <a:pt x="620486" y="457200"/>
                </a:cubicBezTo>
                <a:cubicBezTo>
                  <a:pt x="633844" y="441615"/>
                  <a:pt x="649515" y="428171"/>
                  <a:pt x="664029" y="413657"/>
                </a:cubicBezTo>
                <a:lnTo>
                  <a:pt x="696686" y="381000"/>
                </a:lnTo>
                <a:lnTo>
                  <a:pt x="740229" y="337457"/>
                </a:lnTo>
                <a:cubicBezTo>
                  <a:pt x="747486" y="326571"/>
                  <a:pt x="752154" y="313415"/>
                  <a:pt x="762000" y="304800"/>
                </a:cubicBezTo>
                <a:cubicBezTo>
                  <a:pt x="781692" y="287569"/>
                  <a:pt x="802492" y="269531"/>
                  <a:pt x="827315" y="261257"/>
                </a:cubicBezTo>
                <a:lnTo>
                  <a:pt x="892629" y="239486"/>
                </a:lnTo>
                <a:cubicBezTo>
                  <a:pt x="899886" y="232229"/>
                  <a:pt x="905220" y="222304"/>
                  <a:pt x="914400" y="217714"/>
                </a:cubicBezTo>
                <a:cubicBezTo>
                  <a:pt x="934926" y="207451"/>
                  <a:pt x="957943" y="203200"/>
                  <a:pt x="979715" y="195943"/>
                </a:cubicBezTo>
                <a:lnTo>
                  <a:pt x="1012372" y="185057"/>
                </a:lnTo>
                <a:lnTo>
                  <a:pt x="1077686" y="163286"/>
                </a:lnTo>
                <a:lnTo>
                  <a:pt x="1164772" y="141514"/>
                </a:lnTo>
                <a:cubicBezTo>
                  <a:pt x="1214236" y="129148"/>
                  <a:pt x="1267793" y="115029"/>
                  <a:pt x="1317172" y="108857"/>
                </a:cubicBezTo>
                <a:lnTo>
                  <a:pt x="1491343" y="108857"/>
                </a:lnTo>
                <a:close/>
              </a:path>
            </a:pathLst>
          </a:custGeom>
          <a:solidFill>
            <a:srgbClr val="FF0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9729627" y="2650733"/>
            <a:ext cx="842481" cy="565078"/>
          </a:xfrm>
          <a:custGeom>
            <a:avLst/>
            <a:gdLst>
              <a:gd name="connsiteX0" fmla="*/ 708917 w 842481"/>
              <a:gd name="connsiteY0" fmla="*/ 534256 h 565078"/>
              <a:gd name="connsiteX1" fmla="*/ 750013 w 842481"/>
              <a:gd name="connsiteY1" fmla="*/ 503433 h 565078"/>
              <a:gd name="connsiteX2" fmla="*/ 760288 w 842481"/>
              <a:gd name="connsiteY2" fmla="*/ 472611 h 565078"/>
              <a:gd name="connsiteX3" fmla="*/ 780836 w 842481"/>
              <a:gd name="connsiteY3" fmla="*/ 441788 h 565078"/>
              <a:gd name="connsiteX4" fmla="*/ 801384 w 842481"/>
              <a:gd name="connsiteY4" fmla="*/ 380143 h 565078"/>
              <a:gd name="connsiteX5" fmla="*/ 811658 w 842481"/>
              <a:gd name="connsiteY5" fmla="*/ 349321 h 565078"/>
              <a:gd name="connsiteX6" fmla="*/ 821933 w 842481"/>
              <a:gd name="connsiteY6" fmla="*/ 318498 h 565078"/>
              <a:gd name="connsiteX7" fmla="*/ 842481 w 842481"/>
              <a:gd name="connsiteY7" fmla="*/ 246579 h 565078"/>
              <a:gd name="connsiteX8" fmla="*/ 821933 w 842481"/>
              <a:gd name="connsiteY8" fmla="*/ 154112 h 565078"/>
              <a:gd name="connsiteX9" fmla="*/ 791110 w 842481"/>
              <a:gd name="connsiteY9" fmla="*/ 133564 h 565078"/>
              <a:gd name="connsiteX10" fmla="*/ 739739 w 842481"/>
              <a:gd name="connsiteY10" fmla="*/ 102741 h 565078"/>
              <a:gd name="connsiteX11" fmla="*/ 708917 w 842481"/>
              <a:gd name="connsiteY11" fmla="*/ 82193 h 565078"/>
              <a:gd name="connsiteX12" fmla="*/ 678094 w 842481"/>
              <a:gd name="connsiteY12" fmla="*/ 71919 h 565078"/>
              <a:gd name="connsiteX13" fmla="*/ 657546 w 842481"/>
              <a:gd name="connsiteY13" fmla="*/ 51370 h 565078"/>
              <a:gd name="connsiteX14" fmla="*/ 626724 w 842481"/>
              <a:gd name="connsiteY14" fmla="*/ 30822 h 565078"/>
              <a:gd name="connsiteX15" fmla="*/ 606175 w 842481"/>
              <a:gd name="connsiteY15" fmla="*/ 10274 h 565078"/>
              <a:gd name="connsiteX16" fmla="*/ 575353 w 842481"/>
              <a:gd name="connsiteY16" fmla="*/ 0 h 565078"/>
              <a:gd name="connsiteX17" fmla="*/ 431515 w 842481"/>
              <a:gd name="connsiteY17" fmla="*/ 20548 h 565078"/>
              <a:gd name="connsiteX18" fmla="*/ 400692 w 842481"/>
              <a:gd name="connsiteY18" fmla="*/ 41096 h 565078"/>
              <a:gd name="connsiteX19" fmla="*/ 339047 w 842481"/>
              <a:gd name="connsiteY19" fmla="*/ 61645 h 565078"/>
              <a:gd name="connsiteX20" fmla="*/ 246580 w 842481"/>
              <a:gd name="connsiteY20" fmla="*/ 102741 h 565078"/>
              <a:gd name="connsiteX21" fmla="*/ 215757 w 842481"/>
              <a:gd name="connsiteY21" fmla="*/ 113015 h 565078"/>
              <a:gd name="connsiteX22" fmla="*/ 195209 w 842481"/>
              <a:gd name="connsiteY22" fmla="*/ 133564 h 565078"/>
              <a:gd name="connsiteX23" fmla="*/ 133564 w 842481"/>
              <a:gd name="connsiteY23" fmla="*/ 154112 h 565078"/>
              <a:gd name="connsiteX24" fmla="*/ 102742 w 842481"/>
              <a:gd name="connsiteY24" fmla="*/ 174660 h 565078"/>
              <a:gd name="connsiteX25" fmla="*/ 82193 w 842481"/>
              <a:gd name="connsiteY25" fmla="*/ 195209 h 565078"/>
              <a:gd name="connsiteX26" fmla="*/ 51371 w 842481"/>
              <a:gd name="connsiteY26" fmla="*/ 205483 h 565078"/>
              <a:gd name="connsiteX27" fmla="*/ 30822 w 842481"/>
              <a:gd name="connsiteY27" fmla="*/ 226031 h 565078"/>
              <a:gd name="connsiteX28" fmla="*/ 20548 w 842481"/>
              <a:gd name="connsiteY28" fmla="*/ 256854 h 565078"/>
              <a:gd name="connsiteX29" fmla="*/ 0 w 842481"/>
              <a:gd name="connsiteY29" fmla="*/ 287676 h 565078"/>
              <a:gd name="connsiteX30" fmla="*/ 10274 w 842481"/>
              <a:gd name="connsiteY30" fmla="*/ 349321 h 565078"/>
              <a:gd name="connsiteX31" fmla="*/ 20548 w 842481"/>
              <a:gd name="connsiteY31" fmla="*/ 380143 h 565078"/>
              <a:gd name="connsiteX32" fmla="*/ 51371 w 842481"/>
              <a:gd name="connsiteY32" fmla="*/ 390418 h 565078"/>
              <a:gd name="connsiteX33" fmla="*/ 102742 w 842481"/>
              <a:gd name="connsiteY33" fmla="*/ 441788 h 565078"/>
              <a:gd name="connsiteX34" fmla="*/ 154112 w 842481"/>
              <a:gd name="connsiteY34" fmla="*/ 472611 h 565078"/>
              <a:gd name="connsiteX35" fmla="*/ 236306 w 842481"/>
              <a:gd name="connsiteY35" fmla="*/ 513707 h 565078"/>
              <a:gd name="connsiteX36" fmla="*/ 267128 w 842481"/>
              <a:gd name="connsiteY36" fmla="*/ 523982 h 565078"/>
              <a:gd name="connsiteX37" fmla="*/ 339047 w 842481"/>
              <a:gd name="connsiteY37" fmla="*/ 544530 h 565078"/>
              <a:gd name="connsiteX38" fmla="*/ 462337 w 842481"/>
              <a:gd name="connsiteY38" fmla="*/ 565078 h 565078"/>
              <a:gd name="connsiteX39" fmla="*/ 708917 w 842481"/>
              <a:gd name="connsiteY39" fmla="*/ 534256 h 56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481" h="565078">
                <a:moveTo>
                  <a:pt x="708917" y="534256"/>
                </a:moveTo>
                <a:cubicBezTo>
                  <a:pt x="722616" y="523982"/>
                  <a:pt x="739051" y="516588"/>
                  <a:pt x="750013" y="503433"/>
                </a:cubicBezTo>
                <a:cubicBezTo>
                  <a:pt x="756946" y="495113"/>
                  <a:pt x="755445" y="482297"/>
                  <a:pt x="760288" y="472611"/>
                </a:cubicBezTo>
                <a:cubicBezTo>
                  <a:pt x="765810" y="461567"/>
                  <a:pt x="775821" y="453072"/>
                  <a:pt x="780836" y="441788"/>
                </a:cubicBezTo>
                <a:cubicBezTo>
                  <a:pt x="789633" y="421995"/>
                  <a:pt x="794535" y="400691"/>
                  <a:pt x="801384" y="380143"/>
                </a:cubicBezTo>
                <a:lnTo>
                  <a:pt x="811658" y="349321"/>
                </a:lnTo>
                <a:cubicBezTo>
                  <a:pt x="815083" y="339047"/>
                  <a:pt x="819306" y="329005"/>
                  <a:pt x="821933" y="318498"/>
                </a:cubicBezTo>
                <a:cubicBezTo>
                  <a:pt x="834834" y="266895"/>
                  <a:pt x="827742" y="290798"/>
                  <a:pt x="842481" y="246579"/>
                </a:cubicBezTo>
                <a:cubicBezTo>
                  <a:pt x="842376" y="245949"/>
                  <a:pt x="832582" y="167424"/>
                  <a:pt x="821933" y="154112"/>
                </a:cubicBezTo>
                <a:cubicBezTo>
                  <a:pt x="814219" y="144470"/>
                  <a:pt x="800752" y="141278"/>
                  <a:pt x="791110" y="133564"/>
                </a:cubicBezTo>
                <a:cubicBezTo>
                  <a:pt x="750814" y="101327"/>
                  <a:pt x="793269" y="120584"/>
                  <a:pt x="739739" y="102741"/>
                </a:cubicBezTo>
                <a:cubicBezTo>
                  <a:pt x="729465" y="95892"/>
                  <a:pt x="719961" y="87715"/>
                  <a:pt x="708917" y="82193"/>
                </a:cubicBezTo>
                <a:cubicBezTo>
                  <a:pt x="699230" y="77350"/>
                  <a:pt x="687381" y="77491"/>
                  <a:pt x="678094" y="71919"/>
                </a:cubicBezTo>
                <a:cubicBezTo>
                  <a:pt x="669788" y="66935"/>
                  <a:pt x="665110" y="57421"/>
                  <a:pt x="657546" y="51370"/>
                </a:cubicBezTo>
                <a:cubicBezTo>
                  <a:pt x="647904" y="43656"/>
                  <a:pt x="636366" y="38536"/>
                  <a:pt x="626724" y="30822"/>
                </a:cubicBezTo>
                <a:cubicBezTo>
                  <a:pt x="619160" y="24771"/>
                  <a:pt x="614481" y="15258"/>
                  <a:pt x="606175" y="10274"/>
                </a:cubicBezTo>
                <a:cubicBezTo>
                  <a:pt x="596889" y="4702"/>
                  <a:pt x="585627" y="3425"/>
                  <a:pt x="575353" y="0"/>
                </a:cubicBezTo>
                <a:cubicBezTo>
                  <a:pt x="546477" y="2625"/>
                  <a:pt x="471047" y="782"/>
                  <a:pt x="431515" y="20548"/>
                </a:cubicBezTo>
                <a:cubicBezTo>
                  <a:pt x="420470" y="26070"/>
                  <a:pt x="411976" y="36081"/>
                  <a:pt x="400692" y="41096"/>
                </a:cubicBezTo>
                <a:cubicBezTo>
                  <a:pt x="380899" y="49893"/>
                  <a:pt x="357069" y="49630"/>
                  <a:pt x="339047" y="61645"/>
                </a:cubicBezTo>
                <a:cubicBezTo>
                  <a:pt x="290203" y="94208"/>
                  <a:pt x="319939" y="78289"/>
                  <a:pt x="246580" y="102741"/>
                </a:cubicBezTo>
                <a:lnTo>
                  <a:pt x="215757" y="113015"/>
                </a:lnTo>
                <a:cubicBezTo>
                  <a:pt x="208908" y="119865"/>
                  <a:pt x="203873" y="129232"/>
                  <a:pt x="195209" y="133564"/>
                </a:cubicBezTo>
                <a:cubicBezTo>
                  <a:pt x="175836" y="143251"/>
                  <a:pt x="151586" y="142097"/>
                  <a:pt x="133564" y="154112"/>
                </a:cubicBezTo>
                <a:cubicBezTo>
                  <a:pt x="123290" y="160961"/>
                  <a:pt x="112384" y="166946"/>
                  <a:pt x="102742" y="174660"/>
                </a:cubicBezTo>
                <a:cubicBezTo>
                  <a:pt x="95178" y="180711"/>
                  <a:pt x="90499" y="190225"/>
                  <a:pt x="82193" y="195209"/>
                </a:cubicBezTo>
                <a:cubicBezTo>
                  <a:pt x="72907" y="200781"/>
                  <a:pt x="61645" y="202058"/>
                  <a:pt x="51371" y="205483"/>
                </a:cubicBezTo>
                <a:cubicBezTo>
                  <a:pt x="44521" y="212332"/>
                  <a:pt x="35806" y="217725"/>
                  <a:pt x="30822" y="226031"/>
                </a:cubicBezTo>
                <a:cubicBezTo>
                  <a:pt x="25250" y="235318"/>
                  <a:pt x="25391" y="247167"/>
                  <a:pt x="20548" y="256854"/>
                </a:cubicBezTo>
                <a:cubicBezTo>
                  <a:pt x="15026" y="267898"/>
                  <a:pt x="6849" y="277402"/>
                  <a:pt x="0" y="287676"/>
                </a:cubicBezTo>
                <a:cubicBezTo>
                  <a:pt x="3425" y="308224"/>
                  <a:pt x="5755" y="328985"/>
                  <a:pt x="10274" y="349321"/>
                </a:cubicBezTo>
                <a:cubicBezTo>
                  <a:pt x="12623" y="359893"/>
                  <a:pt x="12890" y="372485"/>
                  <a:pt x="20548" y="380143"/>
                </a:cubicBezTo>
                <a:cubicBezTo>
                  <a:pt x="28206" y="387801"/>
                  <a:pt x="41097" y="386993"/>
                  <a:pt x="51371" y="390418"/>
                </a:cubicBezTo>
                <a:cubicBezTo>
                  <a:pt x="86598" y="443258"/>
                  <a:pt x="53815" y="402646"/>
                  <a:pt x="102742" y="441788"/>
                </a:cubicBezTo>
                <a:cubicBezTo>
                  <a:pt x="143038" y="474025"/>
                  <a:pt x="100583" y="454768"/>
                  <a:pt x="154112" y="472611"/>
                </a:cubicBezTo>
                <a:cubicBezTo>
                  <a:pt x="189978" y="508475"/>
                  <a:pt x="165470" y="490095"/>
                  <a:pt x="236306" y="513707"/>
                </a:cubicBezTo>
                <a:lnTo>
                  <a:pt x="267128" y="523982"/>
                </a:lnTo>
                <a:cubicBezTo>
                  <a:pt x="294379" y="533066"/>
                  <a:pt x="309567" y="539003"/>
                  <a:pt x="339047" y="544530"/>
                </a:cubicBezTo>
                <a:cubicBezTo>
                  <a:pt x="379997" y="552208"/>
                  <a:pt x="462337" y="565078"/>
                  <a:pt x="462337" y="565078"/>
                </a:cubicBezTo>
                <a:lnTo>
                  <a:pt x="708917" y="534256"/>
                </a:lnTo>
                <a:close/>
              </a:path>
            </a:pathLst>
          </a:custGeom>
          <a:noFill/>
          <a:ln w="38100">
            <a:solidFill>
              <a:schemeClr val="accent1">
                <a:shade val="50000"/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455949" y="2569580"/>
            <a:ext cx="535423" cy="3412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Short Axis </a:t>
            </a:r>
            <a:r>
              <a:rPr lang="en-US" sz="2400" b="1" dirty="0" smtClean="0">
                <a:solidFill>
                  <a:srgbClr val="C8713B"/>
                </a:solidFill>
              </a:rPr>
              <a:t>SUB</a:t>
            </a:r>
            <a:endParaRPr lang="en-US" sz="2400" b="1" dirty="0">
              <a:solidFill>
                <a:srgbClr val="C8713B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92258" y="1270981"/>
            <a:ext cx="1076833" cy="9258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7801396" y="2827347"/>
            <a:ext cx="602108" cy="847082"/>
          </a:xfrm>
          <a:custGeom>
            <a:avLst/>
            <a:gdLst>
              <a:gd name="connsiteX0" fmla="*/ 439424 w 602108"/>
              <a:gd name="connsiteY0" fmla="*/ 0 h 847082"/>
              <a:gd name="connsiteX1" fmla="*/ 360886 w 602108"/>
              <a:gd name="connsiteY1" fmla="*/ 22440 h 847082"/>
              <a:gd name="connsiteX2" fmla="*/ 344057 w 602108"/>
              <a:gd name="connsiteY2" fmla="*/ 28049 h 847082"/>
              <a:gd name="connsiteX3" fmla="*/ 293568 w 602108"/>
              <a:gd name="connsiteY3" fmla="*/ 50489 h 847082"/>
              <a:gd name="connsiteX4" fmla="*/ 259910 w 602108"/>
              <a:gd name="connsiteY4" fmla="*/ 61708 h 847082"/>
              <a:gd name="connsiteX5" fmla="*/ 226251 w 602108"/>
              <a:gd name="connsiteY5" fmla="*/ 84147 h 847082"/>
              <a:gd name="connsiteX6" fmla="*/ 209421 w 602108"/>
              <a:gd name="connsiteY6" fmla="*/ 100977 h 847082"/>
              <a:gd name="connsiteX7" fmla="*/ 175762 w 602108"/>
              <a:gd name="connsiteY7" fmla="*/ 117806 h 847082"/>
              <a:gd name="connsiteX8" fmla="*/ 147713 w 602108"/>
              <a:gd name="connsiteY8" fmla="*/ 151465 h 847082"/>
              <a:gd name="connsiteX9" fmla="*/ 130884 w 602108"/>
              <a:gd name="connsiteY9" fmla="*/ 162685 h 847082"/>
              <a:gd name="connsiteX10" fmla="*/ 97225 w 602108"/>
              <a:gd name="connsiteY10" fmla="*/ 213173 h 847082"/>
              <a:gd name="connsiteX11" fmla="*/ 86005 w 602108"/>
              <a:gd name="connsiteY11" fmla="*/ 230003 h 847082"/>
              <a:gd name="connsiteX12" fmla="*/ 69176 w 602108"/>
              <a:gd name="connsiteY12" fmla="*/ 241222 h 847082"/>
              <a:gd name="connsiteX13" fmla="*/ 29907 w 602108"/>
              <a:gd name="connsiteY13" fmla="*/ 359028 h 847082"/>
              <a:gd name="connsiteX14" fmla="*/ 13078 w 602108"/>
              <a:gd name="connsiteY14" fmla="*/ 409517 h 847082"/>
              <a:gd name="connsiteX15" fmla="*/ 7468 w 602108"/>
              <a:gd name="connsiteY15" fmla="*/ 426346 h 847082"/>
              <a:gd name="connsiteX16" fmla="*/ 7468 w 602108"/>
              <a:gd name="connsiteY16" fmla="*/ 650739 h 847082"/>
              <a:gd name="connsiteX17" fmla="*/ 18687 w 602108"/>
              <a:gd name="connsiteY17" fmla="*/ 684398 h 847082"/>
              <a:gd name="connsiteX18" fmla="*/ 41127 w 602108"/>
              <a:gd name="connsiteY18" fmla="*/ 740496 h 847082"/>
              <a:gd name="connsiteX19" fmla="*/ 57956 w 602108"/>
              <a:gd name="connsiteY19" fmla="*/ 751716 h 847082"/>
              <a:gd name="connsiteX20" fmla="*/ 74786 w 602108"/>
              <a:gd name="connsiteY20" fmla="*/ 768545 h 847082"/>
              <a:gd name="connsiteX21" fmla="*/ 125274 w 602108"/>
              <a:gd name="connsiteY21" fmla="*/ 802204 h 847082"/>
              <a:gd name="connsiteX22" fmla="*/ 142103 w 602108"/>
              <a:gd name="connsiteY22" fmla="*/ 813424 h 847082"/>
              <a:gd name="connsiteX23" fmla="*/ 192592 w 602108"/>
              <a:gd name="connsiteY23" fmla="*/ 835863 h 847082"/>
              <a:gd name="connsiteX24" fmla="*/ 287959 w 602108"/>
              <a:gd name="connsiteY24" fmla="*/ 847082 h 847082"/>
              <a:gd name="connsiteX25" fmla="*/ 411375 w 602108"/>
              <a:gd name="connsiteY25" fmla="*/ 841473 h 847082"/>
              <a:gd name="connsiteX26" fmla="*/ 428204 w 602108"/>
              <a:gd name="connsiteY26" fmla="*/ 835863 h 847082"/>
              <a:gd name="connsiteX27" fmla="*/ 445033 w 602108"/>
              <a:gd name="connsiteY27" fmla="*/ 824643 h 847082"/>
              <a:gd name="connsiteX28" fmla="*/ 473083 w 602108"/>
              <a:gd name="connsiteY28" fmla="*/ 796594 h 847082"/>
              <a:gd name="connsiteX29" fmla="*/ 484302 w 602108"/>
              <a:gd name="connsiteY29" fmla="*/ 779765 h 847082"/>
              <a:gd name="connsiteX30" fmla="*/ 517961 w 602108"/>
              <a:gd name="connsiteY30" fmla="*/ 751716 h 847082"/>
              <a:gd name="connsiteX31" fmla="*/ 534791 w 602108"/>
              <a:gd name="connsiteY31" fmla="*/ 718057 h 847082"/>
              <a:gd name="connsiteX32" fmla="*/ 546010 w 602108"/>
              <a:gd name="connsiteY32" fmla="*/ 701227 h 847082"/>
              <a:gd name="connsiteX33" fmla="*/ 557230 w 602108"/>
              <a:gd name="connsiteY33" fmla="*/ 667568 h 847082"/>
              <a:gd name="connsiteX34" fmla="*/ 574059 w 602108"/>
              <a:gd name="connsiteY34" fmla="*/ 633909 h 847082"/>
              <a:gd name="connsiteX35" fmla="*/ 585279 w 602108"/>
              <a:gd name="connsiteY35" fmla="*/ 617080 h 847082"/>
              <a:gd name="connsiteX36" fmla="*/ 602108 w 602108"/>
              <a:gd name="connsiteY36" fmla="*/ 555372 h 847082"/>
              <a:gd name="connsiteX37" fmla="*/ 596498 w 602108"/>
              <a:gd name="connsiteY37" fmla="*/ 330979 h 847082"/>
              <a:gd name="connsiteX38" fmla="*/ 590889 w 602108"/>
              <a:gd name="connsiteY38" fmla="*/ 302930 h 847082"/>
              <a:gd name="connsiteX39" fmla="*/ 579669 w 602108"/>
              <a:gd name="connsiteY39" fmla="*/ 230003 h 847082"/>
              <a:gd name="connsiteX40" fmla="*/ 574059 w 602108"/>
              <a:gd name="connsiteY40" fmla="*/ 168295 h 847082"/>
              <a:gd name="connsiteX41" fmla="*/ 562840 w 602108"/>
              <a:gd name="connsiteY41" fmla="*/ 134636 h 847082"/>
              <a:gd name="connsiteX42" fmla="*/ 557230 w 602108"/>
              <a:gd name="connsiteY42" fmla="*/ 117806 h 847082"/>
              <a:gd name="connsiteX43" fmla="*/ 534791 w 602108"/>
              <a:gd name="connsiteY43" fmla="*/ 84147 h 847082"/>
              <a:gd name="connsiteX44" fmla="*/ 529181 w 602108"/>
              <a:gd name="connsiteY44" fmla="*/ 67318 h 847082"/>
              <a:gd name="connsiteX45" fmla="*/ 489912 w 602108"/>
              <a:gd name="connsiteY45" fmla="*/ 22440 h 847082"/>
              <a:gd name="connsiteX46" fmla="*/ 439424 w 602108"/>
              <a:gd name="connsiteY46" fmla="*/ 0 h 84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2108" h="847082">
                <a:moveTo>
                  <a:pt x="439424" y="0"/>
                </a:moveTo>
                <a:cubicBezTo>
                  <a:pt x="383059" y="14092"/>
                  <a:pt x="409183" y="6341"/>
                  <a:pt x="360886" y="22440"/>
                </a:cubicBezTo>
                <a:lnTo>
                  <a:pt x="344057" y="28049"/>
                </a:lnTo>
                <a:cubicBezTo>
                  <a:pt x="317388" y="45828"/>
                  <a:pt x="333621" y="37138"/>
                  <a:pt x="293568" y="50489"/>
                </a:cubicBezTo>
                <a:cubicBezTo>
                  <a:pt x="293563" y="50491"/>
                  <a:pt x="259914" y="61705"/>
                  <a:pt x="259910" y="61708"/>
                </a:cubicBezTo>
                <a:cubicBezTo>
                  <a:pt x="248690" y="69188"/>
                  <a:pt x="235786" y="74612"/>
                  <a:pt x="226251" y="84147"/>
                </a:cubicBezTo>
                <a:cubicBezTo>
                  <a:pt x="220641" y="89757"/>
                  <a:pt x="216022" y="96576"/>
                  <a:pt x="209421" y="100977"/>
                </a:cubicBezTo>
                <a:cubicBezTo>
                  <a:pt x="158823" y="134710"/>
                  <a:pt x="228722" y="73673"/>
                  <a:pt x="175762" y="117806"/>
                </a:cubicBezTo>
                <a:cubicBezTo>
                  <a:pt x="120637" y="163743"/>
                  <a:pt x="191827" y="107351"/>
                  <a:pt x="147713" y="151465"/>
                </a:cubicBezTo>
                <a:cubicBezTo>
                  <a:pt x="142946" y="156232"/>
                  <a:pt x="136494" y="158945"/>
                  <a:pt x="130884" y="162685"/>
                </a:cubicBezTo>
                <a:lnTo>
                  <a:pt x="97225" y="213173"/>
                </a:lnTo>
                <a:cubicBezTo>
                  <a:pt x="93485" y="218783"/>
                  <a:pt x="91615" y="226263"/>
                  <a:pt x="86005" y="230003"/>
                </a:cubicBezTo>
                <a:lnTo>
                  <a:pt x="69176" y="241222"/>
                </a:lnTo>
                <a:lnTo>
                  <a:pt x="29907" y="359028"/>
                </a:lnTo>
                <a:lnTo>
                  <a:pt x="13078" y="409517"/>
                </a:lnTo>
                <a:lnTo>
                  <a:pt x="7468" y="426346"/>
                </a:lnTo>
                <a:cubicBezTo>
                  <a:pt x="-1215" y="521852"/>
                  <a:pt x="-3688" y="520584"/>
                  <a:pt x="7468" y="650739"/>
                </a:cubicBezTo>
                <a:cubicBezTo>
                  <a:pt x="8478" y="662522"/>
                  <a:pt x="15819" y="672925"/>
                  <a:pt x="18687" y="684398"/>
                </a:cubicBezTo>
                <a:cubicBezTo>
                  <a:pt x="23331" y="702973"/>
                  <a:pt x="26837" y="726205"/>
                  <a:pt x="41127" y="740496"/>
                </a:cubicBezTo>
                <a:cubicBezTo>
                  <a:pt x="45894" y="745263"/>
                  <a:pt x="52777" y="747400"/>
                  <a:pt x="57956" y="751716"/>
                </a:cubicBezTo>
                <a:cubicBezTo>
                  <a:pt x="64051" y="756795"/>
                  <a:pt x="68524" y="763674"/>
                  <a:pt x="74786" y="768545"/>
                </a:cubicBezTo>
                <a:cubicBezTo>
                  <a:pt x="74793" y="768550"/>
                  <a:pt x="116856" y="796592"/>
                  <a:pt x="125274" y="802204"/>
                </a:cubicBezTo>
                <a:lnTo>
                  <a:pt x="142103" y="813424"/>
                </a:lnTo>
                <a:cubicBezTo>
                  <a:pt x="159637" y="825113"/>
                  <a:pt x="168564" y="833193"/>
                  <a:pt x="192592" y="835863"/>
                </a:cubicBezTo>
                <a:cubicBezTo>
                  <a:pt x="258064" y="843138"/>
                  <a:pt x="226278" y="839373"/>
                  <a:pt x="287959" y="847082"/>
                </a:cubicBezTo>
                <a:cubicBezTo>
                  <a:pt x="329098" y="845212"/>
                  <a:pt x="370325" y="844757"/>
                  <a:pt x="411375" y="841473"/>
                </a:cubicBezTo>
                <a:cubicBezTo>
                  <a:pt x="417269" y="841001"/>
                  <a:pt x="422915" y="838508"/>
                  <a:pt x="428204" y="835863"/>
                </a:cubicBezTo>
                <a:cubicBezTo>
                  <a:pt x="434234" y="832848"/>
                  <a:pt x="439423" y="828383"/>
                  <a:pt x="445033" y="824643"/>
                </a:cubicBezTo>
                <a:cubicBezTo>
                  <a:pt x="474955" y="779763"/>
                  <a:pt x="435681" y="833996"/>
                  <a:pt x="473083" y="796594"/>
                </a:cubicBezTo>
                <a:cubicBezTo>
                  <a:pt x="477850" y="791827"/>
                  <a:pt x="479535" y="784532"/>
                  <a:pt x="484302" y="779765"/>
                </a:cubicBezTo>
                <a:cubicBezTo>
                  <a:pt x="528428" y="735639"/>
                  <a:pt x="472014" y="806853"/>
                  <a:pt x="517961" y="751716"/>
                </a:cubicBezTo>
                <a:cubicBezTo>
                  <a:pt x="538056" y="727602"/>
                  <a:pt x="522142" y="743355"/>
                  <a:pt x="534791" y="718057"/>
                </a:cubicBezTo>
                <a:cubicBezTo>
                  <a:pt x="537806" y="712027"/>
                  <a:pt x="543272" y="707388"/>
                  <a:pt x="546010" y="701227"/>
                </a:cubicBezTo>
                <a:cubicBezTo>
                  <a:pt x="550813" y="690420"/>
                  <a:pt x="550670" y="677408"/>
                  <a:pt x="557230" y="667568"/>
                </a:cubicBezTo>
                <a:cubicBezTo>
                  <a:pt x="589387" y="619331"/>
                  <a:pt x="550829" y="680368"/>
                  <a:pt x="574059" y="633909"/>
                </a:cubicBezTo>
                <a:cubicBezTo>
                  <a:pt x="577074" y="627879"/>
                  <a:pt x="582541" y="623241"/>
                  <a:pt x="585279" y="617080"/>
                </a:cubicBezTo>
                <a:cubicBezTo>
                  <a:pt x="595630" y="593790"/>
                  <a:pt x="597309" y="579365"/>
                  <a:pt x="602108" y="555372"/>
                </a:cubicBezTo>
                <a:cubicBezTo>
                  <a:pt x="600238" y="480574"/>
                  <a:pt x="599820" y="405726"/>
                  <a:pt x="596498" y="330979"/>
                </a:cubicBezTo>
                <a:cubicBezTo>
                  <a:pt x="596075" y="321454"/>
                  <a:pt x="592339" y="312354"/>
                  <a:pt x="590889" y="302930"/>
                </a:cubicBezTo>
                <a:cubicBezTo>
                  <a:pt x="577309" y="214655"/>
                  <a:pt x="592529" y="294298"/>
                  <a:pt x="579669" y="230003"/>
                </a:cubicBezTo>
                <a:cubicBezTo>
                  <a:pt x="577799" y="209434"/>
                  <a:pt x="577648" y="188635"/>
                  <a:pt x="574059" y="168295"/>
                </a:cubicBezTo>
                <a:cubicBezTo>
                  <a:pt x="572004" y="156648"/>
                  <a:pt x="566580" y="145856"/>
                  <a:pt x="562840" y="134636"/>
                </a:cubicBezTo>
                <a:cubicBezTo>
                  <a:pt x="560970" y="129026"/>
                  <a:pt x="560510" y="122726"/>
                  <a:pt x="557230" y="117806"/>
                </a:cubicBezTo>
                <a:cubicBezTo>
                  <a:pt x="549750" y="106586"/>
                  <a:pt x="539055" y="96939"/>
                  <a:pt x="534791" y="84147"/>
                </a:cubicBezTo>
                <a:cubicBezTo>
                  <a:pt x="532921" y="78537"/>
                  <a:pt x="532053" y="72487"/>
                  <a:pt x="529181" y="67318"/>
                </a:cubicBezTo>
                <a:cubicBezTo>
                  <a:pt x="517991" y="47177"/>
                  <a:pt x="510466" y="31575"/>
                  <a:pt x="489912" y="22440"/>
                </a:cubicBezTo>
                <a:cubicBezTo>
                  <a:pt x="479105" y="17637"/>
                  <a:pt x="456253" y="11220"/>
                  <a:pt x="439424" y="0"/>
                </a:cubicBezTo>
                <a:close/>
              </a:path>
            </a:pathLst>
          </a:custGeom>
          <a:noFill/>
          <a:ln w="38100">
            <a:solidFill>
              <a:srgbClr val="00B0F0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8294451" y="3249038"/>
            <a:ext cx="357633" cy="492868"/>
          </a:xfrm>
          <a:custGeom>
            <a:avLst/>
            <a:gdLst>
              <a:gd name="connsiteX0" fmla="*/ 356681 w 357633"/>
              <a:gd name="connsiteY0" fmla="*/ 123217 h 492868"/>
              <a:gd name="connsiteX1" fmla="*/ 291830 w 357633"/>
              <a:gd name="connsiteY1" fmla="*/ 136188 h 492868"/>
              <a:gd name="connsiteX2" fmla="*/ 220494 w 357633"/>
              <a:gd name="connsiteY2" fmla="*/ 123217 h 492868"/>
              <a:gd name="connsiteX3" fmla="*/ 194553 w 357633"/>
              <a:gd name="connsiteY3" fmla="*/ 90792 h 492868"/>
              <a:gd name="connsiteX4" fmla="*/ 162128 w 357633"/>
              <a:gd name="connsiteY4" fmla="*/ 51881 h 492868"/>
              <a:gd name="connsiteX5" fmla="*/ 142672 w 357633"/>
              <a:gd name="connsiteY5" fmla="*/ 19456 h 492868"/>
              <a:gd name="connsiteX6" fmla="*/ 136187 w 357633"/>
              <a:gd name="connsiteY6" fmla="*/ 0 h 492868"/>
              <a:gd name="connsiteX7" fmla="*/ 129702 w 357633"/>
              <a:gd name="connsiteY7" fmla="*/ 19456 h 492868"/>
              <a:gd name="connsiteX8" fmla="*/ 116732 w 357633"/>
              <a:gd name="connsiteY8" fmla="*/ 110247 h 492868"/>
              <a:gd name="connsiteX9" fmla="*/ 103762 w 357633"/>
              <a:gd name="connsiteY9" fmla="*/ 149158 h 492868"/>
              <a:gd name="connsiteX10" fmla="*/ 71336 w 357633"/>
              <a:gd name="connsiteY10" fmla="*/ 246434 h 492868"/>
              <a:gd name="connsiteX11" fmla="*/ 51881 w 357633"/>
              <a:gd name="connsiteY11" fmla="*/ 304800 h 492868"/>
              <a:gd name="connsiteX12" fmla="*/ 45396 w 357633"/>
              <a:gd name="connsiteY12" fmla="*/ 324256 h 492868"/>
              <a:gd name="connsiteX13" fmla="*/ 19455 w 357633"/>
              <a:gd name="connsiteY13" fmla="*/ 356681 h 492868"/>
              <a:gd name="connsiteX14" fmla="*/ 12970 w 357633"/>
              <a:gd name="connsiteY14" fmla="*/ 376136 h 492868"/>
              <a:gd name="connsiteX15" fmla="*/ 0 w 357633"/>
              <a:gd name="connsiteY15" fmla="*/ 389107 h 492868"/>
              <a:gd name="connsiteX16" fmla="*/ 38911 w 357633"/>
              <a:gd name="connsiteY16" fmla="*/ 453958 h 492868"/>
              <a:gd name="connsiteX17" fmla="*/ 58366 w 357633"/>
              <a:gd name="connsiteY17" fmla="*/ 466928 h 492868"/>
              <a:gd name="connsiteX18" fmla="*/ 77821 w 357633"/>
              <a:gd name="connsiteY18" fmla="*/ 473413 h 492868"/>
              <a:gd name="connsiteX19" fmla="*/ 90792 w 357633"/>
              <a:gd name="connsiteY19" fmla="*/ 486383 h 492868"/>
              <a:gd name="connsiteX20" fmla="*/ 110247 w 357633"/>
              <a:gd name="connsiteY20" fmla="*/ 492868 h 492868"/>
              <a:gd name="connsiteX21" fmla="*/ 220494 w 357633"/>
              <a:gd name="connsiteY21" fmla="*/ 486383 h 492868"/>
              <a:gd name="connsiteX22" fmla="*/ 239949 w 357633"/>
              <a:gd name="connsiteY22" fmla="*/ 428017 h 492868"/>
              <a:gd name="connsiteX23" fmla="*/ 246434 w 357633"/>
              <a:gd name="connsiteY23" fmla="*/ 408562 h 492868"/>
              <a:gd name="connsiteX24" fmla="*/ 259404 w 357633"/>
              <a:gd name="connsiteY24" fmla="*/ 343711 h 492868"/>
              <a:gd name="connsiteX25" fmla="*/ 265889 w 357633"/>
              <a:gd name="connsiteY25" fmla="*/ 311285 h 492868"/>
              <a:gd name="connsiteX26" fmla="*/ 272375 w 357633"/>
              <a:gd name="connsiteY26" fmla="*/ 285345 h 492868"/>
              <a:gd name="connsiteX27" fmla="*/ 278860 w 357633"/>
              <a:gd name="connsiteY27" fmla="*/ 252919 h 492868"/>
              <a:gd name="connsiteX28" fmla="*/ 291830 w 357633"/>
              <a:gd name="connsiteY28" fmla="*/ 214009 h 492868"/>
              <a:gd name="connsiteX29" fmla="*/ 298315 w 357633"/>
              <a:gd name="connsiteY29" fmla="*/ 194553 h 492868"/>
              <a:gd name="connsiteX30" fmla="*/ 317770 w 357633"/>
              <a:gd name="connsiteY30" fmla="*/ 175098 h 492868"/>
              <a:gd name="connsiteX31" fmla="*/ 330740 w 357633"/>
              <a:gd name="connsiteY31" fmla="*/ 155643 h 492868"/>
              <a:gd name="connsiteX32" fmla="*/ 356681 w 357633"/>
              <a:gd name="connsiteY32" fmla="*/ 123217 h 4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7633" h="492868">
                <a:moveTo>
                  <a:pt x="356681" y="123217"/>
                </a:moveTo>
                <a:cubicBezTo>
                  <a:pt x="350196" y="119974"/>
                  <a:pt x="313841" y="134965"/>
                  <a:pt x="291830" y="136188"/>
                </a:cubicBezTo>
                <a:cubicBezTo>
                  <a:pt x="260405" y="137934"/>
                  <a:pt x="245799" y="131652"/>
                  <a:pt x="220494" y="123217"/>
                </a:cubicBezTo>
                <a:cubicBezTo>
                  <a:pt x="182771" y="85496"/>
                  <a:pt x="235441" y="139859"/>
                  <a:pt x="194553" y="90792"/>
                </a:cubicBezTo>
                <a:cubicBezTo>
                  <a:pt x="176627" y="69280"/>
                  <a:pt x="174203" y="76031"/>
                  <a:pt x="162128" y="51881"/>
                </a:cubicBezTo>
                <a:cubicBezTo>
                  <a:pt x="145292" y="18208"/>
                  <a:pt x="168006" y="44788"/>
                  <a:pt x="142672" y="19456"/>
                </a:cubicBezTo>
                <a:cubicBezTo>
                  <a:pt x="140510" y="12971"/>
                  <a:pt x="143023" y="0"/>
                  <a:pt x="136187" y="0"/>
                </a:cubicBezTo>
                <a:cubicBezTo>
                  <a:pt x="129351" y="0"/>
                  <a:pt x="130826" y="12713"/>
                  <a:pt x="129702" y="19456"/>
                </a:cubicBezTo>
                <a:cubicBezTo>
                  <a:pt x="122574" y="62228"/>
                  <a:pt x="126733" y="73576"/>
                  <a:pt x="116732" y="110247"/>
                </a:cubicBezTo>
                <a:cubicBezTo>
                  <a:pt x="113135" y="123437"/>
                  <a:pt x="108085" y="136188"/>
                  <a:pt x="103762" y="149158"/>
                </a:cubicBezTo>
                <a:lnTo>
                  <a:pt x="71336" y="246434"/>
                </a:lnTo>
                <a:lnTo>
                  <a:pt x="51881" y="304800"/>
                </a:lnTo>
                <a:cubicBezTo>
                  <a:pt x="49719" y="311285"/>
                  <a:pt x="49188" y="318568"/>
                  <a:pt x="45396" y="324256"/>
                </a:cubicBezTo>
                <a:cubicBezTo>
                  <a:pt x="29034" y="348798"/>
                  <a:pt x="37937" y="338200"/>
                  <a:pt x="19455" y="356681"/>
                </a:cubicBezTo>
                <a:cubicBezTo>
                  <a:pt x="17293" y="363166"/>
                  <a:pt x="16487" y="370274"/>
                  <a:pt x="12970" y="376136"/>
                </a:cubicBezTo>
                <a:cubicBezTo>
                  <a:pt x="9824" y="381379"/>
                  <a:pt x="0" y="382993"/>
                  <a:pt x="0" y="389107"/>
                </a:cubicBezTo>
                <a:cubicBezTo>
                  <a:pt x="0" y="415124"/>
                  <a:pt x="18363" y="440259"/>
                  <a:pt x="38911" y="453958"/>
                </a:cubicBezTo>
                <a:cubicBezTo>
                  <a:pt x="45396" y="458281"/>
                  <a:pt x="51395" y="463442"/>
                  <a:pt x="58366" y="466928"/>
                </a:cubicBezTo>
                <a:cubicBezTo>
                  <a:pt x="64480" y="469985"/>
                  <a:pt x="71336" y="471251"/>
                  <a:pt x="77821" y="473413"/>
                </a:cubicBezTo>
                <a:cubicBezTo>
                  <a:pt x="82145" y="477736"/>
                  <a:pt x="85549" y="483237"/>
                  <a:pt x="90792" y="486383"/>
                </a:cubicBezTo>
                <a:cubicBezTo>
                  <a:pt x="96654" y="489900"/>
                  <a:pt x="103411" y="492868"/>
                  <a:pt x="110247" y="492868"/>
                </a:cubicBezTo>
                <a:cubicBezTo>
                  <a:pt x="147060" y="492868"/>
                  <a:pt x="183745" y="488545"/>
                  <a:pt x="220494" y="486383"/>
                </a:cubicBezTo>
                <a:lnTo>
                  <a:pt x="239949" y="428017"/>
                </a:lnTo>
                <a:cubicBezTo>
                  <a:pt x="242111" y="421532"/>
                  <a:pt x="245093" y="415265"/>
                  <a:pt x="246434" y="408562"/>
                </a:cubicBezTo>
                <a:lnTo>
                  <a:pt x="259404" y="343711"/>
                </a:lnTo>
                <a:cubicBezTo>
                  <a:pt x="261566" y="332902"/>
                  <a:pt x="263215" y="321978"/>
                  <a:pt x="265889" y="311285"/>
                </a:cubicBezTo>
                <a:cubicBezTo>
                  <a:pt x="268051" y="302638"/>
                  <a:pt x="270441" y="294046"/>
                  <a:pt x="272375" y="285345"/>
                </a:cubicBezTo>
                <a:cubicBezTo>
                  <a:pt x="274766" y="274585"/>
                  <a:pt x="275960" y="263553"/>
                  <a:pt x="278860" y="252919"/>
                </a:cubicBezTo>
                <a:cubicBezTo>
                  <a:pt x="282457" y="239729"/>
                  <a:pt x="287507" y="226979"/>
                  <a:pt x="291830" y="214009"/>
                </a:cubicBezTo>
                <a:cubicBezTo>
                  <a:pt x="293992" y="207524"/>
                  <a:pt x="293481" y="199387"/>
                  <a:pt x="298315" y="194553"/>
                </a:cubicBezTo>
                <a:cubicBezTo>
                  <a:pt x="304800" y="188068"/>
                  <a:pt x="311899" y="182143"/>
                  <a:pt x="317770" y="175098"/>
                </a:cubicBezTo>
                <a:cubicBezTo>
                  <a:pt x="322760" y="169110"/>
                  <a:pt x="325871" y="161729"/>
                  <a:pt x="330740" y="155643"/>
                </a:cubicBezTo>
                <a:cubicBezTo>
                  <a:pt x="334560" y="150869"/>
                  <a:pt x="363166" y="126460"/>
                  <a:pt x="356681" y="12321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8545364" y="3394463"/>
            <a:ext cx="565744" cy="535680"/>
          </a:xfrm>
          <a:custGeom>
            <a:avLst/>
            <a:gdLst>
              <a:gd name="connsiteX0" fmla="*/ 276294 w 565744"/>
              <a:gd name="connsiteY0" fmla="*/ 532852 h 535680"/>
              <a:gd name="connsiteX1" fmla="*/ 322342 w 565744"/>
              <a:gd name="connsiteY1" fmla="*/ 532852 h 535680"/>
              <a:gd name="connsiteX2" fmla="*/ 421019 w 565744"/>
              <a:gd name="connsiteY2" fmla="*/ 526274 h 535680"/>
              <a:gd name="connsiteX3" fmla="*/ 447332 w 565744"/>
              <a:gd name="connsiteY3" fmla="*/ 519695 h 535680"/>
              <a:gd name="connsiteX4" fmla="*/ 486803 w 565744"/>
              <a:gd name="connsiteY4" fmla="*/ 493382 h 535680"/>
              <a:gd name="connsiteX5" fmla="*/ 499960 w 565744"/>
              <a:gd name="connsiteY5" fmla="*/ 473646 h 535680"/>
              <a:gd name="connsiteX6" fmla="*/ 506538 w 565744"/>
              <a:gd name="connsiteY6" fmla="*/ 453911 h 535680"/>
              <a:gd name="connsiteX7" fmla="*/ 526273 w 565744"/>
              <a:gd name="connsiteY7" fmla="*/ 440754 h 535680"/>
              <a:gd name="connsiteX8" fmla="*/ 546009 w 565744"/>
              <a:gd name="connsiteY8" fmla="*/ 401284 h 535680"/>
              <a:gd name="connsiteX9" fmla="*/ 559165 w 565744"/>
              <a:gd name="connsiteY9" fmla="*/ 355235 h 535680"/>
              <a:gd name="connsiteX10" fmla="*/ 565744 w 565744"/>
              <a:gd name="connsiteY10" fmla="*/ 335500 h 535680"/>
              <a:gd name="connsiteX11" fmla="*/ 552587 w 565744"/>
              <a:gd name="connsiteY11" fmla="*/ 184196 h 535680"/>
              <a:gd name="connsiteX12" fmla="*/ 539430 w 565744"/>
              <a:gd name="connsiteY12" fmla="*/ 144725 h 535680"/>
              <a:gd name="connsiteX13" fmla="*/ 526273 w 565744"/>
              <a:gd name="connsiteY13" fmla="*/ 124990 h 535680"/>
              <a:gd name="connsiteX14" fmla="*/ 506538 w 565744"/>
              <a:gd name="connsiteY14" fmla="*/ 85520 h 535680"/>
              <a:gd name="connsiteX15" fmla="*/ 486803 w 565744"/>
              <a:gd name="connsiteY15" fmla="*/ 78941 h 535680"/>
              <a:gd name="connsiteX16" fmla="*/ 467068 w 565744"/>
              <a:gd name="connsiteY16" fmla="*/ 65784 h 535680"/>
              <a:gd name="connsiteX17" fmla="*/ 427597 w 565744"/>
              <a:gd name="connsiteY17" fmla="*/ 52628 h 535680"/>
              <a:gd name="connsiteX18" fmla="*/ 407862 w 565744"/>
              <a:gd name="connsiteY18" fmla="*/ 46049 h 535680"/>
              <a:gd name="connsiteX19" fmla="*/ 368391 w 565744"/>
              <a:gd name="connsiteY19" fmla="*/ 26314 h 535680"/>
              <a:gd name="connsiteX20" fmla="*/ 348656 w 565744"/>
              <a:gd name="connsiteY20" fmla="*/ 13157 h 535680"/>
              <a:gd name="connsiteX21" fmla="*/ 309186 w 565744"/>
              <a:gd name="connsiteY21" fmla="*/ 0 h 535680"/>
              <a:gd name="connsiteX22" fmla="*/ 184196 w 565744"/>
              <a:gd name="connsiteY22" fmla="*/ 13157 h 535680"/>
              <a:gd name="connsiteX23" fmla="*/ 144725 w 565744"/>
              <a:gd name="connsiteY23" fmla="*/ 32892 h 535680"/>
              <a:gd name="connsiteX24" fmla="*/ 105255 w 565744"/>
              <a:gd name="connsiteY24" fmla="*/ 59206 h 535680"/>
              <a:gd name="connsiteX25" fmla="*/ 65784 w 565744"/>
              <a:gd name="connsiteY25" fmla="*/ 85520 h 535680"/>
              <a:gd name="connsiteX26" fmla="*/ 39471 w 565744"/>
              <a:gd name="connsiteY26" fmla="*/ 124990 h 535680"/>
              <a:gd name="connsiteX27" fmla="*/ 19735 w 565744"/>
              <a:gd name="connsiteY27" fmla="*/ 164461 h 535680"/>
              <a:gd name="connsiteX28" fmla="*/ 6578 w 565744"/>
              <a:gd name="connsiteY28" fmla="*/ 203931 h 535680"/>
              <a:gd name="connsiteX29" fmla="*/ 0 w 565744"/>
              <a:gd name="connsiteY29" fmla="*/ 223666 h 535680"/>
              <a:gd name="connsiteX30" fmla="*/ 13157 w 565744"/>
              <a:gd name="connsiteY30" fmla="*/ 328921 h 535680"/>
              <a:gd name="connsiteX31" fmla="*/ 39471 w 565744"/>
              <a:gd name="connsiteY31" fmla="*/ 368392 h 535680"/>
              <a:gd name="connsiteX32" fmla="*/ 59206 w 565744"/>
              <a:gd name="connsiteY32" fmla="*/ 381549 h 535680"/>
              <a:gd name="connsiteX33" fmla="*/ 72363 w 565744"/>
              <a:gd name="connsiteY33" fmla="*/ 401284 h 535680"/>
              <a:gd name="connsiteX34" fmla="*/ 92098 w 565744"/>
              <a:gd name="connsiteY34" fmla="*/ 414441 h 535680"/>
              <a:gd name="connsiteX35" fmla="*/ 118412 w 565744"/>
              <a:gd name="connsiteY35" fmla="*/ 447333 h 535680"/>
              <a:gd name="connsiteX36" fmla="*/ 131568 w 565744"/>
              <a:gd name="connsiteY36" fmla="*/ 467068 h 535680"/>
              <a:gd name="connsiteX37" fmla="*/ 171039 w 565744"/>
              <a:gd name="connsiteY37" fmla="*/ 493382 h 535680"/>
              <a:gd name="connsiteX38" fmla="*/ 190774 w 565744"/>
              <a:gd name="connsiteY38" fmla="*/ 506538 h 535680"/>
              <a:gd name="connsiteX39" fmla="*/ 230245 w 565744"/>
              <a:gd name="connsiteY39" fmla="*/ 519695 h 535680"/>
              <a:gd name="connsiteX40" fmla="*/ 276294 w 565744"/>
              <a:gd name="connsiteY40" fmla="*/ 532852 h 53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5744" h="535680">
                <a:moveTo>
                  <a:pt x="276294" y="532852"/>
                </a:moveTo>
                <a:cubicBezTo>
                  <a:pt x="291643" y="535045"/>
                  <a:pt x="276606" y="537934"/>
                  <a:pt x="322342" y="532852"/>
                </a:cubicBezTo>
                <a:cubicBezTo>
                  <a:pt x="355106" y="529212"/>
                  <a:pt x="388127" y="528467"/>
                  <a:pt x="421019" y="526274"/>
                </a:cubicBezTo>
                <a:cubicBezTo>
                  <a:pt x="429790" y="524081"/>
                  <a:pt x="439245" y="523738"/>
                  <a:pt x="447332" y="519695"/>
                </a:cubicBezTo>
                <a:cubicBezTo>
                  <a:pt x="461475" y="512623"/>
                  <a:pt x="486803" y="493382"/>
                  <a:pt x="486803" y="493382"/>
                </a:cubicBezTo>
                <a:cubicBezTo>
                  <a:pt x="491189" y="486803"/>
                  <a:pt x="496424" y="480718"/>
                  <a:pt x="499960" y="473646"/>
                </a:cubicBezTo>
                <a:cubicBezTo>
                  <a:pt x="503061" y="467444"/>
                  <a:pt x="502206" y="459326"/>
                  <a:pt x="506538" y="453911"/>
                </a:cubicBezTo>
                <a:cubicBezTo>
                  <a:pt x="511477" y="447737"/>
                  <a:pt x="519695" y="445140"/>
                  <a:pt x="526273" y="440754"/>
                </a:cubicBezTo>
                <a:cubicBezTo>
                  <a:pt x="542812" y="391143"/>
                  <a:pt x="520501" y="452301"/>
                  <a:pt x="546009" y="401284"/>
                </a:cubicBezTo>
                <a:cubicBezTo>
                  <a:pt x="551267" y="390769"/>
                  <a:pt x="556355" y="365071"/>
                  <a:pt x="559165" y="355235"/>
                </a:cubicBezTo>
                <a:cubicBezTo>
                  <a:pt x="561070" y="348568"/>
                  <a:pt x="563551" y="342078"/>
                  <a:pt x="565744" y="335500"/>
                </a:cubicBezTo>
                <a:cubicBezTo>
                  <a:pt x="563259" y="290777"/>
                  <a:pt x="565584" y="231852"/>
                  <a:pt x="552587" y="184196"/>
                </a:cubicBezTo>
                <a:cubicBezTo>
                  <a:pt x="548938" y="170816"/>
                  <a:pt x="547123" y="156264"/>
                  <a:pt x="539430" y="144725"/>
                </a:cubicBezTo>
                <a:lnTo>
                  <a:pt x="526273" y="124990"/>
                </a:lnTo>
                <a:cubicBezTo>
                  <a:pt x="521939" y="111988"/>
                  <a:pt x="518132" y="94795"/>
                  <a:pt x="506538" y="85520"/>
                </a:cubicBezTo>
                <a:cubicBezTo>
                  <a:pt x="501123" y="81188"/>
                  <a:pt x="493005" y="82042"/>
                  <a:pt x="486803" y="78941"/>
                </a:cubicBezTo>
                <a:cubicBezTo>
                  <a:pt x="479732" y="75405"/>
                  <a:pt x="474293" y="68995"/>
                  <a:pt x="467068" y="65784"/>
                </a:cubicBezTo>
                <a:cubicBezTo>
                  <a:pt x="454395" y="60152"/>
                  <a:pt x="440754" y="57014"/>
                  <a:pt x="427597" y="52628"/>
                </a:cubicBezTo>
                <a:cubicBezTo>
                  <a:pt x="421019" y="50435"/>
                  <a:pt x="413632" y="49895"/>
                  <a:pt x="407862" y="46049"/>
                </a:cubicBezTo>
                <a:cubicBezTo>
                  <a:pt x="382357" y="29045"/>
                  <a:pt x="395628" y="35392"/>
                  <a:pt x="368391" y="26314"/>
                </a:cubicBezTo>
                <a:cubicBezTo>
                  <a:pt x="361813" y="21928"/>
                  <a:pt x="355881" y="16368"/>
                  <a:pt x="348656" y="13157"/>
                </a:cubicBezTo>
                <a:cubicBezTo>
                  <a:pt x="335983" y="7524"/>
                  <a:pt x="309186" y="0"/>
                  <a:pt x="309186" y="0"/>
                </a:cubicBezTo>
                <a:cubicBezTo>
                  <a:pt x="306372" y="188"/>
                  <a:pt x="213725" y="502"/>
                  <a:pt x="184196" y="13157"/>
                </a:cubicBezTo>
                <a:cubicBezTo>
                  <a:pt x="94936" y="51411"/>
                  <a:pt x="227874" y="5177"/>
                  <a:pt x="144725" y="32892"/>
                </a:cubicBezTo>
                <a:cubicBezTo>
                  <a:pt x="100928" y="76691"/>
                  <a:pt x="148096" y="35406"/>
                  <a:pt x="105255" y="59206"/>
                </a:cubicBezTo>
                <a:cubicBezTo>
                  <a:pt x="91432" y="66885"/>
                  <a:pt x="65784" y="85520"/>
                  <a:pt x="65784" y="85520"/>
                </a:cubicBezTo>
                <a:cubicBezTo>
                  <a:pt x="57013" y="98677"/>
                  <a:pt x="44472" y="109989"/>
                  <a:pt x="39471" y="124990"/>
                </a:cubicBezTo>
                <a:cubicBezTo>
                  <a:pt x="30392" y="152226"/>
                  <a:pt x="36738" y="138955"/>
                  <a:pt x="19735" y="164461"/>
                </a:cubicBezTo>
                <a:lnTo>
                  <a:pt x="6578" y="203931"/>
                </a:lnTo>
                <a:lnTo>
                  <a:pt x="0" y="223666"/>
                </a:lnTo>
                <a:cubicBezTo>
                  <a:pt x="211" y="226410"/>
                  <a:pt x="-791" y="303815"/>
                  <a:pt x="13157" y="328921"/>
                </a:cubicBezTo>
                <a:cubicBezTo>
                  <a:pt x="20836" y="342744"/>
                  <a:pt x="26314" y="359621"/>
                  <a:pt x="39471" y="368392"/>
                </a:cubicBezTo>
                <a:lnTo>
                  <a:pt x="59206" y="381549"/>
                </a:lnTo>
                <a:cubicBezTo>
                  <a:pt x="63592" y="388127"/>
                  <a:pt x="66772" y="395693"/>
                  <a:pt x="72363" y="401284"/>
                </a:cubicBezTo>
                <a:cubicBezTo>
                  <a:pt x="77954" y="406875"/>
                  <a:pt x="87159" y="408267"/>
                  <a:pt x="92098" y="414441"/>
                </a:cubicBezTo>
                <a:cubicBezTo>
                  <a:pt x="128410" y="459833"/>
                  <a:pt x="61853" y="409628"/>
                  <a:pt x="118412" y="447333"/>
                </a:cubicBezTo>
                <a:cubicBezTo>
                  <a:pt x="122797" y="453911"/>
                  <a:pt x="125618" y="461862"/>
                  <a:pt x="131568" y="467068"/>
                </a:cubicBezTo>
                <a:cubicBezTo>
                  <a:pt x="143468" y="477481"/>
                  <a:pt x="157882" y="484611"/>
                  <a:pt x="171039" y="493382"/>
                </a:cubicBezTo>
                <a:cubicBezTo>
                  <a:pt x="177617" y="497767"/>
                  <a:pt x="183274" y="504038"/>
                  <a:pt x="190774" y="506538"/>
                </a:cubicBezTo>
                <a:lnTo>
                  <a:pt x="230245" y="519695"/>
                </a:lnTo>
                <a:cubicBezTo>
                  <a:pt x="252062" y="526967"/>
                  <a:pt x="260945" y="530659"/>
                  <a:pt x="276294" y="532852"/>
                </a:cubicBezTo>
                <a:close/>
              </a:path>
            </a:pathLst>
          </a:custGeom>
          <a:noFill/>
          <a:ln w="38100">
            <a:solidFill>
              <a:srgbClr val="FFC000">
                <a:alpha val="7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455949" y="2569580"/>
            <a:ext cx="535423" cy="3412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8534153" y="3394463"/>
            <a:ext cx="1193800" cy="559748"/>
          </a:xfrm>
          <a:custGeom>
            <a:avLst/>
            <a:gdLst>
              <a:gd name="connsiteX0" fmla="*/ 1193800 w 1193800"/>
              <a:gd name="connsiteY0" fmla="*/ 8467 h 575734"/>
              <a:gd name="connsiteX1" fmla="*/ 1100666 w 1193800"/>
              <a:gd name="connsiteY1" fmla="*/ 25400 h 575734"/>
              <a:gd name="connsiteX2" fmla="*/ 1075266 w 1193800"/>
              <a:gd name="connsiteY2" fmla="*/ 33867 h 575734"/>
              <a:gd name="connsiteX3" fmla="*/ 1016000 w 1193800"/>
              <a:gd name="connsiteY3" fmla="*/ 42334 h 575734"/>
              <a:gd name="connsiteX4" fmla="*/ 939800 w 1193800"/>
              <a:gd name="connsiteY4" fmla="*/ 67734 h 575734"/>
              <a:gd name="connsiteX5" fmla="*/ 914400 w 1193800"/>
              <a:gd name="connsiteY5" fmla="*/ 76200 h 575734"/>
              <a:gd name="connsiteX6" fmla="*/ 795866 w 1193800"/>
              <a:gd name="connsiteY6" fmla="*/ 84667 h 575734"/>
              <a:gd name="connsiteX7" fmla="*/ 423333 w 1193800"/>
              <a:gd name="connsiteY7" fmla="*/ 67734 h 575734"/>
              <a:gd name="connsiteX8" fmla="*/ 389466 w 1193800"/>
              <a:gd name="connsiteY8" fmla="*/ 59267 h 575734"/>
              <a:gd name="connsiteX9" fmla="*/ 304800 w 1193800"/>
              <a:gd name="connsiteY9" fmla="*/ 42334 h 575734"/>
              <a:gd name="connsiteX10" fmla="*/ 211666 w 1193800"/>
              <a:gd name="connsiteY10" fmla="*/ 16934 h 575734"/>
              <a:gd name="connsiteX11" fmla="*/ 135466 w 1193800"/>
              <a:gd name="connsiteY11" fmla="*/ 0 h 575734"/>
              <a:gd name="connsiteX12" fmla="*/ 110066 w 1193800"/>
              <a:gd name="connsiteY12" fmla="*/ 50800 h 575734"/>
              <a:gd name="connsiteX13" fmla="*/ 101600 w 1193800"/>
              <a:gd name="connsiteY13" fmla="*/ 76200 h 575734"/>
              <a:gd name="connsiteX14" fmla="*/ 50800 w 1193800"/>
              <a:gd name="connsiteY14" fmla="*/ 143934 h 575734"/>
              <a:gd name="connsiteX15" fmla="*/ 16933 w 1193800"/>
              <a:gd name="connsiteY15" fmla="*/ 220134 h 575734"/>
              <a:gd name="connsiteX16" fmla="*/ 8466 w 1193800"/>
              <a:gd name="connsiteY16" fmla="*/ 262467 h 575734"/>
              <a:gd name="connsiteX17" fmla="*/ 0 w 1193800"/>
              <a:gd name="connsiteY17" fmla="*/ 296334 h 575734"/>
              <a:gd name="connsiteX18" fmla="*/ 8466 w 1193800"/>
              <a:gd name="connsiteY18" fmla="*/ 381000 h 575734"/>
              <a:gd name="connsiteX19" fmla="*/ 25400 w 1193800"/>
              <a:gd name="connsiteY19" fmla="*/ 364067 h 575734"/>
              <a:gd name="connsiteX20" fmla="*/ 76200 w 1193800"/>
              <a:gd name="connsiteY20" fmla="*/ 347134 h 575734"/>
              <a:gd name="connsiteX21" fmla="*/ 101600 w 1193800"/>
              <a:gd name="connsiteY21" fmla="*/ 338667 h 575734"/>
              <a:gd name="connsiteX22" fmla="*/ 127000 w 1193800"/>
              <a:gd name="connsiteY22" fmla="*/ 321734 h 575734"/>
              <a:gd name="connsiteX23" fmla="*/ 177800 w 1193800"/>
              <a:gd name="connsiteY23" fmla="*/ 304800 h 575734"/>
              <a:gd name="connsiteX24" fmla="*/ 355600 w 1193800"/>
              <a:gd name="connsiteY24" fmla="*/ 321734 h 575734"/>
              <a:gd name="connsiteX25" fmla="*/ 474133 w 1193800"/>
              <a:gd name="connsiteY25" fmla="*/ 338667 h 575734"/>
              <a:gd name="connsiteX26" fmla="*/ 592666 w 1193800"/>
              <a:gd name="connsiteY26" fmla="*/ 364067 h 575734"/>
              <a:gd name="connsiteX27" fmla="*/ 651933 w 1193800"/>
              <a:gd name="connsiteY27" fmla="*/ 381000 h 575734"/>
              <a:gd name="connsiteX28" fmla="*/ 719666 w 1193800"/>
              <a:gd name="connsiteY28" fmla="*/ 397934 h 575734"/>
              <a:gd name="connsiteX29" fmla="*/ 795866 w 1193800"/>
              <a:gd name="connsiteY29" fmla="*/ 423334 h 575734"/>
              <a:gd name="connsiteX30" fmla="*/ 821266 w 1193800"/>
              <a:gd name="connsiteY30" fmla="*/ 431800 h 575734"/>
              <a:gd name="connsiteX31" fmla="*/ 838200 w 1193800"/>
              <a:gd name="connsiteY31" fmla="*/ 448734 h 575734"/>
              <a:gd name="connsiteX32" fmla="*/ 889000 w 1193800"/>
              <a:gd name="connsiteY32" fmla="*/ 465667 h 575734"/>
              <a:gd name="connsiteX33" fmla="*/ 939800 w 1193800"/>
              <a:gd name="connsiteY33" fmla="*/ 482600 h 575734"/>
              <a:gd name="connsiteX34" fmla="*/ 965200 w 1193800"/>
              <a:gd name="connsiteY34" fmla="*/ 491067 h 575734"/>
              <a:gd name="connsiteX35" fmla="*/ 1016000 w 1193800"/>
              <a:gd name="connsiteY35" fmla="*/ 516467 h 575734"/>
              <a:gd name="connsiteX36" fmla="*/ 1041400 w 1193800"/>
              <a:gd name="connsiteY36" fmla="*/ 533400 h 575734"/>
              <a:gd name="connsiteX37" fmla="*/ 1117600 w 1193800"/>
              <a:gd name="connsiteY37" fmla="*/ 558800 h 575734"/>
              <a:gd name="connsiteX38" fmla="*/ 1143000 w 1193800"/>
              <a:gd name="connsiteY38" fmla="*/ 567267 h 575734"/>
              <a:gd name="connsiteX39" fmla="*/ 1168400 w 1193800"/>
              <a:gd name="connsiteY39" fmla="*/ 575734 h 575734"/>
              <a:gd name="connsiteX40" fmla="*/ 1151466 w 1193800"/>
              <a:gd name="connsiteY40" fmla="*/ 558800 h 575734"/>
              <a:gd name="connsiteX41" fmla="*/ 1126066 w 1193800"/>
              <a:gd name="connsiteY41" fmla="*/ 541867 h 575734"/>
              <a:gd name="connsiteX42" fmla="*/ 1092200 w 1193800"/>
              <a:gd name="connsiteY42" fmla="*/ 491067 h 575734"/>
              <a:gd name="connsiteX43" fmla="*/ 1058333 w 1193800"/>
              <a:gd name="connsiteY43" fmla="*/ 457200 h 575734"/>
              <a:gd name="connsiteX44" fmla="*/ 1041400 w 1193800"/>
              <a:gd name="connsiteY44" fmla="*/ 431800 h 575734"/>
              <a:gd name="connsiteX45" fmla="*/ 973666 w 1193800"/>
              <a:gd name="connsiteY45" fmla="*/ 372534 h 575734"/>
              <a:gd name="connsiteX46" fmla="*/ 1049866 w 1193800"/>
              <a:gd name="connsiteY46" fmla="*/ 372534 h 575734"/>
              <a:gd name="connsiteX47" fmla="*/ 1134533 w 1193800"/>
              <a:gd name="connsiteY47" fmla="*/ 364067 h 575734"/>
              <a:gd name="connsiteX48" fmla="*/ 1083733 w 1193800"/>
              <a:gd name="connsiteY48" fmla="*/ 347134 h 575734"/>
              <a:gd name="connsiteX49" fmla="*/ 1058333 w 1193800"/>
              <a:gd name="connsiteY49" fmla="*/ 338667 h 575734"/>
              <a:gd name="connsiteX50" fmla="*/ 1032933 w 1193800"/>
              <a:gd name="connsiteY50" fmla="*/ 321734 h 575734"/>
              <a:gd name="connsiteX51" fmla="*/ 1016000 w 1193800"/>
              <a:gd name="connsiteY51" fmla="*/ 304800 h 575734"/>
              <a:gd name="connsiteX52" fmla="*/ 990600 w 1193800"/>
              <a:gd name="connsiteY52" fmla="*/ 296334 h 575734"/>
              <a:gd name="connsiteX53" fmla="*/ 973666 w 1193800"/>
              <a:gd name="connsiteY53" fmla="*/ 279400 h 575734"/>
              <a:gd name="connsiteX54" fmla="*/ 922866 w 1193800"/>
              <a:gd name="connsiteY54" fmla="*/ 262467 h 575734"/>
              <a:gd name="connsiteX55" fmla="*/ 939800 w 1193800"/>
              <a:gd name="connsiteY55" fmla="*/ 245534 h 575734"/>
              <a:gd name="connsiteX56" fmla="*/ 990600 w 1193800"/>
              <a:gd name="connsiteY56" fmla="*/ 228600 h 575734"/>
              <a:gd name="connsiteX57" fmla="*/ 1041400 w 1193800"/>
              <a:gd name="connsiteY57" fmla="*/ 211667 h 575734"/>
              <a:gd name="connsiteX58" fmla="*/ 1092200 w 1193800"/>
              <a:gd name="connsiteY58" fmla="*/ 194734 h 575734"/>
              <a:gd name="connsiteX59" fmla="*/ 1117600 w 1193800"/>
              <a:gd name="connsiteY59" fmla="*/ 186267 h 575734"/>
              <a:gd name="connsiteX60" fmla="*/ 1058333 w 1193800"/>
              <a:gd name="connsiteY60" fmla="*/ 194734 h 575734"/>
              <a:gd name="connsiteX61" fmla="*/ 897466 w 1193800"/>
              <a:gd name="connsiteY61" fmla="*/ 186267 h 575734"/>
              <a:gd name="connsiteX62" fmla="*/ 931333 w 1193800"/>
              <a:gd name="connsiteY62" fmla="*/ 152400 h 575734"/>
              <a:gd name="connsiteX63" fmla="*/ 982133 w 1193800"/>
              <a:gd name="connsiteY63" fmla="*/ 118534 h 575734"/>
              <a:gd name="connsiteX64" fmla="*/ 1016000 w 1193800"/>
              <a:gd name="connsiteY64" fmla="*/ 84667 h 575734"/>
              <a:gd name="connsiteX65" fmla="*/ 1041400 w 1193800"/>
              <a:gd name="connsiteY65" fmla="*/ 67734 h 575734"/>
              <a:gd name="connsiteX66" fmla="*/ 1058333 w 1193800"/>
              <a:gd name="connsiteY66" fmla="*/ 50800 h 575734"/>
              <a:gd name="connsiteX67" fmla="*/ 1083733 w 1193800"/>
              <a:gd name="connsiteY67" fmla="*/ 42334 h 575734"/>
              <a:gd name="connsiteX68" fmla="*/ 1049866 w 1193800"/>
              <a:gd name="connsiteY68" fmla="*/ 50800 h 575734"/>
              <a:gd name="connsiteX69" fmla="*/ 956733 w 1193800"/>
              <a:gd name="connsiteY69" fmla="*/ 59267 h 57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193800" h="575734">
                <a:moveTo>
                  <a:pt x="1193800" y="8467"/>
                </a:moveTo>
                <a:cubicBezTo>
                  <a:pt x="1162755" y="14111"/>
                  <a:pt x="1131519" y="18789"/>
                  <a:pt x="1100666" y="25400"/>
                </a:cubicBezTo>
                <a:cubicBezTo>
                  <a:pt x="1091939" y="27270"/>
                  <a:pt x="1084017" y="32117"/>
                  <a:pt x="1075266" y="33867"/>
                </a:cubicBezTo>
                <a:cubicBezTo>
                  <a:pt x="1055698" y="37781"/>
                  <a:pt x="1035755" y="39512"/>
                  <a:pt x="1016000" y="42334"/>
                </a:cubicBezTo>
                <a:lnTo>
                  <a:pt x="939800" y="67734"/>
                </a:lnTo>
                <a:cubicBezTo>
                  <a:pt x="931333" y="70556"/>
                  <a:pt x="923302" y="75564"/>
                  <a:pt x="914400" y="76200"/>
                </a:cubicBezTo>
                <a:lnTo>
                  <a:pt x="795866" y="84667"/>
                </a:lnTo>
                <a:cubicBezTo>
                  <a:pt x="737709" y="82513"/>
                  <a:pt x="505688" y="75577"/>
                  <a:pt x="423333" y="67734"/>
                </a:cubicBezTo>
                <a:cubicBezTo>
                  <a:pt x="411749" y="66631"/>
                  <a:pt x="400844" y="61705"/>
                  <a:pt x="389466" y="59267"/>
                </a:cubicBezTo>
                <a:cubicBezTo>
                  <a:pt x="361324" y="53237"/>
                  <a:pt x="332104" y="51436"/>
                  <a:pt x="304800" y="42334"/>
                </a:cubicBezTo>
                <a:cubicBezTo>
                  <a:pt x="257319" y="26506"/>
                  <a:pt x="288065" y="36034"/>
                  <a:pt x="211666" y="16934"/>
                </a:cubicBezTo>
                <a:cubicBezTo>
                  <a:pt x="163825" y="4974"/>
                  <a:pt x="189228" y="10753"/>
                  <a:pt x="135466" y="0"/>
                </a:cubicBezTo>
                <a:cubicBezTo>
                  <a:pt x="114187" y="63843"/>
                  <a:pt x="142892" y="-14851"/>
                  <a:pt x="110066" y="50800"/>
                </a:cubicBezTo>
                <a:cubicBezTo>
                  <a:pt x="106075" y="58782"/>
                  <a:pt x="106192" y="68547"/>
                  <a:pt x="101600" y="76200"/>
                </a:cubicBezTo>
                <a:cubicBezTo>
                  <a:pt x="71510" y="126352"/>
                  <a:pt x="85948" y="38494"/>
                  <a:pt x="50800" y="143934"/>
                </a:cubicBezTo>
                <a:cubicBezTo>
                  <a:pt x="30648" y="204387"/>
                  <a:pt x="43767" y="179882"/>
                  <a:pt x="16933" y="220134"/>
                </a:cubicBezTo>
                <a:cubicBezTo>
                  <a:pt x="14111" y="234245"/>
                  <a:pt x="11588" y="248419"/>
                  <a:pt x="8466" y="262467"/>
                </a:cubicBezTo>
                <a:cubicBezTo>
                  <a:pt x="5942" y="273826"/>
                  <a:pt x="0" y="284698"/>
                  <a:pt x="0" y="296334"/>
                </a:cubicBezTo>
                <a:cubicBezTo>
                  <a:pt x="0" y="324697"/>
                  <a:pt x="5644" y="352778"/>
                  <a:pt x="8466" y="381000"/>
                </a:cubicBezTo>
                <a:cubicBezTo>
                  <a:pt x="14111" y="375356"/>
                  <a:pt x="18260" y="367637"/>
                  <a:pt x="25400" y="364067"/>
                </a:cubicBezTo>
                <a:cubicBezTo>
                  <a:pt x="41365" y="356085"/>
                  <a:pt x="59267" y="352778"/>
                  <a:pt x="76200" y="347134"/>
                </a:cubicBezTo>
                <a:cubicBezTo>
                  <a:pt x="84667" y="344312"/>
                  <a:pt x="94174" y="343617"/>
                  <a:pt x="101600" y="338667"/>
                </a:cubicBezTo>
                <a:cubicBezTo>
                  <a:pt x="110067" y="333023"/>
                  <a:pt x="117701" y="325867"/>
                  <a:pt x="127000" y="321734"/>
                </a:cubicBezTo>
                <a:cubicBezTo>
                  <a:pt x="143311" y="314485"/>
                  <a:pt x="177800" y="304800"/>
                  <a:pt x="177800" y="304800"/>
                </a:cubicBezTo>
                <a:cubicBezTo>
                  <a:pt x="367743" y="317463"/>
                  <a:pt x="244413" y="305056"/>
                  <a:pt x="355600" y="321734"/>
                </a:cubicBezTo>
                <a:lnTo>
                  <a:pt x="474133" y="338667"/>
                </a:lnTo>
                <a:cubicBezTo>
                  <a:pt x="563278" y="368381"/>
                  <a:pt x="485858" y="346265"/>
                  <a:pt x="592666" y="364067"/>
                </a:cubicBezTo>
                <a:cubicBezTo>
                  <a:pt x="628915" y="370109"/>
                  <a:pt x="620307" y="372375"/>
                  <a:pt x="651933" y="381000"/>
                </a:cubicBezTo>
                <a:cubicBezTo>
                  <a:pt x="674386" y="387123"/>
                  <a:pt x="697588" y="390575"/>
                  <a:pt x="719666" y="397934"/>
                </a:cubicBezTo>
                <a:lnTo>
                  <a:pt x="795866" y="423334"/>
                </a:lnTo>
                <a:lnTo>
                  <a:pt x="821266" y="431800"/>
                </a:lnTo>
                <a:cubicBezTo>
                  <a:pt x="826911" y="437445"/>
                  <a:pt x="831060" y="445164"/>
                  <a:pt x="838200" y="448734"/>
                </a:cubicBezTo>
                <a:cubicBezTo>
                  <a:pt x="854165" y="456716"/>
                  <a:pt x="872067" y="460023"/>
                  <a:pt x="889000" y="465667"/>
                </a:cubicBezTo>
                <a:lnTo>
                  <a:pt x="939800" y="482600"/>
                </a:lnTo>
                <a:cubicBezTo>
                  <a:pt x="948267" y="485422"/>
                  <a:pt x="957774" y="486117"/>
                  <a:pt x="965200" y="491067"/>
                </a:cubicBezTo>
                <a:cubicBezTo>
                  <a:pt x="1037992" y="539594"/>
                  <a:pt x="945893" y="481414"/>
                  <a:pt x="1016000" y="516467"/>
                </a:cubicBezTo>
                <a:cubicBezTo>
                  <a:pt x="1025101" y="521018"/>
                  <a:pt x="1032101" y="529267"/>
                  <a:pt x="1041400" y="533400"/>
                </a:cubicBezTo>
                <a:cubicBezTo>
                  <a:pt x="1041425" y="533411"/>
                  <a:pt x="1104887" y="554562"/>
                  <a:pt x="1117600" y="558800"/>
                </a:cubicBezTo>
                <a:lnTo>
                  <a:pt x="1143000" y="567267"/>
                </a:lnTo>
                <a:lnTo>
                  <a:pt x="1168400" y="575734"/>
                </a:lnTo>
                <a:cubicBezTo>
                  <a:pt x="1162755" y="570089"/>
                  <a:pt x="1157700" y="563787"/>
                  <a:pt x="1151466" y="558800"/>
                </a:cubicBezTo>
                <a:cubicBezTo>
                  <a:pt x="1143520" y="552443"/>
                  <a:pt x="1132767" y="549525"/>
                  <a:pt x="1126066" y="541867"/>
                </a:cubicBezTo>
                <a:cubicBezTo>
                  <a:pt x="1112665" y="526551"/>
                  <a:pt x="1106590" y="505457"/>
                  <a:pt x="1092200" y="491067"/>
                </a:cubicBezTo>
                <a:cubicBezTo>
                  <a:pt x="1080911" y="479778"/>
                  <a:pt x="1067189" y="470484"/>
                  <a:pt x="1058333" y="457200"/>
                </a:cubicBezTo>
                <a:cubicBezTo>
                  <a:pt x="1052689" y="448733"/>
                  <a:pt x="1048101" y="439458"/>
                  <a:pt x="1041400" y="431800"/>
                </a:cubicBezTo>
                <a:cubicBezTo>
                  <a:pt x="1006731" y="392178"/>
                  <a:pt x="1008094" y="395485"/>
                  <a:pt x="973666" y="372534"/>
                </a:cubicBezTo>
                <a:cubicBezTo>
                  <a:pt x="1030845" y="353474"/>
                  <a:pt x="960461" y="372534"/>
                  <a:pt x="1049866" y="372534"/>
                </a:cubicBezTo>
                <a:cubicBezTo>
                  <a:pt x="1078229" y="372534"/>
                  <a:pt x="1106311" y="366889"/>
                  <a:pt x="1134533" y="364067"/>
                </a:cubicBezTo>
                <a:lnTo>
                  <a:pt x="1083733" y="347134"/>
                </a:lnTo>
                <a:cubicBezTo>
                  <a:pt x="1075266" y="344312"/>
                  <a:pt x="1065759" y="343617"/>
                  <a:pt x="1058333" y="338667"/>
                </a:cubicBezTo>
                <a:cubicBezTo>
                  <a:pt x="1049866" y="333023"/>
                  <a:pt x="1040879" y="328091"/>
                  <a:pt x="1032933" y="321734"/>
                </a:cubicBezTo>
                <a:cubicBezTo>
                  <a:pt x="1026700" y="316747"/>
                  <a:pt x="1022845" y="308907"/>
                  <a:pt x="1016000" y="304800"/>
                </a:cubicBezTo>
                <a:cubicBezTo>
                  <a:pt x="1008347" y="300208"/>
                  <a:pt x="999067" y="299156"/>
                  <a:pt x="990600" y="296334"/>
                </a:cubicBezTo>
                <a:cubicBezTo>
                  <a:pt x="984955" y="290689"/>
                  <a:pt x="980806" y="282970"/>
                  <a:pt x="973666" y="279400"/>
                </a:cubicBezTo>
                <a:cubicBezTo>
                  <a:pt x="957701" y="271418"/>
                  <a:pt x="922866" y="262467"/>
                  <a:pt x="922866" y="262467"/>
                </a:cubicBezTo>
                <a:cubicBezTo>
                  <a:pt x="928511" y="256823"/>
                  <a:pt x="932660" y="249104"/>
                  <a:pt x="939800" y="245534"/>
                </a:cubicBezTo>
                <a:cubicBezTo>
                  <a:pt x="955765" y="237552"/>
                  <a:pt x="973667" y="234244"/>
                  <a:pt x="990600" y="228600"/>
                </a:cubicBezTo>
                <a:lnTo>
                  <a:pt x="1041400" y="211667"/>
                </a:lnTo>
                <a:lnTo>
                  <a:pt x="1092200" y="194734"/>
                </a:lnTo>
                <a:cubicBezTo>
                  <a:pt x="1100667" y="191912"/>
                  <a:pt x="1126435" y="185005"/>
                  <a:pt x="1117600" y="186267"/>
                </a:cubicBezTo>
                <a:lnTo>
                  <a:pt x="1058333" y="194734"/>
                </a:lnTo>
                <a:cubicBezTo>
                  <a:pt x="1004711" y="191912"/>
                  <a:pt x="948407" y="203248"/>
                  <a:pt x="897466" y="186267"/>
                </a:cubicBezTo>
                <a:cubicBezTo>
                  <a:pt x="882320" y="181218"/>
                  <a:pt x="918049" y="161256"/>
                  <a:pt x="931333" y="152400"/>
                </a:cubicBezTo>
                <a:cubicBezTo>
                  <a:pt x="948266" y="141111"/>
                  <a:pt x="967743" y="132924"/>
                  <a:pt x="982133" y="118534"/>
                </a:cubicBezTo>
                <a:cubicBezTo>
                  <a:pt x="993422" y="107245"/>
                  <a:pt x="1002716" y="93523"/>
                  <a:pt x="1016000" y="84667"/>
                </a:cubicBezTo>
                <a:cubicBezTo>
                  <a:pt x="1024467" y="79023"/>
                  <a:pt x="1033454" y="74091"/>
                  <a:pt x="1041400" y="67734"/>
                </a:cubicBezTo>
                <a:cubicBezTo>
                  <a:pt x="1047633" y="62747"/>
                  <a:pt x="1051488" y="54907"/>
                  <a:pt x="1058333" y="50800"/>
                </a:cubicBezTo>
                <a:cubicBezTo>
                  <a:pt x="1065986" y="46208"/>
                  <a:pt x="1092658" y="42334"/>
                  <a:pt x="1083733" y="42334"/>
                </a:cubicBezTo>
                <a:cubicBezTo>
                  <a:pt x="1072097" y="42334"/>
                  <a:pt x="1061385" y="49154"/>
                  <a:pt x="1049866" y="50800"/>
                </a:cubicBezTo>
                <a:cubicBezTo>
                  <a:pt x="988630" y="59548"/>
                  <a:pt x="990952" y="59267"/>
                  <a:pt x="956733" y="59267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8510951" y="2713939"/>
            <a:ext cx="3256175" cy="3170001"/>
          </a:xfrm>
          <a:custGeom>
            <a:avLst/>
            <a:gdLst>
              <a:gd name="connsiteX0" fmla="*/ 3055024 w 3267460"/>
              <a:gd name="connsiteY0" fmla="*/ 73891 h 3159213"/>
              <a:gd name="connsiteX1" fmla="*/ 3018078 w 3267460"/>
              <a:gd name="connsiteY1" fmla="*/ 83128 h 3159213"/>
              <a:gd name="connsiteX2" fmla="*/ 2962660 w 3267460"/>
              <a:gd name="connsiteY2" fmla="*/ 101600 h 3159213"/>
              <a:gd name="connsiteX3" fmla="*/ 2907242 w 3267460"/>
              <a:gd name="connsiteY3" fmla="*/ 120073 h 3159213"/>
              <a:gd name="connsiteX4" fmla="*/ 2851824 w 3267460"/>
              <a:gd name="connsiteY4" fmla="*/ 138546 h 3159213"/>
              <a:gd name="connsiteX5" fmla="*/ 2796406 w 3267460"/>
              <a:gd name="connsiteY5" fmla="*/ 166255 h 3159213"/>
              <a:gd name="connsiteX6" fmla="*/ 2740988 w 3267460"/>
              <a:gd name="connsiteY6" fmla="*/ 193964 h 3159213"/>
              <a:gd name="connsiteX7" fmla="*/ 2657860 w 3267460"/>
              <a:gd name="connsiteY7" fmla="*/ 230909 h 3159213"/>
              <a:gd name="connsiteX8" fmla="*/ 2630151 w 3267460"/>
              <a:gd name="connsiteY8" fmla="*/ 240146 h 3159213"/>
              <a:gd name="connsiteX9" fmla="*/ 2602442 w 3267460"/>
              <a:gd name="connsiteY9" fmla="*/ 258618 h 3159213"/>
              <a:gd name="connsiteX10" fmla="*/ 2574733 w 3267460"/>
              <a:gd name="connsiteY10" fmla="*/ 267855 h 3159213"/>
              <a:gd name="connsiteX11" fmla="*/ 2519315 w 3267460"/>
              <a:gd name="connsiteY11" fmla="*/ 304800 h 3159213"/>
              <a:gd name="connsiteX12" fmla="*/ 2463897 w 3267460"/>
              <a:gd name="connsiteY12" fmla="*/ 332509 h 3159213"/>
              <a:gd name="connsiteX13" fmla="*/ 2436188 w 3267460"/>
              <a:gd name="connsiteY13" fmla="*/ 341746 h 3159213"/>
              <a:gd name="connsiteX14" fmla="*/ 2380769 w 3267460"/>
              <a:gd name="connsiteY14" fmla="*/ 378691 h 3159213"/>
              <a:gd name="connsiteX15" fmla="*/ 2325351 w 3267460"/>
              <a:gd name="connsiteY15" fmla="*/ 406400 h 3159213"/>
              <a:gd name="connsiteX16" fmla="*/ 2297642 w 3267460"/>
              <a:gd name="connsiteY16" fmla="*/ 415637 h 3159213"/>
              <a:gd name="connsiteX17" fmla="*/ 2269933 w 3267460"/>
              <a:gd name="connsiteY17" fmla="*/ 434109 h 3159213"/>
              <a:gd name="connsiteX18" fmla="*/ 2242224 w 3267460"/>
              <a:gd name="connsiteY18" fmla="*/ 443346 h 3159213"/>
              <a:gd name="connsiteX19" fmla="*/ 2214515 w 3267460"/>
              <a:gd name="connsiteY19" fmla="*/ 461818 h 3159213"/>
              <a:gd name="connsiteX20" fmla="*/ 2186806 w 3267460"/>
              <a:gd name="connsiteY20" fmla="*/ 471055 h 3159213"/>
              <a:gd name="connsiteX21" fmla="*/ 2159097 w 3267460"/>
              <a:gd name="connsiteY21" fmla="*/ 489528 h 3159213"/>
              <a:gd name="connsiteX22" fmla="*/ 2103678 w 3267460"/>
              <a:gd name="connsiteY22" fmla="*/ 508000 h 3159213"/>
              <a:gd name="connsiteX23" fmla="*/ 2075969 w 3267460"/>
              <a:gd name="connsiteY23" fmla="*/ 517237 h 3159213"/>
              <a:gd name="connsiteX24" fmla="*/ 2048260 w 3267460"/>
              <a:gd name="connsiteY24" fmla="*/ 526473 h 3159213"/>
              <a:gd name="connsiteX25" fmla="*/ 1946660 w 3267460"/>
              <a:gd name="connsiteY25" fmla="*/ 563418 h 3159213"/>
              <a:gd name="connsiteX26" fmla="*/ 1918951 w 3267460"/>
              <a:gd name="connsiteY26" fmla="*/ 572655 h 3159213"/>
              <a:gd name="connsiteX27" fmla="*/ 1826588 w 3267460"/>
              <a:gd name="connsiteY27" fmla="*/ 591128 h 3159213"/>
              <a:gd name="connsiteX28" fmla="*/ 1706515 w 3267460"/>
              <a:gd name="connsiteY28" fmla="*/ 600364 h 3159213"/>
              <a:gd name="connsiteX29" fmla="*/ 1632624 w 3267460"/>
              <a:gd name="connsiteY29" fmla="*/ 609600 h 3159213"/>
              <a:gd name="connsiteX30" fmla="*/ 1438660 w 3267460"/>
              <a:gd name="connsiteY30" fmla="*/ 618837 h 3159213"/>
              <a:gd name="connsiteX31" fmla="*/ 1346297 w 3267460"/>
              <a:gd name="connsiteY31" fmla="*/ 628073 h 3159213"/>
              <a:gd name="connsiteX32" fmla="*/ 1309351 w 3267460"/>
              <a:gd name="connsiteY32" fmla="*/ 637309 h 3159213"/>
              <a:gd name="connsiteX33" fmla="*/ 1263169 w 3267460"/>
              <a:gd name="connsiteY33" fmla="*/ 646546 h 3159213"/>
              <a:gd name="connsiteX34" fmla="*/ 1198515 w 3267460"/>
              <a:gd name="connsiteY34" fmla="*/ 674255 h 3159213"/>
              <a:gd name="connsiteX35" fmla="*/ 1170806 w 3267460"/>
              <a:gd name="connsiteY35" fmla="*/ 692728 h 3159213"/>
              <a:gd name="connsiteX36" fmla="*/ 1143097 w 3267460"/>
              <a:gd name="connsiteY36" fmla="*/ 701964 h 3159213"/>
              <a:gd name="connsiteX37" fmla="*/ 1050733 w 3267460"/>
              <a:gd name="connsiteY37" fmla="*/ 720437 h 3159213"/>
              <a:gd name="connsiteX38" fmla="*/ 1013788 w 3267460"/>
              <a:gd name="connsiteY38" fmla="*/ 729673 h 3159213"/>
              <a:gd name="connsiteX39" fmla="*/ 819824 w 3267460"/>
              <a:gd name="connsiteY39" fmla="*/ 757382 h 3159213"/>
              <a:gd name="connsiteX40" fmla="*/ 413424 w 3267460"/>
              <a:gd name="connsiteY40" fmla="*/ 748146 h 3159213"/>
              <a:gd name="connsiteX41" fmla="*/ 321060 w 3267460"/>
              <a:gd name="connsiteY41" fmla="*/ 720437 h 3159213"/>
              <a:gd name="connsiteX42" fmla="*/ 293351 w 3267460"/>
              <a:gd name="connsiteY42" fmla="*/ 711200 h 3159213"/>
              <a:gd name="connsiteX43" fmla="*/ 265642 w 3267460"/>
              <a:gd name="connsiteY43" fmla="*/ 692728 h 3159213"/>
              <a:gd name="connsiteX44" fmla="*/ 164042 w 3267460"/>
              <a:gd name="connsiteY44" fmla="*/ 665018 h 3159213"/>
              <a:gd name="connsiteX45" fmla="*/ 136333 w 3267460"/>
              <a:gd name="connsiteY45" fmla="*/ 674255 h 3159213"/>
              <a:gd name="connsiteX46" fmla="*/ 90151 w 3267460"/>
              <a:gd name="connsiteY46" fmla="*/ 757382 h 3159213"/>
              <a:gd name="connsiteX47" fmla="*/ 71678 w 3267460"/>
              <a:gd name="connsiteY47" fmla="*/ 785091 h 3159213"/>
              <a:gd name="connsiteX48" fmla="*/ 43969 w 3267460"/>
              <a:gd name="connsiteY48" fmla="*/ 868218 h 3159213"/>
              <a:gd name="connsiteX49" fmla="*/ 34733 w 3267460"/>
              <a:gd name="connsiteY49" fmla="*/ 895928 h 3159213"/>
              <a:gd name="connsiteX50" fmla="*/ 25497 w 3267460"/>
              <a:gd name="connsiteY50" fmla="*/ 960582 h 3159213"/>
              <a:gd name="connsiteX51" fmla="*/ 16260 w 3267460"/>
              <a:gd name="connsiteY51" fmla="*/ 997528 h 3159213"/>
              <a:gd name="connsiteX52" fmla="*/ 7024 w 3267460"/>
              <a:gd name="connsiteY52" fmla="*/ 1062182 h 3159213"/>
              <a:gd name="connsiteX53" fmla="*/ 62442 w 3267460"/>
              <a:gd name="connsiteY53" fmla="*/ 1025237 h 3159213"/>
              <a:gd name="connsiteX54" fmla="*/ 117860 w 3267460"/>
              <a:gd name="connsiteY54" fmla="*/ 1006764 h 3159213"/>
              <a:gd name="connsiteX55" fmla="*/ 145569 w 3267460"/>
              <a:gd name="connsiteY55" fmla="*/ 997528 h 3159213"/>
              <a:gd name="connsiteX56" fmla="*/ 182515 w 3267460"/>
              <a:gd name="connsiteY56" fmla="*/ 988291 h 3159213"/>
              <a:gd name="connsiteX57" fmla="*/ 459606 w 3267460"/>
              <a:gd name="connsiteY57" fmla="*/ 997528 h 3159213"/>
              <a:gd name="connsiteX58" fmla="*/ 533497 w 3267460"/>
              <a:gd name="connsiteY58" fmla="*/ 1006764 h 3159213"/>
              <a:gd name="connsiteX59" fmla="*/ 616624 w 3267460"/>
              <a:gd name="connsiteY59" fmla="*/ 1016000 h 3159213"/>
              <a:gd name="connsiteX60" fmla="*/ 699751 w 3267460"/>
              <a:gd name="connsiteY60" fmla="*/ 1043709 h 3159213"/>
              <a:gd name="connsiteX61" fmla="*/ 727460 w 3267460"/>
              <a:gd name="connsiteY61" fmla="*/ 1052946 h 3159213"/>
              <a:gd name="connsiteX62" fmla="*/ 782878 w 3267460"/>
              <a:gd name="connsiteY62" fmla="*/ 1089891 h 3159213"/>
              <a:gd name="connsiteX63" fmla="*/ 810588 w 3267460"/>
              <a:gd name="connsiteY63" fmla="*/ 1099128 h 3159213"/>
              <a:gd name="connsiteX64" fmla="*/ 838297 w 3267460"/>
              <a:gd name="connsiteY64" fmla="*/ 1117600 h 3159213"/>
              <a:gd name="connsiteX65" fmla="*/ 893715 w 3267460"/>
              <a:gd name="connsiteY65" fmla="*/ 1136073 h 3159213"/>
              <a:gd name="connsiteX66" fmla="*/ 921424 w 3267460"/>
              <a:gd name="connsiteY66" fmla="*/ 1154546 h 3159213"/>
              <a:gd name="connsiteX67" fmla="*/ 986078 w 3267460"/>
              <a:gd name="connsiteY67" fmla="*/ 1173018 h 3159213"/>
              <a:gd name="connsiteX68" fmla="*/ 1041497 w 3267460"/>
              <a:gd name="connsiteY68" fmla="*/ 1191491 h 3159213"/>
              <a:gd name="connsiteX69" fmla="*/ 1069206 w 3267460"/>
              <a:gd name="connsiteY69" fmla="*/ 1200728 h 3159213"/>
              <a:gd name="connsiteX70" fmla="*/ 1096915 w 3267460"/>
              <a:gd name="connsiteY70" fmla="*/ 1209964 h 3159213"/>
              <a:gd name="connsiteX71" fmla="*/ 1124624 w 3267460"/>
              <a:gd name="connsiteY71" fmla="*/ 1228437 h 3159213"/>
              <a:gd name="connsiteX72" fmla="*/ 1180042 w 3267460"/>
              <a:gd name="connsiteY72" fmla="*/ 1246909 h 3159213"/>
              <a:gd name="connsiteX73" fmla="*/ 1207751 w 3267460"/>
              <a:gd name="connsiteY73" fmla="*/ 1265382 h 3159213"/>
              <a:gd name="connsiteX74" fmla="*/ 1235460 w 3267460"/>
              <a:gd name="connsiteY74" fmla="*/ 1274618 h 3159213"/>
              <a:gd name="connsiteX75" fmla="*/ 1318588 w 3267460"/>
              <a:gd name="connsiteY75" fmla="*/ 1320800 h 3159213"/>
              <a:gd name="connsiteX76" fmla="*/ 1346297 w 3267460"/>
              <a:gd name="connsiteY76" fmla="*/ 1339273 h 3159213"/>
              <a:gd name="connsiteX77" fmla="*/ 1374006 w 3267460"/>
              <a:gd name="connsiteY77" fmla="*/ 1348509 h 3159213"/>
              <a:gd name="connsiteX78" fmla="*/ 1457133 w 3267460"/>
              <a:gd name="connsiteY78" fmla="*/ 1403928 h 3159213"/>
              <a:gd name="connsiteX79" fmla="*/ 1484842 w 3267460"/>
              <a:gd name="connsiteY79" fmla="*/ 1422400 h 3159213"/>
              <a:gd name="connsiteX80" fmla="*/ 1540260 w 3267460"/>
              <a:gd name="connsiteY80" fmla="*/ 1468582 h 3159213"/>
              <a:gd name="connsiteX81" fmla="*/ 1558733 w 3267460"/>
              <a:gd name="connsiteY81" fmla="*/ 1496291 h 3159213"/>
              <a:gd name="connsiteX82" fmla="*/ 1586442 w 3267460"/>
              <a:gd name="connsiteY82" fmla="*/ 1505528 h 3159213"/>
              <a:gd name="connsiteX83" fmla="*/ 1641860 w 3267460"/>
              <a:gd name="connsiteY83" fmla="*/ 1542473 h 3159213"/>
              <a:gd name="connsiteX84" fmla="*/ 1697278 w 3267460"/>
              <a:gd name="connsiteY84" fmla="*/ 1579418 h 3159213"/>
              <a:gd name="connsiteX85" fmla="*/ 1724988 w 3267460"/>
              <a:gd name="connsiteY85" fmla="*/ 1597891 h 3159213"/>
              <a:gd name="connsiteX86" fmla="*/ 1780406 w 3267460"/>
              <a:gd name="connsiteY86" fmla="*/ 1644073 h 3159213"/>
              <a:gd name="connsiteX87" fmla="*/ 1826588 w 3267460"/>
              <a:gd name="connsiteY87" fmla="*/ 1690255 h 3159213"/>
              <a:gd name="connsiteX88" fmla="*/ 1872769 w 3267460"/>
              <a:gd name="connsiteY88" fmla="*/ 1736437 h 3159213"/>
              <a:gd name="connsiteX89" fmla="*/ 1891242 w 3267460"/>
              <a:gd name="connsiteY89" fmla="*/ 1764146 h 3159213"/>
              <a:gd name="connsiteX90" fmla="*/ 1946660 w 3267460"/>
              <a:gd name="connsiteY90" fmla="*/ 1819564 h 3159213"/>
              <a:gd name="connsiteX91" fmla="*/ 1983606 w 3267460"/>
              <a:gd name="connsiteY91" fmla="*/ 1874982 h 3159213"/>
              <a:gd name="connsiteX92" fmla="*/ 2002078 w 3267460"/>
              <a:gd name="connsiteY92" fmla="*/ 1902691 h 3159213"/>
              <a:gd name="connsiteX93" fmla="*/ 2029788 w 3267460"/>
              <a:gd name="connsiteY93" fmla="*/ 1921164 h 3159213"/>
              <a:gd name="connsiteX94" fmla="*/ 2066733 w 3267460"/>
              <a:gd name="connsiteY94" fmla="*/ 1976582 h 3159213"/>
              <a:gd name="connsiteX95" fmla="*/ 2094442 w 3267460"/>
              <a:gd name="connsiteY95" fmla="*/ 2004291 h 3159213"/>
              <a:gd name="connsiteX96" fmla="*/ 2159097 w 3267460"/>
              <a:gd name="connsiteY96" fmla="*/ 2078182 h 3159213"/>
              <a:gd name="connsiteX97" fmla="*/ 2205278 w 3267460"/>
              <a:gd name="connsiteY97" fmla="*/ 2133600 h 3159213"/>
              <a:gd name="connsiteX98" fmla="*/ 2269933 w 3267460"/>
              <a:gd name="connsiteY98" fmla="*/ 2207491 h 3159213"/>
              <a:gd name="connsiteX99" fmla="*/ 2316115 w 3267460"/>
              <a:gd name="connsiteY99" fmla="*/ 2253673 h 3159213"/>
              <a:gd name="connsiteX100" fmla="*/ 2334588 w 3267460"/>
              <a:gd name="connsiteY100" fmla="*/ 2281382 h 3159213"/>
              <a:gd name="connsiteX101" fmla="*/ 2362297 w 3267460"/>
              <a:gd name="connsiteY101" fmla="*/ 2309091 h 3159213"/>
              <a:gd name="connsiteX102" fmla="*/ 2399242 w 3267460"/>
              <a:gd name="connsiteY102" fmla="*/ 2364509 h 3159213"/>
              <a:gd name="connsiteX103" fmla="*/ 2417715 w 3267460"/>
              <a:gd name="connsiteY103" fmla="*/ 2392218 h 3159213"/>
              <a:gd name="connsiteX104" fmla="*/ 2426951 w 3267460"/>
              <a:gd name="connsiteY104" fmla="*/ 2419928 h 3159213"/>
              <a:gd name="connsiteX105" fmla="*/ 2491606 w 3267460"/>
              <a:gd name="connsiteY105" fmla="*/ 2512291 h 3159213"/>
              <a:gd name="connsiteX106" fmla="*/ 2519315 w 3267460"/>
              <a:gd name="connsiteY106" fmla="*/ 2540000 h 3159213"/>
              <a:gd name="connsiteX107" fmla="*/ 2537788 w 3267460"/>
              <a:gd name="connsiteY107" fmla="*/ 2576946 h 3159213"/>
              <a:gd name="connsiteX108" fmla="*/ 2574733 w 3267460"/>
              <a:gd name="connsiteY108" fmla="*/ 2632364 h 3159213"/>
              <a:gd name="connsiteX109" fmla="*/ 2611678 w 3267460"/>
              <a:gd name="connsiteY109" fmla="*/ 2687782 h 3159213"/>
              <a:gd name="connsiteX110" fmla="*/ 2630151 w 3267460"/>
              <a:gd name="connsiteY110" fmla="*/ 2715491 h 3159213"/>
              <a:gd name="connsiteX111" fmla="*/ 2648624 w 3267460"/>
              <a:gd name="connsiteY111" fmla="*/ 2743200 h 3159213"/>
              <a:gd name="connsiteX112" fmla="*/ 2731751 w 3267460"/>
              <a:gd name="connsiteY112" fmla="*/ 2826328 h 3159213"/>
              <a:gd name="connsiteX113" fmla="*/ 2759460 w 3267460"/>
              <a:gd name="connsiteY113" fmla="*/ 2854037 h 3159213"/>
              <a:gd name="connsiteX114" fmla="*/ 2787169 w 3267460"/>
              <a:gd name="connsiteY114" fmla="*/ 2881746 h 3159213"/>
              <a:gd name="connsiteX115" fmla="*/ 2805642 w 3267460"/>
              <a:gd name="connsiteY115" fmla="*/ 2909455 h 3159213"/>
              <a:gd name="connsiteX116" fmla="*/ 2888769 w 3267460"/>
              <a:gd name="connsiteY116" fmla="*/ 2983346 h 3159213"/>
              <a:gd name="connsiteX117" fmla="*/ 2907242 w 3267460"/>
              <a:gd name="connsiteY117" fmla="*/ 3011055 h 3159213"/>
              <a:gd name="connsiteX118" fmla="*/ 2962660 w 3267460"/>
              <a:gd name="connsiteY118" fmla="*/ 3048000 h 3159213"/>
              <a:gd name="connsiteX119" fmla="*/ 3036551 w 3267460"/>
              <a:gd name="connsiteY119" fmla="*/ 3112655 h 3159213"/>
              <a:gd name="connsiteX120" fmla="*/ 3064260 w 3267460"/>
              <a:gd name="connsiteY120" fmla="*/ 3131128 h 3159213"/>
              <a:gd name="connsiteX121" fmla="*/ 3082733 w 3267460"/>
              <a:gd name="connsiteY121" fmla="*/ 3158837 h 3159213"/>
              <a:gd name="connsiteX122" fmla="*/ 3091969 w 3267460"/>
              <a:gd name="connsiteY122" fmla="*/ 3121891 h 3159213"/>
              <a:gd name="connsiteX123" fmla="*/ 3101206 w 3267460"/>
              <a:gd name="connsiteY123" fmla="*/ 3075709 h 3159213"/>
              <a:gd name="connsiteX124" fmla="*/ 3119678 w 3267460"/>
              <a:gd name="connsiteY124" fmla="*/ 2964873 h 3159213"/>
              <a:gd name="connsiteX125" fmla="*/ 3128915 w 3267460"/>
              <a:gd name="connsiteY125" fmla="*/ 2881746 h 3159213"/>
              <a:gd name="connsiteX126" fmla="*/ 3147388 w 3267460"/>
              <a:gd name="connsiteY126" fmla="*/ 2789382 h 3159213"/>
              <a:gd name="connsiteX127" fmla="*/ 3165860 w 3267460"/>
              <a:gd name="connsiteY127" fmla="*/ 2623128 h 3159213"/>
              <a:gd name="connsiteX128" fmla="*/ 3175097 w 3267460"/>
              <a:gd name="connsiteY128" fmla="*/ 2447637 h 3159213"/>
              <a:gd name="connsiteX129" fmla="*/ 3184333 w 3267460"/>
              <a:gd name="connsiteY129" fmla="*/ 2346037 h 3159213"/>
              <a:gd name="connsiteX130" fmla="*/ 3193569 w 3267460"/>
              <a:gd name="connsiteY130" fmla="*/ 1893455 h 3159213"/>
              <a:gd name="connsiteX131" fmla="*/ 3212042 w 3267460"/>
              <a:gd name="connsiteY131" fmla="*/ 1736437 h 3159213"/>
              <a:gd name="connsiteX132" fmla="*/ 3230515 w 3267460"/>
              <a:gd name="connsiteY132" fmla="*/ 1625600 h 3159213"/>
              <a:gd name="connsiteX133" fmla="*/ 3248988 w 3267460"/>
              <a:gd name="connsiteY133" fmla="*/ 1080655 h 3159213"/>
              <a:gd name="connsiteX134" fmla="*/ 3267460 w 3267460"/>
              <a:gd name="connsiteY134" fmla="*/ 942109 h 3159213"/>
              <a:gd name="connsiteX135" fmla="*/ 3258224 w 3267460"/>
              <a:gd name="connsiteY135" fmla="*/ 711200 h 3159213"/>
              <a:gd name="connsiteX136" fmla="*/ 3248988 w 3267460"/>
              <a:gd name="connsiteY136" fmla="*/ 674255 h 3159213"/>
              <a:gd name="connsiteX137" fmla="*/ 3239751 w 3267460"/>
              <a:gd name="connsiteY137" fmla="*/ 443346 h 3159213"/>
              <a:gd name="connsiteX138" fmla="*/ 3221278 w 3267460"/>
              <a:gd name="connsiteY138" fmla="*/ 350982 h 3159213"/>
              <a:gd name="connsiteX139" fmla="*/ 3212042 w 3267460"/>
              <a:gd name="connsiteY139" fmla="*/ 277091 h 3159213"/>
              <a:gd name="connsiteX140" fmla="*/ 3193569 w 3267460"/>
              <a:gd name="connsiteY140" fmla="*/ 221673 h 3159213"/>
              <a:gd name="connsiteX141" fmla="*/ 3147388 w 3267460"/>
              <a:gd name="connsiteY141" fmla="*/ 83128 h 3159213"/>
              <a:gd name="connsiteX142" fmla="*/ 3128915 w 3267460"/>
              <a:gd name="connsiteY142" fmla="*/ 27709 h 3159213"/>
              <a:gd name="connsiteX143" fmla="*/ 3119678 w 3267460"/>
              <a:gd name="connsiteY143" fmla="*/ 0 h 3159213"/>
              <a:gd name="connsiteX144" fmla="*/ 3064260 w 3267460"/>
              <a:gd name="connsiteY144" fmla="*/ 36946 h 3159213"/>
              <a:gd name="connsiteX145" fmla="*/ 3055024 w 3267460"/>
              <a:gd name="connsiteY145" fmla="*/ 73891 h 315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3267460" h="3159213">
                <a:moveTo>
                  <a:pt x="3055024" y="73891"/>
                </a:moveTo>
                <a:cubicBezTo>
                  <a:pt x="3047327" y="81588"/>
                  <a:pt x="3030237" y="79480"/>
                  <a:pt x="3018078" y="83128"/>
                </a:cubicBezTo>
                <a:cubicBezTo>
                  <a:pt x="2999427" y="88723"/>
                  <a:pt x="2981133" y="95442"/>
                  <a:pt x="2962660" y="101600"/>
                </a:cubicBezTo>
                <a:lnTo>
                  <a:pt x="2907242" y="120073"/>
                </a:lnTo>
                <a:cubicBezTo>
                  <a:pt x="2907237" y="120075"/>
                  <a:pt x="2851828" y="138543"/>
                  <a:pt x="2851824" y="138546"/>
                </a:cubicBezTo>
                <a:cubicBezTo>
                  <a:pt x="2772405" y="191490"/>
                  <a:pt x="2872894" y="128010"/>
                  <a:pt x="2796406" y="166255"/>
                </a:cubicBezTo>
                <a:cubicBezTo>
                  <a:pt x="2724794" y="202062"/>
                  <a:pt x="2810628" y="170751"/>
                  <a:pt x="2740988" y="193964"/>
                </a:cubicBezTo>
                <a:cubicBezTo>
                  <a:pt x="2697075" y="223239"/>
                  <a:pt x="2723812" y="208925"/>
                  <a:pt x="2657860" y="230909"/>
                </a:cubicBezTo>
                <a:cubicBezTo>
                  <a:pt x="2648624" y="233988"/>
                  <a:pt x="2638252" y="234746"/>
                  <a:pt x="2630151" y="240146"/>
                </a:cubicBezTo>
                <a:cubicBezTo>
                  <a:pt x="2620915" y="246303"/>
                  <a:pt x="2612371" y="253654"/>
                  <a:pt x="2602442" y="258618"/>
                </a:cubicBezTo>
                <a:cubicBezTo>
                  <a:pt x="2593734" y="262972"/>
                  <a:pt x="2583244" y="263127"/>
                  <a:pt x="2574733" y="267855"/>
                </a:cubicBezTo>
                <a:cubicBezTo>
                  <a:pt x="2555326" y="278637"/>
                  <a:pt x="2540377" y="297779"/>
                  <a:pt x="2519315" y="304800"/>
                </a:cubicBezTo>
                <a:cubicBezTo>
                  <a:pt x="2449667" y="328018"/>
                  <a:pt x="2535517" y="296699"/>
                  <a:pt x="2463897" y="332509"/>
                </a:cubicBezTo>
                <a:cubicBezTo>
                  <a:pt x="2455189" y="336863"/>
                  <a:pt x="2444699" y="337018"/>
                  <a:pt x="2436188" y="341746"/>
                </a:cubicBezTo>
                <a:cubicBezTo>
                  <a:pt x="2416780" y="352528"/>
                  <a:pt x="2401831" y="371670"/>
                  <a:pt x="2380769" y="378691"/>
                </a:cubicBezTo>
                <a:cubicBezTo>
                  <a:pt x="2311121" y="401909"/>
                  <a:pt x="2396971" y="370590"/>
                  <a:pt x="2325351" y="406400"/>
                </a:cubicBezTo>
                <a:cubicBezTo>
                  <a:pt x="2316643" y="410754"/>
                  <a:pt x="2306350" y="411283"/>
                  <a:pt x="2297642" y="415637"/>
                </a:cubicBezTo>
                <a:cubicBezTo>
                  <a:pt x="2287713" y="420601"/>
                  <a:pt x="2279862" y="429145"/>
                  <a:pt x="2269933" y="434109"/>
                </a:cubicBezTo>
                <a:cubicBezTo>
                  <a:pt x="2261225" y="438463"/>
                  <a:pt x="2250932" y="438992"/>
                  <a:pt x="2242224" y="443346"/>
                </a:cubicBezTo>
                <a:cubicBezTo>
                  <a:pt x="2232295" y="448310"/>
                  <a:pt x="2224444" y="456854"/>
                  <a:pt x="2214515" y="461818"/>
                </a:cubicBezTo>
                <a:cubicBezTo>
                  <a:pt x="2205807" y="466172"/>
                  <a:pt x="2195514" y="466701"/>
                  <a:pt x="2186806" y="471055"/>
                </a:cubicBezTo>
                <a:cubicBezTo>
                  <a:pt x="2176877" y="476020"/>
                  <a:pt x="2169241" y="485020"/>
                  <a:pt x="2159097" y="489528"/>
                </a:cubicBezTo>
                <a:cubicBezTo>
                  <a:pt x="2141303" y="497436"/>
                  <a:pt x="2122151" y="501842"/>
                  <a:pt x="2103678" y="508000"/>
                </a:cubicBezTo>
                <a:lnTo>
                  <a:pt x="2075969" y="517237"/>
                </a:lnTo>
                <a:lnTo>
                  <a:pt x="2048260" y="526473"/>
                </a:lnTo>
                <a:cubicBezTo>
                  <a:pt x="1990168" y="565201"/>
                  <a:pt x="2052495" y="528137"/>
                  <a:pt x="1946660" y="563418"/>
                </a:cubicBezTo>
                <a:cubicBezTo>
                  <a:pt x="1937424" y="566497"/>
                  <a:pt x="1928312" y="569980"/>
                  <a:pt x="1918951" y="572655"/>
                </a:cubicBezTo>
                <a:cubicBezTo>
                  <a:pt x="1890422" y="580806"/>
                  <a:pt x="1855308" y="588105"/>
                  <a:pt x="1826588" y="591128"/>
                </a:cubicBezTo>
                <a:cubicBezTo>
                  <a:pt x="1786666" y="595330"/>
                  <a:pt x="1746477" y="596558"/>
                  <a:pt x="1706515" y="600364"/>
                </a:cubicBezTo>
                <a:cubicBezTo>
                  <a:pt x="1681805" y="602717"/>
                  <a:pt x="1657387" y="607892"/>
                  <a:pt x="1632624" y="609600"/>
                </a:cubicBezTo>
                <a:cubicBezTo>
                  <a:pt x="1568049" y="614053"/>
                  <a:pt x="1503315" y="615758"/>
                  <a:pt x="1438660" y="618837"/>
                </a:cubicBezTo>
                <a:cubicBezTo>
                  <a:pt x="1407872" y="621916"/>
                  <a:pt x="1376927" y="623697"/>
                  <a:pt x="1346297" y="628073"/>
                </a:cubicBezTo>
                <a:cubicBezTo>
                  <a:pt x="1333730" y="629868"/>
                  <a:pt x="1321743" y="634555"/>
                  <a:pt x="1309351" y="637309"/>
                </a:cubicBezTo>
                <a:cubicBezTo>
                  <a:pt x="1294026" y="640715"/>
                  <a:pt x="1278563" y="643467"/>
                  <a:pt x="1263169" y="646546"/>
                </a:cubicBezTo>
                <a:cubicBezTo>
                  <a:pt x="1193599" y="692924"/>
                  <a:pt x="1282020" y="638465"/>
                  <a:pt x="1198515" y="674255"/>
                </a:cubicBezTo>
                <a:cubicBezTo>
                  <a:pt x="1188312" y="678628"/>
                  <a:pt x="1180735" y="687764"/>
                  <a:pt x="1170806" y="692728"/>
                </a:cubicBezTo>
                <a:cubicBezTo>
                  <a:pt x="1162098" y="697082"/>
                  <a:pt x="1152458" y="699289"/>
                  <a:pt x="1143097" y="701964"/>
                </a:cubicBezTo>
                <a:cubicBezTo>
                  <a:pt x="1093043" y="716264"/>
                  <a:pt x="1111207" y="708342"/>
                  <a:pt x="1050733" y="720437"/>
                </a:cubicBezTo>
                <a:cubicBezTo>
                  <a:pt x="1038286" y="722927"/>
                  <a:pt x="1026265" y="727334"/>
                  <a:pt x="1013788" y="729673"/>
                </a:cubicBezTo>
                <a:cubicBezTo>
                  <a:pt x="913173" y="748538"/>
                  <a:pt x="912099" y="747130"/>
                  <a:pt x="819824" y="757382"/>
                </a:cubicBezTo>
                <a:lnTo>
                  <a:pt x="413424" y="748146"/>
                </a:lnTo>
                <a:cubicBezTo>
                  <a:pt x="397475" y="747481"/>
                  <a:pt x="327338" y="722530"/>
                  <a:pt x="321060" y="720437"/>
                </a:cubicBezTo>
                <a:cubicBezTo>
                  <a:pt x="311824" y="717358"/>
                  <a:pt x="301452" y="716600"/>
                  <a:pt x="293351" y="711200"/>
                </a:cubicBezTo>
                <a:cubicBezTo>
                  <a:pt x="284115" y="705043"/>
                  <a:pt x="275786" y="697236"/>
                  <a:pt x="265642" y="692728"/>
                </a:cubicBezTo>
                <a:cubicBezTo>
                  <a:pt x="227290" y="675683"/>
                  <a:pt x="203551" y="672920"/>
                  <a:pt x="164042" y="665018"/>
                </a:cubicBezTo>
                <a:cubicBezTo>
                  <a:pt x="154806" y="668097"/>
                  <a:pt x="143217" y="667371"/>
                  <a:pt x="136333" y="674255"/>
                </a:cubicBezTo>
                <a:cubicBezTo>
                  <a:pt x="78090" y="732499"/>
                  <a:pt x="113381" y="710924"/>
                  <a:pt x="90151" y="757382"/>
                </a:cubicBezTo>
                <a:cubicBezTo>
                  <a:pt x="85186" y="767311"/>
                  <a:pt x="77836" y="775855"/>
                  <a:pt x="71678" y="785091"/>
                </a:cubicBezTo>
                <a:lnTo>
                  <a:pt x="43969" y="868218"/>
                </a:lnTo>
                <a:lnTo>
                  <a:pt x="34733" y="895928"/>
                </a:lnTo>
                <a:cubicBezTo>
                  <a:pt x="31654" y="917479"/>
                  <a:pt x="29391" y="939163"/>
                  <a:pt x="25497" y="960582"/>
                </a:cubicBezTo>
                <a:cubicBezTo>
                  <a:pt x="23226" y="973072"/>
                  <a:pt x="18531" y="985038"/>
                  <a:pt x="16260" y="997528"/>
                </a:cubicBezTo>
                <a:cubicBezTo>
                  <a:pt x="12366" y="1018947"/>
                  <a:pt x="-11644" y="1050981"/>
                  <a:pt x="7024" y="1062182"/>
                </a:cubicBezTo>
                <a:cubicBezTo>
                  <a:pt x="26062" y="1073604"/>
                  <a:pt x="41380" y="1032258"/>
                  <a:pt x="62442" y="1025237"/>
                </a:cubicBezTo>
                <a:lnTo>
                  <a:pt x="117860" y="1006764"/>
                </a:lnTo>
                <a:cubicBezTo>
                  <a:pt x="127096" y="1003685"/>
                  <a:pt x="136124" y="999889"/>
                  <a:pt x="145569" y="997528"/>
                </a:cubicBezTo>
                <a:lnTo>
                  <a:pt x="182515" y="988291"/>
                </a:lnTo>
                <a:lnTo>
                  <a:pt x="459606" y="997528"/>
                </a:lnTo>
                <a:cubicBezTo>
                  <a:pt x="484394" y="998833"/>
                  <a:pt x="508845" y="1003864"/>
                  <a:pt x="533497" y="1006764"/>
                </a:cubicBezTo>
                <a:lnTo>
                  <a:pt x="616624" y="1016000"/>
                </a:lnTo>
                <a:lnTo>
                  <a:pt x="699751" y="1043709"/>
                </a:lnTo>
                <a:cubicBezTo>
                  <a:pt x="708987" y="1046788"/>
                  <a:pt x="719359" y="1047545"/>
                  <a:pt x="727460" y="1052946"/>
                </a:cubicBezTo>
                <a:cubicBezTo>
                  <a:pt x="745933" y="1065261"/>
                  <a:pt x="761816" y="1082870"/>
                  <a:pt x="782878" y="1089891"/>
                </a:cubicBezTo>
                <a:cubicBezTo>
                  <a:pt x="792115" y="1092970"/>
                  <a:pt x="801880" y="1094774"/>
                  <a:pt x="810588" y="1099128"/>
                </a:cubicBezTo>
                <a:cubicBezTo>
                  <a:pt x="820517" y="1104092"/>
                  <a:pt x="828153" y="1113092"/>
                  <a:pt x="838297" y="1117600"/>
                </a:cubicBezTo>
                <a:cubicBezTo>
                  <a:pt x="856091" y="1125508"/>
                  <a:pt x="893715" y="1136073"/>
                  <a:pt x="893715" y="1136073"/>
                </a:cubicBezTo>
                <a:cubicBezTo>
                  <a:pt x="902951" y="1142231"/>
                  <a:pt x="911495" y="1149582"/>
                  <a:pt x="921424" y="1154546"/>
                </a:cubicBezTo>
                <a:cubicBezTo>
                  <a:pt x="936943" y="1162305"/>
                  <a:pt x="971283" y="1168580"/>
                  <a:pt x="986078" y="1173018"/>
                </a:cubicBezTo>
                <a:cubicBezTo>
                  <a:pt x="1004729" y="1178613"/>
                  <a:pt x="1023024" y="1185333"/>
                  <a:pt x="1041497" y="1191491"/>
                </a:cubicBezTo>
                <a:lnTo>
                  <a:pt x="1069206" y="1200728"/>
                </a:lnTo>
                <a:lnTo>
                  <a:pt x="1096915" y="1209964"/>
                </a:lnTo>
                <a:cubicBezTo>
                  <a:pt x="1106151" y="1216122"/>
                  <a:pt x="1114480" y="1223929"/>
                  <a:pt x="1124624" y="1228437"/>
                </a:cubicBezTo>
                <a:cubicBezTo>
                  <a:pt x="1142418" y="1236345"/>
                  <a:pt x="1180042" y="1246909"/>
                  <a:pt x="1180042" y="1246909"/>
                </a:cubicBezTo>
                <a:cubicBezTo>
                  <a:pt x="1189278" y="1253067"/>
                  <a:pt x="1197822" y="1260418"/>
                  <a:pt x="1207751" y="1265382"/>
                </a:cubicBezTo>
                <a:cubicBezTo>
                  <a:pt x="1216459" y="1269736"/>
                  <a:pt x="1226949" y="1269890"/>
                  <a:pt x="1235460" y="1274618"/>
                </a:cubicBezTo>
                <a:cubicBezTo>
                  <a:pt x="1330737" y="1327550"/>
                  <a:pt x="1255889" y="1299902"/>
                  <a:pt x="1318588" y="1320800"/>
                </a:cubicBezTo>
                <a:cubicBezTo>
                  <a:pt x="1327824" y="1326958"/>
                  <a:pt x="1336368" y="1334309"/>
                  <a:pt x="1346297" y="1339273"/>
                </a:cubicBezTo>
                <a:cubicBezTo>
                  <a:pt x="1355005" y="1343627"/>
                  <a:pt x="1365495" y="1343781"/>
                  <a:pt x="1374006" y="1348509"/>
                </a:cubicBezTo>
                <a:cubicBezTo>
                  <a:pt x="1374011" y="1348512"/>
                  <a:pt x="1443276" y="1394690"/>
                  <a:pt x="1457133" y="1403928"/>
                </a:cubicBezTo>
                <a:cubicBezTo>
                  <a:pt x="1466369" y="1410085"/>
                  <a:pt x="1476993" y="1414551"/>
                  <a:pt x="1484842" y="1422400"/>
                </a:cubicBezTo>
                <a:cubicBezTo>
                  <a:pt x="1520400" y="1457958"/>
                  <a:pt x="1501683" y="1442863"/>
                  <a:pt x="1540260" y="1468582"/>
                </a:cubicBezTo>
                <a:cubicBezTo>
                  <a:pt x="1546418" y="1477818"/>
                  <a:pt x="1550065" y="1489356"/>
                  <a:pt x="1558733" y="1496291"/>
                </a:cubicBezTo>
                <a:cubicBezTo>
                  <a:pt x="1566336" y="1502373"/>
                  <a:pt x="1577931" y="1500800"/>
                  <a:pt x="1586442" y="1505528"/>
                </a:cubicBezTo>
                <a:cubicBezTo>
                  <a:pt x="1605849" y="1516310"/>
                  <a:pt x="1623387" y="1530158"/>
                  <a:pt x="1641860" y="1542473"/>
                </a:cubicBezTo>
                <a:lnTo>
                  <a:pt x="1697278" y="1579418"/>
                </a:lnTo>
                <a:cubicBezTo>
                  <a:pt x="1706515" y="1585576"/>
                  <a:pt x="1717138" y="1590041"/>
                  <a:pt x="1724988" y="1597891"/>
                </a:cubicBezTo>
                <a:cubicBezTo>
                  <a:pt x="1760546" y="1633449"/>
                  <a:pt x="1741829" y="1618354"/>
                  <a:pt x="1780406" y="1644073"/>
                </a:cubicBezTo>
                <a:cubicBezTo>
                  <a:pt x="1829664" y="1717962"/>
                  <a:pt x="1765013" y="1628680"/>
                  <a:pt x="1826588" y="1690255"/>
                </a:cubicBezTo>
                <a:cubicBezTo>
                  <a:pt x="1888167" y="1751834"/>
                  <a:pt x="1798874" y="1687173"/>
                  <a:pt x="1872769" y="1736437"/>
                </a:cubicBezTo>
                <a:cubicBezTo>
                  <a:pt x="1878927" y="1745673"/>
                  <a:pt x="1883867" y="1755849"/>
                  <a:pt x="1891242" y="1764146"/>
                </a:cubicBezTo>
                <a:cubicBezTo>
                  <a:pt x="1908598" y="1783672"/>
                  <a:pt x="1932169" y="1797827"/>
                  <a:pt x="1946660" y="1819564"/>
                </a:cubicBezTo>
                <a:lnTo>
                  <a:pt x="1983606" y="1874982"/>
                </a:lnTo>
                <a:cubicBezTo>
                  <a:pt x="1989763" y="1884218"/>
                  <a:pt x="1992842" y="1896534"/>
                  <a:pt x="2002078" y="1902691"/>
                </a:cubicBezTo>
                <a:lnTo>
                  <a:pt x="2029788" y="1921164"/>
                </a:lnTo>
                <a:cubicBezTo>
                  <a:pt x="2042103" y="1939637"/>
                  <a:pt x="2051034" y="1960883"/>
                  <a:pt x="2066733" y="1976582"/>
                </a:cubicBezTo>
                <a:cubicBezTo>
                  <a:pt x="2075969" y="1985818"/>
                  <a:pt x="2086423" y="1993980"/>
                  <a:pt x="2094442" y="2004291"/>
                </a:cubicBezTo>
                <a:cubicBezTo>
                  <a:pt x="2152466" y="2078892"/>
                  <a:pt x="2105455" y="2042420"/>
                  <a:pt x="2159097" y="2078182"/>
                </a:cubicBezTo>
                <a:cubicBezTo>
                  <a:pt x="2225091" y="2177177"/>
                  <a:pt x="2122326" y="2026948"/>
                  <a:pt x="2205278" y="2133600"/>
                </a:cubicBezTo>
                <a:cubicBezTo>
                  <a:pt x="2263302" y="2208201"/>
                  <a:pt x="2216291" y="2171729"/>
                  <a:pt x="2269933" y="2207491"/>
                </a:cubicBezTo>
                <a:cubicBezTo>
                  <a:pt x="2319194" y="2281382"/>
                  <a:pt x="2254539" y="2192097"/>
                  <a:pt x="2316115" y="2253673"/>
                </a:cubicBezTo>
                <a:cubicBezTo>
                  <a:pt x="2323964" y="2261522"/>
                  <a:pt x="2327481" y="2272854"/>
                  <a:pt x="2334588" y="2281382"/>
                </a:cubicBezTo>
                <a:cubicBezTo>
                  <a:pt x="2342950" y="2291417"/>
                  <a:pt x="2354278" y="2298780"/>
                  <a:pt x="2362297" y="2309091"/>
                </a:cubicBezTo>
                <a:cubicBezTo>
                  <a:pt x="2375927" y="2326616"/>
                  <a:pt x="2386927" y="2346036"/>
                  <a:pt x="2399242" y="2364509"/>
                </a:cubicBezTo>
                <a:lnTo>
                  <a:pt x="2417715" y="2392218"/>
                </a:lnTo>
                <a:cubicBezTo>
                  <a:pt x="2420794" y="2401455"/>
                  <a:pt x="2422223" y="2411417"/>
                  <a:pt x="2426951" y="2419928"/>
                </a:cubicBezTo>
                <a:cubicBezTo>
                  <a:pt x="2435317" y="2434987"/>
                  <a:pt x="2476313" y="2494449"/>
                  <a:pt x="2491606" y="2512291"/>
                </a:cubicBezTo>
                <a:cubicBezTo>
                  <a:pt x="2500107" y="2522209"/>
                  <a:pt x="2511723" y="2529371"/>
                  <a:pt x="2519315" y="2540000"/>
                </a:cubicBezTo>
                <a:cubicBezTo>
                  <a:pt x="2527318" y="2551204"/>
                  <a:pt x="2530704" y="2565139"/>
                  <a:pt x="2537788" y="2576946"/>
                </a:cubicBezTo>
                <a:cubicBezTo>
                  <a:pt x="2549210" y="2595984"/>
                  <a:pt x="2562418" y="2613891"/>
                  <a:pt x="2574733" y="2632364"/>
                </a:cubicBezTo>
                <a:lnTo>
                  <a:pt x="2611678" y="2687782"/>
                </a:lnTo>
                <a:lnTo>
                  <a:pt x="2630151" y="2715491"/>
                </a:lnTo>
                <a:cubicBezTo>
                  <a:pt x="2636309" y="2724727"/>
                  <a:pt x="2640775" y="2735351"/>
                  <a:pt x="2648624" y="2743200"/>
                </a:cubicBezTo>
                <a:lnTo>
                  <a:pt x="2731751" y="2826328"/>
                </a:lnTo>
                <a:lnTo>
                  <a:pt x="2759460" y="2854037"/>
                </a:lnTo>
                <a:cubicBezTo>
                  <a:pt x="2768696" y="2863273"/>
                  <a:pt x="2779923" y="2870878"/>
                  <a:pt x="2787169" y="2881746"/>
                </a:cubicBezTo>
                <a:cubicBezTo>
                  <a:pt x="2793327" y="2890982"/>
                  <a:pt x="2798267" y="2901158"/>
                  <a:pt x="2805642" y="2909455"/>
                </a:cubicBezTo>
                <a:cubicBezTo>
                  <a:pt x="2851655" y="2961219"/>
                  <a:pt x="2846655" y="2955270"/>
                  <a:pt x="2888769" y="2983346"/>
                </a:cubicBezTo>
                <a:cubicBezTo>
                  <a:pt x="2894927" y="2992582"/>
                  <a:pt x="2898888" y="3003745"/>
                  <a:pt x="2907242" y="3011055"/>
                </a:cubicBezTo>
                <a:cubicBezTo>
                  <a:pt x="2923950" y="3025675"/>
                  <a:pt x="2962660" y="3048000"/>
                  <a:pt x="2962660" y="3048000"/>
                </a:cubicBezTo>
                <a:cubicBezTo>
                  <a:pt x="2993448" y="3094182"/>
                  <a:pt x="2971897" y="3069551"/>
                  <a:pt x="3036551" y="3112655"/>
                </a:cubicBezTo>
                <a:lnTo>
                  <a:pt x="3064260" y="3131128"/>
                </a:lnTo>
                <a:cubicBezTo>
                  <a:pt x="3070418" y="3140364"/>
                  <a:pt x="3072202" y="3162348"/>
                  <a:pt x="3082733" y="3158837"/>
                </a:cubicBezTo>
                <a:cubicBezTo>
                  <a:pt x="3094776" y="3154822"/>
                  <a:pt x="3089215" y="3134283"/>
                  <a:pt x="3091969" y="3121891"/>
                </a:cubicBezTo>
                <a:cubicBezTo>
                  <a:pt x="3095375" y="3106566"/>
                  <a:pt x="3098478" y="3091169"/>
                  <a:pt x="3101206" y="3075709"/>
                </a:cubicBezTo>
                <a:cubicBezTo>
                  <a:pt x="3107715" y="3038824"/>
                  <a:pt x="3115542" y="3002099"/>
                  <a:pt x="3119678" y="2964873"/>
                </a:cubicBezTo>
                <a:cubicBezTo>
                  <a:pt x="3122757" y="2937164"/>
                  <a:pt x="3124567" y="2909284"/>
                  <a:pt x="3128915" y="2881746"/>
                </a:cubicBezTo>
                <a:cubicBezTo>
                  <a:pt x="3133812" y="2850733"/>
                  <a:pt x="3143921" y="2820588"/>
                  <a:pt x="3147388" y="2789382"/>
                </a:cubicBezTo>
                <a:lnTo>
                  <a:pt x="3165860" y="2623128"/>
                </a:lnTo>
                <a:cubicBezTo>
                  <a:pt x="3168939" y="2564631"/>
                  <a:pt x="3171200" y="2506085"/>
                  <a:pt x="3175097" y="2447637"/>
                </a:cubicBezTo>
                <a:cubicBezTo>
                  <a:pt x="3177359" y="2413706"/>
                  <a:pt x="3183200" y="2380024"/>
                  <a:pt x="3184333" y="2346037"/>
                </a:cubicBezTo>
                <a:cubicBezTo>
                  <a:pt x="3189360" y="2195229"/>
                  <a:pt x="3188624" y="2044266"/>
                  <a:pt x="3193569" y="1893455"/>
                </a:cubicBezTo>
                <a:cubicBezTo>
                  <a:pt x="3199129" y="1723868"/>
                  <a:pt x="3197644" y="1837225"/>
                  <a:pt x="3212042" y="1736437"/>
                </a:cubicBezTo>
                <a:cubicBezTo>
                  <a:pt x="3227508" y="1628168"/>
                  <a:pt x="3210661" y="1685159"/>
                  <a:pt x="3230515" y="1625600"/>
                </a:cubicBezTo>
                <a:cubicBezTo>
                  <a:pt x="3260766" y="1383579"/>
                  <a:pt x="3229542" y="1654310"/>
                  <a:pt x="3248988" y="1080655"/>
                </a:cubicBezTo>
                <a:cubicBezTo>
                  <a:pt x="3249519" y="1065005"/>
                  <a:pt x="3264717" y="961309"/>
                  <a:pt x="3267460" y="942109"/>
                </a:cubicBezTo>
                <a:cubicBezTo>
                  <a:pt x="3264381" y="865139"/>
                  <a:pt x="3263524" y="788049"/>
                  <a:pt x="3258224" y="711200"/>
                </a:cubicBezTo>
                <a:cubicBezTo>
                  <a:pt x="3257351" y="698536"/>
                  <a:pt x="3249861" y="686919"/>
                  <a:pt x="3248988" y="674255"/>
                </a:cubicBezTo>
                <a:cubicBezTo>
                  <a:pt x="3243688" y="597406"/>
                  <a:pt x="3246330" y="520096"/>
                  <a:pt x="3239751" y="443346"/>
                </a:cubicBezTo>
                <a:cubicBezTo>
                  <a:pt x="3237070" y="412063"/>
                  <a:pt x="3225172" y="382137"/>
                  <a:pt x="3221278" y="350982"/>
                </a:cubicBezTo>
                <a:cubicBezTo>
                  <a:pt x="3218199" y="326352"/>
                  <a:pt x="3217243" y="301362"/>
                  <a:pt x="3212042" y="277091"/>
                </a:cubicBezTo>
                <a:cubicBezTo>
                  <a:pt x="3207962" y="258051"/>
                  <a:pt x="3199727" y="240146"/>
                  <a:pt x="3193569" y="221673"/>
                </a:cubicBezTo>
                <a:lnTo>
                  <a:pt x="3147388" y="83128"/>
                </a:lnTo>
                <a:lnTo>
                  <a:pt x="3128915" y="27709"/>
                </a:lnTo>
                <a:lnTo>
                  <a:pt x="3119678" y="0"/>
                </a:lnTo>
                <a:cubicBezTo>
                  <a:pt x="3070981" y="16233"/>
                  <a:pt x="3110386" y="-1492"/>
                  <a:pt x="3064260" y="36946"/>
                </a:cubicBezTo>
                <a:cubicBezTo>
                  <a:pt x="2994350" y="95203"/>
                  <a:pt x="3062721" y="66194"/>
                  <a:pt x="3055024" y="7389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1455949" y="2094271"/>
            <a:ext cx="535423" cy="40418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8736710" y="3249038"/>
            <a:ext cx="251728" cy="774163"/>
          </a:xfrm>
          <a:prstGeom prst="line">
            <a:avLst/>
          </a:prstGeom>
          <a:ln w="508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t="21988" r="31705" b="42993"/>
          <a:stretch/>
        </p:blipFill>
        <p:spPr>
          <a:xfrm>
            <a:off x="783767" y="762245"/>
            <a:ext cx="5022592" cy="5205730"/>
          </a:xfrm>
          <a:prstGeom prst="rect">
            <a:avLst/>
          </a:prstGeom>
          <a:ln>
            <a:noFill/>
          </a:ln>
        </p:spPr>
      </p:pic>
      <p:sp>
        <p:nvSpPr>
          <p:cNvPr id="39" name="TextBox 38"/>
          <p:cNvSpPr txBox="1"/>
          <p:nvPr/>
        </p:nvSpPr>
        <p:spPr>
          <a:xfrm>
            <a:off x="2240924" y="5407887"/>
            <a:ext cx="244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External Rotation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0" name="Freeform 39"/>
          <p:cNvSpPr/>
          <p:nvPr/>
        </p:nvSpPr>
        <p:spPr>
          <a:xfrm rot="6298312">
            <a:off x="3601996" y="2236982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225527" y="2450707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Image the </a:t>
            </a:r>
            <a:r>
              <a:rPr lang="en-US" sz="2400" dirty="0" smtClean="0">
                <a:solidFill>
                  <a:srgbClr val="C8713B"/>
                </a:solidFill>
              </a:rPr>
              <a:t>SUB</a:t>
            </a:r>
            <a:r>
              <a:rPr lang="en-US" sz="2400" dirty="0" smtClean="0"/>
              <a:t> in short axis. The transducer marker is superior.  .           </a:t>
            </a:r>
            <a:endParaRPr lang="en-US" sz="2400" dirty="0"/>
          </a:p>
        </p:txBody>
      </p:sp>
      <p:sp>
        <p:nvSpPr>
          <p:cNvPr id="45" name="Oval 44"/>
          <p:cNvSpPr/>
          <p:nvPr/>
        </p:nvSpPr>
        <p:spPr>
          <a:xfrm>
            <a:off x="5135536" y="1281876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Hum = </a:t>
            </a:r>
            <a:r>
              <a:rPr lang="en-US" dirty="0" err="1" smtClean="0">
                <a:solidFill>
                  <a:schemeClr val="bg1"/>
                </a:solidFill>
              </a:rPr>
              <a:t>humerus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92D050"/>
                </a:solidFill>
              </a:rPr>
              <a:t>PM</a:t>
            </a:r>
            <a:r>
              <a:rPr lang="en-US" dirty="0" smtClean="0">
                <a:solidFill>
                  <a:schemeClr val="bg1"/>
                </a:solidFill>
              </a:rPr>
              <a:t> = pectoralis major, </a:t>
            </a:r>
            <a:r>
              <a:rPr lang="en-US" dirty="0" smtClean="0">
                <a:solidFill>
                  <a:srgbClr val="C8713B"/>
                </a:solidFill>
              </a:rPr>
              <a:t>SUB</a:t>
            </a:r>
            <a:r>
              <a:rPr lang="en-US" dirty="0" smtClean="0">
                <a:solidFill>
                  <a:schemeClr val="bg1"/>
                </a:solidFill>
              </a:rPr>
              <a:t> = subscapularis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455949" y="2569580"/>
            <a:ext cx="535423" cy="3412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455949" y="2094271"/>
            <a:ext cx="535423" cy="40418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475875" y="5410035"/>
            <a:ext cx="376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Neutral</a:t>
            </a:r>
            <a:endParaRPr lang="en-US" sz="24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5" t="16250" r="31564"/>
          <a:stretch/>
        </p:blipFill>
        <p:spPr>
          <a:xfrm>
            <a:off x="6198918" y="771557"/>
            <a:ext cx="5257031" cy="52101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96000" y="2529784"/>
            <a:ext cx="87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900337" y="3481327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8713B"/>
                </a:solidFill>
              </a:rPr>
              <a:t>SUB</a:t>
            </a:r>
            <a:endParaRPr lang="en-US" dirty="0">
              <a:solidFill>
                <a:srgbClr val="C8713B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81474" y="2391628"/>
            <a:ext cx="5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92D050"/>
                </a:solidFill>
              </a:rPr>
              <a:t>PM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Short Axis </a:t>
            </a:r>
            <a:r>
              <a:rPr lang="en-US" sz="2400" b="1" dirty="0" smtClean="0">
                <a:solidFill>
                  <a:srgbClr val="C8713B"/>
                </a:solidFill>
              </a:rPr>
              <a:t>SUB</a:t>
            </a:r>
            <a:endParaRPr lang="en-US" sz="2400" b="1" dirty="0">
              <a:solidFill>
                <a:srgbClr val="C8713B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t="21988" r="31705" b="42993"/>
          <a:stretch/>
        </p:blipFill>
        <p:spPr>
          <a:xfrm>
            <a:off x="783767" y="762245"/>
            <a:ext cx="5022592" cy="5205730"/>
          </a:xfrm>
          <a:prstGeom prst="rect">
            <a:avLst/>
          </a:prstGeom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2240924" y="5407887"/>
            <a:ext cx="244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External Rotation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 rot="6298312">
            <a:off x="3601996" y="2236982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225527" y="2450707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LHBB</a:t>
            </a:r>
            <a:r>
              <a:rPr lang="en-US" dirty="0">
                <a:solidFill>
                  <a:schemeClr val="bg1"/>
                </a:solidFill>
              </a:rPr>
              <a:t> = long head biceps </a:t>
            </a:r>
            <a:r>
              <a:rPr lang="en-US" dirty="0" err="1">
                <a:solidFill>
                  <a:schemeClr val="bg1"/>
                </a:solidFill>
              </a:rPr>
              <a:t>brachii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FFC000"/>
                </a:solidFill>
              </a:rPr>
              <a:t>LT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lesser tuberosity, </a:t>
            </a:r>
            <a:r>
              <a:rPr lang="en-US" dirty="0" smtClean="0">
                <a:solidFill>
                  <a:srgbClr val="0070C0"/>
                </a:solidFill>
              </a:rPr>
              <a:t>COR </a:t>
            </a:r>
            <a:r>
              <a:rPr lang="en-US" dirty="0">
                <a:solidFill>
                  <a:schemeClr val="bg1"/>
                </a:solidFill>
              </a:rPr>
              <a:t>= coracoid, </a:t>
            </a:r>
            <a:r>
              <a:rPr lang="en-US" dirty="0" smtClean="0">
                <a:solidFill>
                  <a:srgbClr val="C8713B"/>
                </a:solidFill>
              </a:rPr>
              <a:t>SUB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 smtClean="0">
                <a:solidFill>
                  <a:schemeClr val="bg1"/>
                </a:solidFill>
              </a:rPr>
              <a:t>subscapularis, </a:t>
            </a:r>
            <a:r>
              <a:rPr lang="en-US" b="1" dirty="0">
                <a:solidFill>
                  <a:schemeClr val="bg1"/>
                </a:solidFill>
              </a:rPr>
              <a:t>THL</a:t>
            </a:r>
            <a:r>
              <a:rPr lang="en-US" dirty="0">
                <a:solidFill>
                  <a:schemeClr val="bg1"/>
                </a:solidFill>
              </a:rPr>
              <a:t> = transverse humeral </a:t>
            </a:r>
            <a:r>
              <a:rPr lang="en-US" dirty="0" smtClean="0">
                <a:solidFill>
                  <a:schemeClr val="bg1"/>
                </a:solidFill>
              </a:rPr>
              <a:t>ligament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475875" y="5410035"/>
            <a:ext cx="376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Neutral</a:t>
            </a:r>
            <a:endParaRPr 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16297" r="31224"/>
          <a:stretch/>
        </p:blipFill>
        <p:spPr>
          <a:xfrm>
            <a:off x="6198918" y="771557"/>
            <a:ext cx="5252988" cy="51677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8567" y="2401661"/>
            <a:ext cx="87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C000"/>
                </a:solidFill>
              </a:rPr>
              <a:t>LT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386445" y="2772566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8713B"/>
                </a:solidFill>
              </a:rPr>
              <a:t>SUB</a:t>
            </a:r>
            <a:endParaRPr lang="en-US" dirty="0">
              <a:solidFill>
                <a:srgbClr val="C8713B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</a:t>
            </a:r>
            <a:r>
              <a:rPr lang="en-US" sz="2400" b="1" dirty="0">
                <a:solidFill>
                  <a:schemeClr val="bg1"/>
                </a:solidFill>
              </a:rPr>
              <a:t>Axis </a:t>
            </a:r>
            <a:r>
              <a:rPr lang="en-US" sz="2400" b="1" dirty="0" smtClean="0">
                <a:solidFill>
                  <a:srgbClr val="C8713B"/>
                </a:solidFill>
              </a:rPr>
              <a:t>SUB</a:t>
            </a:r>
            <a:endParaRPr lang="en-US" sz="2400" b="1" dirty="0">
              <a:solidFill>
                <a:srgbClr val="C8713B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431066" y="2622214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70C0"/>
                </a:solidFill>
              </a:rPr>
              <a:t>COR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286500" y="2192482"/>
            <a:ext cx="374290" cy="363682"/>
          </a:xfrm>
          <a:custGeom>
            <a:avLst/>
            <a:gdLst>
              <a:gd name="connsiteX0" fmla="*/ 62345 w 374290"/>
              <a:gd name="connsiteY0" fmla="*/ 72736 h 363682"/>
              <a:gd name="connsiteX1" fmla="*/ 207818 w 374290"/>
              <a:gd name="connsiteY1" fmla="*/ 10391 h 363682"/>
              <a:gd name="connsiteX2" fmla="*/ 238991 w 374290"/>
              <a:gd name="connsiteY2" fmla="*/ 0 h 363682"/>
              <a:gd name="connsiteX3" fmla="*/ 332509 w 374290"/>
              <a:gd name="connsiteY3" fmla="*/ 10391 h 363682"/>
              <a:gd name="connsiteX4" fmla="*/ 374073 w 374290"/>
              <a:gd name="connsiteY4" fmla="*/ 72736 h 363682"/>
              <a:gd name="connsiteX5" fmla="*/ 342900 w 374290"/>
              <a:gd name="connsiteY5" fmla="*/ 218209 h 363682"/>
              <a:gd name="connsiteX6" fmla="*/ 311727 w 374290"/>
              <a:gd name="connsiteY6" fmla="*/ 238991 h 363682"/>
              <a:gd name="connsiteX7" fmla="*/ 290945 w 374290"/>
              <a:gd name="connsiteY7" fmla="*/ 270163 h 363682"/>
              <a:gd name="connsiteX8" fmla="*/ 228600 w 374290"/>
              <a:gd name="connsiteY8" fmla="*/ 301336 h 363682"/>
              <a:gd name="connsiteX9" fmla="*/ 197427 w 374290"/>
              <a:gd name="connsiteY9" fmla="*/ 322118 h 363682"/>
              <a:gd name="connsiteX10" fmla="*/ 166255 w 374290"/>
              <a:gd name="connsiteY10" fmla="*/ 332509 h 363682"/>
              <a:gd name="connsiteX11" fmla="*/ 103909 w 374290"/>
              <a:gd name="connsiteY11" fmla="*/ 363682 h 363682"/>
              <a:gd name="connsiteX12" fmla="*/ 10391 w 374290"/>
              <a:gd name="connsiteY12" fmla="*/ 322118 h 363682"/>
              <a:gd name="connsiteX13" fmla="*/ 0 w 374290"/>
              <a:gd name="connsiteY13" fmla="*/ 290945 h 363682"/>
              <a:gd name="connsiteX14" fmla="*/ 20782 w 374290"/>
              <a:gd name="connsiteY14" fmla="*/ 124691 h 363682"/>
              <a:gd name="connsiteX15" fmla="*/ 41564 w 374290"/>
              <a:gd name="connsiteY15" fmla="*/ 93518 h 363682"/>
              <a:gd name="connsiteX16" fmla="*/ 62345 w 374290"/>
              <a:gd name="connsiteY16" fmla="*/ 72736 h 36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4290" h="363682">
                <a:moveTo>
                  <a:pt x="62345" y="72736"/>
                </a:moveTo>
                <a:cubicBezTo>
                  <a:pt x="90054" y="58882"/>
                  <a:pt x="159035" y="30478"/>
                  <a:pt x="207818" y="10391"/>
                </a:cubicBezTo>
                <a:cubicBezTo>
                  <a:pt x="217946" y="6221"/>
                  <a:pt x="228038" y="0"/>
                  <a:pt x="238991" y="0"/>
                </a:cubicBezTo>
                <a:cubicBezTo>
                  <a:pt x="270356" y="0"/>
                  <a:pt x="301336" y="6927"/>
                  <a:pt x="332509" y="10391"/>
                </a:cubicBezTo>
                <a:cubicBezTo>
                  <a:pt x="346364" y="31173"/>
                  <a:pt x="377171" y="47952"/>
                  <a:pt x="374073" y="72736"/>
                </a:cubicBezTo>
                <a:cubicBezTo>
                  <a:pt x="372976" y="81513"/>
                  <a:pt x="363090" y="204749"/>
                  <a:pt x="342900" y="218209"/>
                </a:cubicBezTo>
                <a:lnTo>
                  <a:pt x="311727" y="238991"/>
                </a:lnTo>
                <a:cubicBezTo>
                  <a:pt x="304800" y="249382"/>
                  <a:pt x="299775" y="261333"/>
                  <a:pt x="290945" y="270163"/>
                </a:cubicBezTo>
                <a:cubicBezTo>
                  <a:pt x="261165" y="299943"/>
                  <a:pt x="262406" y="284433"/>
                  <a:pt x="228600" y="301336"/>
                </a:cubicBezTo>
                <a:cubicBezTo>
                  <a:pt x="217430" y="306921"/>
                  <a:pt x="208597" y="316533"/>
                  <a:pt x="197427" y="322118"/>
                </a:cubicBezTo>
                <a:cubicBezTo>
                  <a:pt x="187631" y="327016"/>
                  <a:pt x="176051" y="327611"/>
                  <a:pt x="166255" y="332509"/>
                </a:cubicBezTo>
                <a:cubicBezTo>
                  <a:pt x="85686" y="372794"/>
                  <a:pt x="182260" y="337565"/>
                  <a:pt x="103909" y="363682"/>
                </a:cubicBezTo>
                <a:cubicBezTo>
                  <a:pt x="51838" y="355003"/>
                  <a:pt x="39185" y="365309"/>
                  <a:pt x="10391" y="322118"/>
                </a:cubicBezTo>
                <a:cubicBezTo>
                  <a:pt x="4315" y="313004"/>
                  <a:pt x="3464" y="301336"/>
                  <a:pt x="0" y="290945"/>
                </a:cubicBezTo>
                <a:cubicBezTo>
                  <a:pt x="1983" y="265160"/>
                  <a:pt x="-1648" y="169549"/>
                  <a:pt x="20782" y="124691"/>
                </a:cubicBezTo>
                <a:cubicBezTo>
                  <a:pt x="26367" y="113521"/>
                  <a:pt x="32733" y="102349"/>
                  <a:pt x="41564" y="93518"/>
                </a:cubicBezTo>
                <a:lnTo>
                  <a:pt x="62345" y="7273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6185210" y="1873406"/>
            <a:ext cx="602166" cy="215590"/>
          </a:xfrm>
          <a:custGeom>
            <a:avLst/>
            <a:gdLst>
              <a:gd name="connsiteX0" fmla="*/ 550127 w 550127"/>
              <a:gd name="connsiteY0" fmla="*/ 0 h 170985"/>
              <a:gd name="connsiteX1" fmla="*/ 408878 w 550127"/>
              <a:gd name="connsiteY1" fmla="*/ 14868 h 170985"/>
              <a:gd name="connsiteX2" fmla="*/ 386575 w 550127"/>
              <a:gd name="connsiteY2" fmla="*/ 22302 h 170985"/>
              <a:gd name="connsiteX3" fmla="*/ 327102 w 550127"/>
              <a:gd name="connsiteY3" fmla="*/ 37170 h 170985"/>
              <a:gd name="connsiteX4" fmla="*/ 282497 w 550127"/>
              <a:gd name="connsiteY4" fmla="*/ 52039 h 170985"/>
              <a:gd name="connsiteX5" fmla="*/ 252761 w 550127"/>
              <a:gd name="connsiteY5" fmla="*/ 59473 h 170985"/>
              <a:gd name="connsiteX6" fmla="*/ 208156 w 550127"/>
              <a:gd name="connsiteY6" fmla="*/ 74341 h 170985"/>
              <a:gd name="connsiteX7" fmla="*/ 185853 w 550127"/>
              <a:gd name="connsiteY7" fmla="*/ 81775 h 170985"/>
              <a:gd name="connsiteX8" fmla="*/ 163551 w 550127"/>
              <a:gd name="connsiteY8" fmla="*/ 96644 h 170985"/>
              <a:gd name="connsiteX9" fmla="*/ 118946 w 550127"/>
              <a:gd name="connsiteY9" fmla="*/ 111512 h 170985"/>
              <a:gd name="connsiteX10" fmla="*/ 96644 w 550127"/>
              <a:gd name="connsiteY10" fmla="*/ 118946 h 170985"/>
              <a:gd name="connsiteX11" fmla="*/ 74341 w 550127"/>
              <a:gd name="connsiteY11" fmla="*/ 126380 h 170985"/>
              <a:gd name="connsiteX12" fmla="*/ 52039 w 550127"/>
              <a:gd name="connsiteY12" fmla="*/ 133814 h 170985"/>
              <a:gd name="connsiteX13" fmla="*/ 37170 w 550127"/>
              <a:gd name="connsiteY13" fmla="*/ 148683 h 170985"/>
              <a:gd name="connsiteX14" fmla="*/ 0 w 550127"/>
              <a:gd name="connsiteY14" fmla="*/ 170985 h 17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0127" h="170985">
                <a:moveTo>
                  <a:pt x="550127" y="0"/>
                </a:moveTo>
                <a:cubicBezTo>
                  <a:pt x="473567" y="19139"/>
                  <a:pt x="569531" y="-2982"/>
                  <a:pt x="408878" y="14868"/>
                </a:cubicBezTo>
                <a:cubicBezTo>
                  <a:pt x="401089" y="15733"/>
                  <a:pt x="394135" y="20240"/>
                  <a:pt x="386575" y="22302"/>
                </a:cubicBezTo>
                <a:cubicBezTo>
                  <a:pt x="366861" y="27679"/>
                  <a:pt x="346488" y="30708"/>
                  <a:pt x="327102" y="37170"/>
                </a:cubicBezTo>
                <a:cubicBezTo>
                  <a:pt x="312234" y="42126"/>
                  <a:pt x="297702" y="48238"/>
                  <a:pt x="282497" y="52039"/>
                </a:cubicBezTo>
                <a:cubicBezTo>
                  <a:pt x="272585" y="54517"/>
                  <a:pt x="262547" y="56537"/>
                  <a:pt x="252761" y="59473"/>
                </a:cubicBezTo>
                <a:cubicBezTo>
                  <a:pt x="237749" y="63976"/>
                  <a:pt x="223024" y="69385"/>
                  <a:pt x="208156" y="74341"/>
                </a:cubicBezTo>
                <a:lnTo>
                  <a:pt x="185853" y="81775"/>
                </a:lnTo>
                <a:cubicBezTo>
                  <a:pt x="178419" y="86731"/>
                  <a:pt x="171716" y="93015"/>
                  <a:pt x="163551" y="96644"/>
                </a:cubicBezTo>
                <a:cubicBezTo>
                  <a:pt x="149229" y="103009"/>
                  <a:pt x="133814" y="106556"/>
                  <a:pt x="118946" y="111512"/>
                </a:cubicBezTo>
                <a:lnTo>
                  <a:pt x="96644" y="118946"/>
                </a:lnTo>
                <a:lnTo>
                  <a:pt x="74341" y="126380"/>
                </a:lnTo>
                <a:lnTo>
                  <a:pt x="52039" y="133814"/>
                </a:lnTo>
                <a:cubicBezTo>
                  <a:pt x="47083" y="138770"/>
                  <a:pt x="43180" y="145077"/>
                  <a:pt x="37170" y="148683"/>
                </a:cubicBezTo>
                <a:cubicBezTo>
                  <a:pt x="-11083" y="177635"/>
                  <a:pt x="37673" y="133312"/>
                  <a:pt x="0" y="170985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7054" y="1761893"/>
            <a:ext cx="221864" cy="542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t="21988" r="31705" b="42993"/>
          <a:stretch/>
        </p:blipFill>
        <p:spPr>
          <a:xfrm>
            <a:off x="783767" y="762245"/>
            <a:ext cx="5022592" cy="5205730"/>
          </a:xfrm>
          <a:prstGeom prst="rect">
            <a:avLst/>
          </a:prstGeom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240924" y="5407887"/>
            <a:ext cx="244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External Rotation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9107" y="827022"/>
            <a:ext cx="47906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Turn the transducer 90</a:t>
            </a:r>
            <a:r>
              <a:rPr lang="en-US" sz="2400" baseline="30000" dirty="0" smtClean="0"/>
              <a:t>0</a:t>
            </a:r>
            <a:r>
              <a:rPr lang="en-US" sz="2400" dirty="0"/>
              <a:t> </a:t>
            </a:r>
            <a:r>
              <a:rPr lang="en-US" sz="2400" dirty="0" smtClean="0"/>
              <a:t>for long axis. The marker is on the anatomic right. The </a:t>
            </a:r>
            <a:r>
              <a:rPr lang="en-US" sz="2400" dirty="0" smtClean="0">
                <a:solidFill>
                  <a:srgbClr val="0070C0"/>
                </a:solidFill>
              </a:rPr>
              <a:t>COR </a:t>
            </a:r>
            <a:r>
              <a:rPr lang="en-US" sz="2400" dirty="0" smtClean="0"/>
              <a:t>is to the left of the image.</a:t>
            </a:r>
            <a:endParaRPr lang="en-US" sz="2400" dirty="0"/>
          </a:p>
        </p:txBody>
      </p:sp>
      <p:sp>
        <p:nvSpPr>
          <p:cNvPr id="32" name="Freeform 31"/>
          <p:cNvSpPr/>
          <p:nvPr/>
        </p:nvSpPr>
        <p:spPr>
          <a:xfrm rot="910512">
            <a:off x="4041601" y="2470218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910512">
            <a:off x="4187049" y="2495685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/>
          <p:cNvSpPr/>
          <p:nvPr/>
        </p:nvSpPr>
        <p:spPr>
          <a:xfrm rot="16727359" flipH="1" flipV="1">
            <a:off x="3733319" y="2180567"/>
            <a:ext cx="945463" cy="785045"/>
          </a:xfrm>
          <a:prstGeom prst="arc">
            <a:avLst>
              <a:gd name="adj1" fmla="val 15553422"/>
              <a:gd name="adj2" fmla="val 738508"/>
            </a:avLst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 w="med" len="med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4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2415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Disclosures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4731" y="2307771"/>
            <a:ext cx="9528313" cy="2950029"/>
          </a:xfrm>
        </p:spPr>
        <p:txBody>
          <a:bodyPr>
            <a:normAutofit/>
          </a:bodyPr>
          <a:lstStyle/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The authors have no financial or commercial interest to disclose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9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LHBB</a:t>
            </a:r>
            <a:r>
              <a:rPr lang="en-US" dirty="0">
                <a:solidFill>
                  <a:schemeClr val="bg1"/>
                </a:solidFill>
              </a:rPr>
              <a:t> = long head biceps </a:t>
            </a:r>
            <a:r>
              <a:rPr lang="en-US" dirty="0" err="1">
                <a:solidFill>
                  <a:schemeClr val="bg1"/>
                </a:solidFill>
              </a:rPr>
              <a:t>brachii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FFC000"/>
                </a:solidFill>
              </a:rPr>
              <a:t>LT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lesser tuberosity, </a:t>
            </a:r>
            <a:r>
              <a:rPr lang="en-US" dirty="0" smtClean="0">
                <a:solidFill>
                  <a:srgbClr val="C8713B"/>
                </a:solidFill>
              </a:rPr>
              <a:t>SUB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 smtClean="0">
                <a:solidFill>
                  <a:schemeClr val="bg1"/>
                </a:solidFill>
              </a:rPr>
              <a:t>subscapularis, </a:t>
            </a:r>
            <a:r>
              <a:rPr lang="en-US" b="1" dirty="0">
                <a:solidFill>
                  <a:schemeClr val="bg1"/>
                </a:solidFill>
              </a:rPr>
              <a:t>THL</a:t>
            </a:r>
            <a:r>
              <a:rPr lang="en-US" dirty="0">
                <a:solidFill>
                  <a:schemeClr val="bg1"/>
                </a:solidFill>
              </a:rPr>
              <a:t> = transverse humeral </a:t>
            </a:r>
            <a:r>
              <a:rPr lang="en-US" dirty="0" smtClean="0">
                <a:solidFill>
                  <a:schemeClr val="bg1"/>
                </a:solidFill>
              </a:rPr>
              <a:t>ligament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subs dynamic (Converte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0846" t="11016" r="22564" b="16222"/>
          <a:stretch/>
        </p:blipFill>
        <p:spPr>
          <a:xfrm>
            <a:off x="6210602" y="780407"/>
            <a:ext cx="5251212" cy="51408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81446" y="3364898"/>
            <a:ext cx="87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B0F0"/>
                </a:solidFill>
              </a:rPr>
              <a:t>GT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Long Axis </a:t>
            </a:r>
            <a:r>
              <a:rPr lang="en-US" sz="2400" b="1" dirty="0" smtClean="0">
                <a:solidFill>
                  <a:srgbClr val="C8713B"/>
                </a:solidFill>
              </a:rPr>
              <a:t>SUB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FF82F6"/>
                </a:solidFill>
              </a:rPr>
              <a:t>Dynamic</a:t>
            </a:r>
            <a:endParaRPr lang="en-US" sz="2400" b="1" dirty="0">
              <a:solidFill>
                <a:srgbClr val="FF82F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45859" y="2377357"/>
            <a:ext cx="87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C000"/>
                </a:solidFill>
              </a:rPr>
              <a:t>L</a:t>
            </a:r>
            <a:r>
              <a:rPr lang="en-US" smtClean="0">
                <a:solidFill>
                  <a:srgbClr val="FFC000"/>
                </a:solidFill>
              </a:rPr>
              <a:t>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637929" y="2097741"/>
            <a:ext cx="1559498" cy="647337"/>
          </a:xfrm>
          <a:custGeom>
            <a:avLst/>
            <a:gdLst>
              <a:gd name="connsiteX0" fmla="*/ 1434353 w 1434353"/>
              <a:gd name="connsiteY0" fmla="*/ 0 h 647337"/>
              <a:gd name="connsiteX1" fmla="*/ 1362636 w 1434353"/>
              <a:gd name="connsiteY1" fmla="*/ 17930 h 647337"/>
              <a:gd name="connsiteX2" fmla="*/ 1237130 w 1434353"/>
              <a:gd name="connsiteY2" fmla="*/ 35859 h 647337"/>
              <a:gd name="connsiteX3" fmla="*/ 1075765 w 1434353"/>
              <a:gd name="connsiteY3" fmla="*/ 71718 h 647337"/>
              <a:gd name="connsiteX4" fmla="*/ 968189 w 1434353"/>
              <a:gd name="connsiteY4" fmla="*/ 107577 h 647337"/>
              <a:gd name="connsiteX5" fmla="*/ 914400 w 1434353"/>
              <a:gd name="connsiteY5" fmla="*/ 125506 h 647337"/>
              <a:gd name="connsiteX6" fmla="*/ 860612 w 1434353"/>
              <a:gd name="connsiteY6" fmla="*/ 161365 h 647337"/>
              <a:gd name="connsiteX7" fmla="*/ 753036 w 1434353"/>
              <a:gd name="connsiteY7" fmla="*/ 197224 h 647337"/>
              <a:gd name="connsiteX8" fmla="*/ 591671 w 1434353"/>
              <a:gd name="connsiteY8" fmla="*/ 251012 h 647337"/>
              <a:gd name="connsiteX9" fmla="*/ 484095 w 1434353"/>
              <a:gd name="connsiteY9" fmla="*/ 286871 h 647337"/>
              <a:gd name="connsiteX10" fmla="*/ 430306 w 1434353"/>
              <a:gd name="connsiteY10" fmla="*/ 304800 h 647337"/>
              <a:gd name="connsiteX11" fmla="*/ 322730 w 1434353"/>
              <a:gd name="connsiteY11" fmla="*/ 358588 h 647337"/>
              <a:gd name="connsiteX12" fmla="*/ 268942 w 1434353"/>
              <a:gd name="connsiteY12" fmla="*/ 394447 h 647337"/>
              <a:gd name="connsiteX13" fmla="*/ 161365 w 1434353"/>
              <a:gd name="connsiteY13" fmla="*/ 448235 h 647337"/>
              <a:gd name="connsiteX14" fmla="*/ 125506 w 1434353"/>
              <a:gd name="connsiteY14" fmla="*/ 502024 h 647337"/>
              <a:gd name="connsiteX15" fmla="*/ 71718 w 1434353"/>
              <a:gd name="connsiteY15" fmla="*/ 537883 h 647337"/>
              <a:gd name="connsiteX16" fmla="*/ 53789 w 1434353"/>
              <a:gd name="connsiteY16" fmla="*/ 591671 h 647337"/>
              <a:gd name="connsiteX17" fmla="*/ 17930 w 1434353"/>
              <a:gd name="connsiteY17" fmla="*/ 645459 h 647337"/>
              <a:gd name="connsiteX18" fmla="*/ 0 w 1434353"/>
              <a:gd name="connsiteY18" fmla="*/ 645459 h 64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34353" h="647337">
                <a:moveTo>
                  <a:pt x="1434353" y="0"/>
                </a:moveTo>
                <a:cubicBezTo>
                  <a:pt x="1410447" y="5977"/>
                  <a:pt x="1386880" y="13522"/>
                  <a:pt x="1362636" y="17930"/>
                </a:cubicBezTo>
                <a:cubicBezTo>
                  <a:pt x="1321058" y="25490"/>
                  <a:pt x="1278815" y="28912"/>
                  <a:pt x="1237130" y="35859"/>
                </a:cubicBezTo>
                <a:cubicBezTo>
                  <a:pt x="1198735" y="42258"/>
                  <a:pt x="1116065" y="59628"/>
                  <a:pt x="1075765" y="71718"/>
                </a:cubicBezTo>
                <a:cubicBezTo>
                  <a:pt x="1039561" y="82579"/>
                  <a:pt x="1004048" y="95624"/>
                  <a:pt x="968189" y="107577"/>
                </a:cubicBezTo>
                <a:lnTo>
                  <a:pt x="914400" y="125506"/>
                </a:lnTo>
                <a:cubicBezTo>
                  <a:pt x="896471" y="137459"/>
                  <a:pt x="880303" y="152613"/>
                  <a:pt x="860612" y="161365"/>
                </a:cubicBezTo>
                <a:cubicBezTo>
                  <a:pt x="826071" y="176716"/>
                  <a:pt x="788895" y="185271"/>
                  <a:pt x="753036" y="197224"/>
                </a:cubicBezTo>
                <a:lnTo>
                  <a:pt x="591671" y="251012"/>
                </a:lnTo>
                <a:lnTo>
                  <a:pt x="484095" y="286871"/>
                </a:lnTo>
                <a:lnTo>
                  <a:pt x="430306" y="304800"/>
                </a:lnTo>
                <a:cubicBezTo>
                  <a:pt x="276157" y="407567"/>
                  <a:pt x="471191" y="284357"/>
                  <a:pt x="322730" y="358588"/>
                </a:cubicBezTo>
                <a:cubicBezTo>
                  <a:pt x="303456" y="368225"/>
                  <a:pt x="288215" y="384810"/>
                  <a:pt x="268942" y="394447"/>
                </a:cubicBezTo>
                <a:cubicBezTo>
                  <a:pt x="120472" y="468683"/>
                  <a:pt x="315521" y="345466"/>
                  <a:pt x="161365" y="448235"/>
                </a:cubicBezTo>
                <a:cubicBezTo>
                  <a:pt x="149412" y="466165"/>
                  <a:pt x="140743" y="486787"/>
                  <a:pt x="125506" y="502024"/>
                </a:cubicBezTo>
                <a:cubicBezTo>
                  <a:pt x="110269" y="517261"/>
                  <a:pt x="85179" y="521056"/>
                  <a:pt x="71718" y="537883"/>
                </a:cubicBezTo>
                <a:cubicBezTo>
                  <a:pt x="59912" y="552641"/>
                  <a:pt x="62241" y="574767"/>
                  <a:pt x="53789" y="591671"/>
                </a:cubicBezTo>
                <a:cubicBezTo>
                  <a:pt x="44152" y="610945"/>
                  <a:pt x="33167" y="630222"/>
                  <a:pt x="17930" y="645459"/>
                </a:cubicBezTo>
                <a:cubicBezTo>
                  <a:pt x="13704" y="649685"/>
                  <a:pt x="5977" y="645459"/>
                  <a:pt x="0" y="645459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583888" y="2459566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8713B"/>
                </a:solidFill>
              </a:rPr>
              <a:t>SUB</a:t>
            </a:r>
            <a:endParaRPr lang="en-US" dirty="0">
              <a:solidFill>
                <a:srgbClr val="C8713B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930727" y="2462784"/>
            <a:ext cx="585385" cy="298704"/>
          </a:xfrm>
          <a:custGeom>
            <a:avLst/>
            <a:gdLst>
              <a:gd name="connsiteX0" fmla="*/ 585385 w 585385"/>
              <a:gd name="connsiteY0" fmla="*/ 201168 h 298704"/>
              <a:gd name="connsiteX1" fmla="*/ 579289 w 585385"/>
              <a:gd name="connsiteY1" fmla="*/ 60960 h 298704"/>
              <a:gd name="connsiteX2" fmla="*/ 567097 w 585385"/>
              <a:gd name="connsiteY2" fmla="*/ 24384 h 298704"/>
              <a:gd name="connsiteX3" fmla="*/ 530521 w 585385"/>
              <a:gd name="connsiteY3" fmla="*/ 0 h 298704"/>
              <a:gd name="connsiteX4" fmla="*/ 432985 w 585385"/>
              <a:gd name="connsiteY4" fmla="*/ 6096 h 298704"/>
              <a:gd name="connsiteX5" fmla="*/ 396409 w 585385"/>
              <a:gd name="connsiteY5" fmla="*/ 18288 h 298704"/>
              <a:gd name="connsiteX6" fmla="*/ 359833 w 585385"/>
              <a:gd name="connsiteY6" fmla="*/ 30480 h 298704"/>
              <a:gd name="connsiteX7" fmla="*/ 341545 w 585385"/>
              <a:gd name="connsiteY7" fmla="*/ 36576 h 298704"/>
              <a:gd name="connsiteX8" fmla="*/ 323257 w 585385"/>
              <a:gd name="connsiteY8" fmla="*/ 48768 h 298704"/>
              <a:gd name="connsiteX9" fmla="*/ 304969 w 585385"/>
              <a:gd name="connsiteY9" fmla="*/ 54864 h 298704"/>
              <a:gd name="connsiteX10" fmla="*/ 286681 w 585385"/>
              <a:gd name="connsiteY10" fmla="*/ 67056 h 298704"/>
              <a:gd name="connsiteX11" fmla="*/ 250105 w 585385"/>
              <a:gd name="connsiteY11" fmla="*/ 79248 h 298704"/>
              <a:gd name="connsiteX12" fmla="*/ 213529 w 585385"/>
              <a:gd name="connsiteY12" fmla="*/ 97536 h 298704"/>
              <a:gd name="connsiteX13" fmla="*/ 176953 w 585385"/>
              <a:gd name="connsiteY13" fmla="*/ 121920 h 298704"/>
              <a:gd name="connsiteX14" fmla="*/ 140377 w 585385"/>
              <a:gd name="connsiteY14" fmla="*/ 134112 h 298704"/>
              <a:gd name="connsiteX15" fmla="*/ 122089 w 585385"/>
              <a:gd name="connsiteY15" fmla="*/ 146304 h 298704"/>
              <a:gd name="connsiteX16" fmla="*/ 85513 w 585385"/>
              <a:gd name="connsiteY16" fmla="*/ 158496 h 298704"/>
              <a:gd name="connsiteX17" fmla="*/ 67225 w 585385"/>
              <a:gd name="connsiteY17" fmla="*/ 164592 h 298704"/>
              <a:gd name="connsiteX18" fmla="*/ 48937 w 585385"/>
              <a:gd name="connsiteY18" fmla="*/ 176784 h 298704"/>
              <a:gd name="connsiteX19" fmla="*/ 12361 w 585385"/>
              <a:gd name="connsiteY19" fmla="*/ 188976 h 298704"/>
              <a:gd name="connsiteX20" fmla="*/ 169 w 585385"/>
              <a:gd name="connsiteY20" fmla="*/ 207264 h 298704"/>
              <a:gd name="connsiteX21" fmla="*/ 18457 w 585385"/>
              <a:gd name="connsiteY21" fmla="*/ 268224 h 298704"/>
              <a:gd name="connsiteX22" fmla="*/ 55033 w 585385"/>
              <a:gd name="connsiteY22" fmla="*/ 280416 h 298704"/>
              <a:gd name="connsiteX23" fmla="*/ 73321 w 585385"/>
              <a:gd name="connsiteY23" fmla="*/ 286512 h 298704"/>
              <a:gd name="connsiteX24" fmla="*/ 91609 w 585385"/>
              <a:gd name="connsiteY24" fmla="*/ 292608 h 298704"/>
              <a:gd name="connsiteX25" fmla="*/ 134281 w 585385"/>
              <a:gd name="connsiteY25" fmla="*/ 298704 h 298704"/>
              <a:gd name="connsiteX26" fmla="*/ 311065 w 585385"/>
              <a:gd name="connsiteY26" fmla="*/ 292608 h 298704"/>
              <a:gd name="connsiteX27" fmla="*/ 341545 w 585385"/>
              <a:gd name="connsiteY27" fmla="*/ 286512 h 298704"/>
              <a:gd name="connsiteX28" fmla="*/ 426889 w 585385"/>
              <a:gd name="connsiteY28" fmla="*/ 274320 h 298704"/>
              <a:gd name="connsiteX29" fmla="*/ 463465 w 585385"/>
              <a:gd name="connsiteY29" fmla="*/ 262128 h 298704"/>
              <a:gd name="connsiteX30" fmla="*/ 481753 w 585385"/>
              <a:gd name="connsiteY30" fmla="*/ 256032 h 298704"/>
              <a:gd name="connsiteX31" fmla="*/ 518329 w 585385"/>
              <a:gd name="connsiteY31" fmla="*/ 231648 h 298704"/>
              <a:gd name="connsiteX32" fmla="*/ 536617 w 585385"/>
              <a:gd name="connsiteY32" fmla="*/ 219456 h 298704"/>
              <a:gd name="connsiteX33" fmla="*/ 561001 w 585385"/>
              <a:gd name="connsiteY33" fmla="*/ 182880 h 298704"/>
              <a:gd name="connsiteX34" fmla="*/ 585385 w 585385"/>
              <a:gd name="connsiteY34" fmla="*/ 201168 h 29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5385" h="298704">
                <a:moveTo>
                  <a:pt x="585385" y="201168"/>
                </a:moveTo>
                <a:cubicBezTo>
                  <a:pt x="583353" y="154432"/>
                  <a:pt x="584103" y="107492"/>
                  <a:pt x="579289" y="60960"/>
                </a:cubicBezTo>
                <a:cubicBezTo>
                  <a:pt x="577967" y="48177"/>
                  <a:pt x="577790" y="31513"/>
                  <a:pt x="567097" y="24384"/>
                </a:cubicBezTo>
                <a:lnTo>
                  <a:pt x="530521" y="0"/>
                </a:lnTo>
                <a:cubicBezTo>
                  <a:pt x="498009" y="2032"/>
                  <a:pt x="465262" y="1695"/>
                  <a:pt x="432985" y="6096"/>
                </a:cubicBezTo>
                <a:cubicBezTo>
                  <a:pt x="420251" y="7832"/>
                  <a:pt x="408601" y="14224"/>
                  <a:pt x="396409" y="18288"/>
                </a:cubicBezTo>
                <a:lnTo>
                  <a:pt x="359833" y="30480"/>
                </a:lnTo>
                <a:cubicBezTo>
                  <a:pt x="353737" y="32512"/>
                  <a:pt x="346892" y="33012"/>
                  <a:pt x="341545" y="36576"/>
                </a:cubicBezTo>
                <a:cubicBezTo>
                  <a:pt x="335449" y="40640"/>
                  <a:pt x="329810" y="45491"/>
                  <a:pt x="323257" y="48768"/>
                </a:cubicBezTo>
                <a:cubicBezTo>
                  <a:pt x="317510" y="51642"/>
                  <a:pt x="310716" y="51990"/>
                  <a:pt x="304969" y="54864"/>
                </a:cubicBezTo>
                <a:cubicBezTo>
                  <a:pt x="298416" y="58141"/>
                  <a:pt x="293376" y="64080"/>
                  <a:pt x="286681" y="67056"/>
                </a:cubicBezTo>
                <a:cubicBezTo>
                  <a:pt x="274937" y="72275"/>
                  <a:pt x="260798" y="72119"/>
                  <a:pt x="250105" y="79248"/>
                </a:cubicBezTo>
                <a:cubicBezTo>
                  <a:pt x="168918" y="133373"/>
                  <a:pt x="289245" y="55472"/>
                  <a:pt x="213529" y="97536"/>
                </a:cubicBezTo>
                <a:cubicBezTo>
                  <a:pt x="200720" y="104652"/>
                  <a:pt x="190854" y="117286"/>
                  <a:pt x="176953" y="121920"/>
                </a:cubicBezTo>
                <a:cubicBezTo>
                  <a:pt x="164761" y="125984"/>
                  <a:pt x="151070" y="126983"/>
                  <a:pt x="140377" y="134112"/>
                </a:cubicBezTo>
                <a:cubicBezTo>
                  <a:pt x="134281" y="138176"/>
                  <a:pt x="128784" y="143328"/>
                  <a:pt x="122089" y="146304"/>
                </a:cubicBezTo>
                <a:cubicBezTo>
                  <a:pt x="110345" y="151523"/>
                  <a:pt x="97705" y="154432"/>
                  <a:pt x="85513" y="158496"/>
                </a:cubicBezTo>
                <a:cubicBezTo>
                  <a:pt x="79417" y="160528"/>
                  <a:pt x="72572" y="161028"/>
                  <a:pt x="67225" y="164592"/>
                </a:cubicBezTo>
                <a:cubicBezTo>
                  <a:pt x="61129" y="168656"/>
                  <a:pt x="55632" y="173808"/>
                  <a:pt x="48937" y="176784"/>
                </a:cubicBezTo>
                <a:cubicBezTo>
                  <a:pt x="37193" y="182003"/>
                  <a:pt x="12361" y="188976"/>
                  <a:pt x="12361" y="188976"/>
                </a:cubicBezTo>
                <a:cubicBezTo>
                  <a:pt x="8297" y="195072"/>
                  <a:pt x="898" y="199974"/>
                  <a:pt x="169" y="207264"/>
                </a:cubicBezTo>
                <a:cubicBezTo>
                  <a:pt x="-854" y="217493"/>
                  <a:pt x="2453" y="258222"/>
                  <a:pt x="18457" y="268224"/>
                </a:cubicBezTo>
                <a:cubicBezTo>
                  <a:pt x="29355" y="275035"/>
                  <a:pt x="42841" y="276352"/>
                  <a:pt x="55033" y="280416"/>
                </a:cubicBezTo>
                <a:lnTo>
                  <a:pt x="73321" y="286512"/>
                </a:lnTo>
                <a:cubicBezTo>
                  <a:pt x="79417" y="288544"/>
                  <a:pt x="85248" y="291699"/>
                  <a:pt x="91609" y="292608"/>
                </a:cubicBezTo>
                <a:lnTo>
                  <a:pt x="134281" y="298704"/>
                </a:lnTo>
                <a:cubicBezTo>
                  <a:pt x="193209" y="296672"/>
                  <a:pt x="252204" y="296070"/>
                  <a:pt x="311065" y="292608"/>
                </a:cubicBezTo>
                <a:cubicBezTo>
                  <a:pt x="321408" y="292000"/>
                  <a:pt x="331288" y="287977"/>
                  <a:pt x="341545" y="286512"/>
                </a:cubicBezTo>
                <a:cubicBezTo>
                  <a:pt x="374379" y="281821"/>
                  <a:pt x="396570" y="282589"/>
                  <a:pt x="426889" y="274320"/>
                </a:cubicBezTo>
                <a:cubicBezTo>
                  <a:pt x="439288" y="270939"/>
                  <a:pt x="451273" y="266192"/>
                  <a:pt x="463465" y="262128"/>
                </a:cubicBezTo>
                <a:cubicBezTo>
                  <a:pt x="469561" y="260096"/>
                  <a:pt x="476406" y="259596"/>
                  <a:pt x="481753" y="256032"/>
                </a:cubicBezTo>
                <a:lnTo>
                  <a:pt x="518329" y="231648"/>
                </a:lnTo>
                <a:lnTo>
                  <a:pt x="536617" y="219456"/>
                </a:lnTo>
                <a:lnTo>
                  <a:pt x="561001" y="182880"/>
                </a:lnTo>
                <a:lnTo>
                  <a:pt x="585385" y="201168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t="21988" r="31705" b="42993"/>
          <a:stretch/>
        </p:blipFill>
        <p:spPr>
          <a:xfrm>
            <a:off x="783767" y="762245"/>
            <a:ext cx="5022592" cy="5198699"/>
          </a:xfrm>
          <a:prstGeom prst="rect">
            <a:avLst/>
          </a:prstGeom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2446338" algn="l"/>
              </a:tabLst>
            </a:pPr>
            <a:r>
              <a:rPr lang="en-US" sz="2400" dirty="0" smtClean="0"/>
              <a:t>Evaluate the </a:t>
            </a:r>
            <a:r>
              <a:rPr lang="en-US" sz="2400" dirty="0" smtClean="0">
                <a:solidFill>
                  <a:srgbClr val="FFC000"/>
                </a:solidFill>
              </a:rPr>
              <a:t>THL</a:t>
            </a:r>
            <a:r>
              <a:rPr lang="en-US" sz="2400" dirty="0" smtClean="0"/>
              <a:t> by looking for </a:t>
            </a:r>
            <a:r>
              <a:rPr lang="en-US" sz="2400" dirty="0" smtClean="0">
                <a:solidFill>
                  <a:srgbClr val="FF0000"/>
                </a:solidFill>
              </a:rPr>
              <a:t>LHBB</a:t>
            </a:r>
            <a:r>
              <a:rPr lang="en-US" sz="2400" dirty="0" smtClean="0"/>
              <a:t> subluxation during </a:t>
            </a:r>
            <a:r>
              <a:rPr lang="en-US" sz="2400" dirty="0" smtClean="0">
                <a:solidFill>
                  <a:srgbClr val="FF1BF9"/>
                </a:solidFill>
              </a:rPr>
              <a:t>dynamic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cine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Dynamic external-internal rotation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 rot="910512">
            <a:off x="4041601" y="2470218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910512">
            <a:off x="4187049" y="2495685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rot="18673923" flipH="1" flipV="1">
            <a:off x="3630960" y="3941361"/>
            <a:ext cx="1239770" cy="1137142"/>
          </a:xfrm>
          <a:prstGeom prst="arc">
            <a:avLst>
              <a:gd name="adj1" fmla="val 15553422"/>
              <a:gd name="adj2" fmla="val 2331963"/>
            </a:avLst>
          </a:prstGeom>
          <a:ln w="63500">
            <a:solidFill>
              <a:srgbClr val="FF1BF9"/>
            </a:solidFill>
            <a:prstDash val="sysDot"/>
            <a:headEnd type="triangl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1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0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HH = humeral head, </a:t>
            </a:r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long head biceps </a:t>
            </a:r>
            <a:r>
              <a:rPr lang="en-US" dirty="0" err="1">
                <a:solidFill>
                  <a:schemeClr val="bg1"/>
                </a:solidFill>
              </a:rPr>
              <a:t>brachii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</a:rPr>
              <a:t>SS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suprascapularis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92D050"/>
                </a:solidFill>
              </a:rPr>
              <a:t>IS</a:t>
            </a:r>
            <a:r>
              <a:rPr lang="en-US" dirty="0" smtClean="0">
                <a:solidFill>
                  <a:schemeClr val="bg1"/>
                </a:solidFill>
              </a:rPr>
              <a:t> = </a:t>
            </a:r>
            <a:r>
              <a:rPr lang="en-US" dirty="0" err="1" smtClean="0">
                <a:solidFill>
                  <a:schemeClr val="bg1"/>
                </a:solidFill>
              </a:rPr>
              <a:t>infrascapularis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C8713B"/>
                </a:solidFill>
              </a:rPr>
              <a:t>SUB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subcapularis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rgbClr val="FF82F6"/>
                </a:solidFill>
              </a:rPr>
              <a:t>TMi</a:t>
            </a:r>
            <a:r>
              <a:rPr lang="en-US" dirty="0" smtClean="0">
                <a:solidFill>
                  <a:srgbClr val="FF82F6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teres</a:t>
            </a:r>
            <a:r>
              <a:rPr lang="en-US" dirty="0" smtClean="0">
                <a:solidFill>
                  <a:schemeClr val="bg1"/>
                </a:solidFill>
              </a:rPr>
              <a:t> minor, </a:t>
            </a:r>
            <a:r>
              <a:rPr lang="en-US" dirty="0" smtClean="0">
                <a:solidFill>
                  <a:srgbClr val="0070C0"/>
                </a:solidFill>
              </a:rPr>
              <a:t>COR 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 smtClean="0">
                <a:solidFill>
                  <a:schemeClr val="bg1"/>
                </a:solidFill>
              </a:rPr>
              <a:t>coracoid, </a:t>
            </a:r>
            <a:r>
              <a:rPr lang="en-US" dirty="0" smtClean="0">
                <a:solidFill>
                  <a:srgbClr val="00B050"/>
                </a:solidFill>
              </a:rPr>
              <a:t>A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= acromion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6" t="28372" r="15314" b="32162"/>
          <a:stretch/>
        </p:blipFill>
        <p:spPr>
          <a:xfrm>
            <a:off x="806890" y="771557"/>
            <a:ext cx="4979271" cy="51964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-3565" t="-5719" r="3950" b="39026"/>
          <a:stretch/>
        </p:blipFill>
        <p:spPr>
          <a:xfrm>
            <a:off x="6222662" y="759836"/>
            <a:ext cx="5232790" cy="5208140"/>
          </a:xfrm>
          <a:prstGeom prst="rect">
            <a:avLst/>
          </a:prstGeom>
          <a:ln>
            <a:noFill/>
          </a:ln>
        </p:spPr>
      </p:pic>
      <p:sp>
        <p:nvSpPr>
          <p:cNvPr id="10" name="Freeform 9"/>
          <p:cNvSpPr/>
          <p:nvPr/>
        </p:nvSpPr>
        <p:spPr>
          <a:xfrm>
            <a:off x="9355014" y="2932718"/>
            <a:ext cx="133815" cy="136910"/>
          </a:xfrm>
          <a:custGeom>
            <a:avLst/>
            <a:gdLst>
              <a:gd name="connsiteX0" fmla="*/ 89210 w 133815"/>
              <a:gd name="connsiteY0" fmla="*/ 3096 h 136910"/>
              <a:gd name="connsiteX1" fmla="*/ 11151 w 133815"/>
              <a:gd name="connsiteY1" fmla="*/ 14247 h 136910"/>
              <a:gd name="connsiteX2" fmla="*/ 0 w 133815"/>
              <a:gd name="connsiteY2" fmla="*/ 47701 h 136910"/>
              <a:gd name="connsiteX3" fmla="*/ 33454 w 133815"/>
              <a:gd name="connsiteY3" fmla="*/ 125759 h 136910"/>
              <a:gd name="connsiteX4" fmla="*/ 66907 w 133815"/>
              <a:gd name="connsiteY4" fmla="*/ 136910 h 136910"/>
              <a:gd name="connsiteX5" fmla="*/ 100361 w 133815"/>
              <a:gd name="connsiteY5" fmla="*/ 125759 h 136910"/>
              <a:gd name="connsiteX6" fmla="*/ 133815 w 133815"/>
              <a:gd name="connsiteY6" fmla="*/ 58852 h 136910"/>
              <a:gd name="connsiteX7" fmla="*/ 89210 w 133815"/>
              <a:gd name="connsiteY7" fmla="*/ 3096 h 13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5" h="136910">
                <a:moveTo>
                  <a:pt x="89210" y="3096"/>
                </a:moveTo>
                <a:cubicBezTo>
                  <a:pt x="68766" y="-4338"/>
                  <a:pt x="34660" y="2493"/>
                  <a:pt x="11151" y="14247"/>
                </a:cubicBezTo>
                <a:cubicBezTo>
                  <a:pt x="637" y="19504"/>
                  <a:pt x="0" y="35946"/>
                  <a:pt x="0" y="47701"/>
                </a:cubicBezTo>
                <a:cubicBezTo>
                  <a:pt x="0" y="69129"/>
                  <a:pt x="15244" y="111191"/>
                  <a:pt x="33454" y="125759"/>
                </a:cubicBezTo>
                <a:cubicBezTo>
                  <a:pt x="42632" y="133102"/>
                  <a:pt x="55756" y="133193"/>
                  <a:pt x="66907" y="136910"/>
                </a:cubicBezTo>
                <a:cubicBezTo>
                  <a:pt x="78058" y="133193"/>
                  <a:pt x="91182" y="133102"/>
                  <a:pt x="100361" y="125759"/>
                </a:cubicBezTo>
                <a:cubicBezTo>
                  <a:pt x="120011" y="110039"/>
                  <a:pt x="126469" y="80888"/>
                  <a:pt x="133815" y="58852"/>
                </a:cubicBezTo>
                <a:cubicBezTo>
                  <a:pt x="105680" y="16650"/>
                  <a:pt x="109654" y="10530"/>
                  <a:pt x="89210" y="309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9488829" y="3124720"/>
            <a:ext cx="234195" cy="1151015"/>
          </a:xfrm>
          <a:custGeom>
            <a:avLst/>
            <a:gdLst>
              <a:gd name="connsiteX0" fmla="*/ 111512 w 234195"/>
              <a:gd name="connsiteY0" fmla="*/ 11816 h 1151015"/>
              <a:gd name="connsiteX1" fmla="*/ 44605 w 234195"/>
              <a:gd name="connsiteY1" fmla="*/ 664 h 1151015"/>
              <a:gd name="connsiteX2" fmla="*/ 22302 w 234195"/>
              <a:gd name="connsiteY2" fmla="*/ 22967 h 1151015"/>
              <a:gd name="connsiteX3" fmla="*/ 55756 w 234195"/>
              <a:gd name="connsiteY3" fmla="*/ 89874 h 1151015"/>
              <a:gd name="connsiteX4" fmla="*/ 89209 w 234195"/>
              <a:gd name="connsiteY4" fmla="*/ 156782 h 1151015"/>
              <a:gd name="connsiteX5" fmla="*/ 111512 w 234195"/>
              <a:gd name="connsiteY5" fmla="*/ 223689 h 1151015"/>
              <a:gd name="connsiteX6" fmla="*/ 133814 w 234195"/>
              <a:gd name="connsiteY6" fmla="*/ 301747 h 1151015"/>
              <a:gd name="connsiteX7" fmla="*/ 144965 w 234195"/>
              <a:gd name="connsiteY7" fmla="*/ 413260 h 1151015"/>
              <a:gd name="connsiteX8" fmla="*/ 122663 w 234195"/>
              <a:gd name="connsiteY8" fmla="*/ 680889 h 1151015"/>
              <a:gd name="connsiteX9" fmla="*/ 111512 w 234195"/>
              <a:gd name="connsiteY9" fmla="*/ 725494 h 1151015"/>
              <a:gd name="connsiteX10" fmla="*/ 78058 w 234195"/>
              <a:gd name="connsiteY10" fmla="*/ 859308 h 1151015"/>
              <a:gd name="connsiteX11" fmla="*/ 22302 w 234195"/>
              <a:gd name="connsiteY11" fmla="*/ 1026577 h 1151015"/>
              <a:gd name="connsiteX12" fmla="*/ 11151 w 234195"/>
              <a:gd name="connsiteY12" fmla="*/ 1060030 h 1151015"/>
              <a:gd name="connsiteX13" fmla="*/ 0 w 234195"/>
              <a:gd name="connsiteY13" fmla="*/ 1093484 h 1151015"/>
              <a:gd name="connsiteX14" fmla="*/ 55756 w 234195"/>
              <a:gd name="connsiteY14" fmla="*/ 1138089 h 1151015"/>
              <a:gd name="connsiteX15" fmla="*/ 111512 w 234195"/>
              <a:gd name="connsiteY15" fmla="*/ 1093484 h 1151015"/>
              <a:gd name="connsiteX16" fmla="*/ 156117 w 234195"/>
              <a:gd name="connsiteY16" fmla="*/ 1026577 h 1151015"/>
              <a:gd name="connsiteX17" fmla="*/ 189570 w 234195"/>
              <a:gd name="connsiteY17" fmla="*/ 926216 h 1151015"/>
              <a:gd name="connsiteX18" fmla="*/ 200722 w 234195"/>
              <a:gd name="connsiteY18" fmla="*/ 892762 h 1151015"/>
              <a:gd name="connsiteX19" fmla="*/ 223024 w 234195"/>
              <a:gd name="connsiteY19" fmla="*/ 814703 h 1151015"/>
              <a:gd name="connsiteX20" fmla="*/ 223024 w 234195"/>
              <a:gd name="connsiteY20" fmla="*/ 268294 h 1151015"/>
              <a:gd name="connsiteX21" fmla="*/ 200722 w 234195"/>
              <a:gd name="connsiteY21" fmla="*/ 179084 h 1151015"/>
              <a:gd name="connsiteX22" fmla="*/ 167268 w 234195"/>
              <a:gd name="connsiteY22" fmla="*/ 67572 h 1151015"/>
              <a:gd name="connsiteX23" fmla="*/ 144965 w 234195"/>
              <a:gd name="connsiteY23" fmla="*/ 45269 h 1151015"/>
              <a:gd name="connsiteX24" fmla="*/ 111512 w 234195"/>
              <a:gd name="connsiteY24" fmla="*/ 11816 h 115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4195" h="1151015">
                <a:moveTo>
                  <a:pt x="111512" y="11816"/>
                </a:moveTo>
                <a:cubicBezTo>
                  <a:pt x="94785" y="4382"/>
                  <a:pt x="67040" y="-2140"/>
                  <a:pt x="44605" y="664"/>
                </a:cubicBezTo>
                <a:cubicBezTo>
                  <a:pt x="34172" y="1968"/>
                  <a:pt x="24031" y="12596"/>
                  <a:pt x="22302" y="22967"/>
                </a:cubicBezTo>
                <a:cubicBezTo>
                  <a:pt x="16430" y="58199"/>
                  <a:pt x="36043" y="70162"/>
                  <a:pt x="55756" y="89874"/>
                </a:cubicBezTo>
                <a:cubicBezTo>
                  <a:pt x="96419" y="211866"/>
                  <a:pt x="31570" y="27096"/>
                  <a:pt x="89209" y="156782"/>
                </a:cubicBezTo>
                <a:cubicBezTo>
                  <a:pt x="98757" y="178265"/>
                  <a:pt x="104078" y="201387"/>
                  <a:pt x="111512" y="223689"/>
                </a:cubicBezTo>
                <a:cubicBezTo>
                  <a:pt x="127507" y="271675"/>
                  <a:pt x="119815" y="245749"/>
                  <a:pt x="133814" y="301747"/>
                </a:cubicBezTo>
                <a:cubicBezTo>
                  <a:pt x="137531" y="338918"/>
                  <a:pt x="144965" y="375904"/>
                  <a:pt x="144965" y="413260"/>
                </a:cubicBezTo>
                <a:cubicBezTo>
                  <a:pt x="144965" y="508832"/>
                  <a:pt x="140645" y="590979"/>
                  <a:pt x="122663" y="680889"/>
                </a:cubicBezTo>
                <a:cubicBezTo>
                  <a:pt x="119657" y="695917"/>
                  <a:pt x="114518" y="710466"/>
                  <a:pt x="111512" y="725494"/>
                </a:cubicBezTo>
                <a:cubicBezTo>
                  <a:pt x="88988" y="838116"/>
                  <a:pt x="115318" y="747530"/>
                  <a:pt x="78058" y="859308"/>
                </a:cubicBezTo>
                <a:lnTo>
                  <a:pt x="22302" y="1026577"/>
                </a:lnTo>
                <a:lnTo>
                  <a:pt x="11151" y="1060030"/>
                </a:lnTo>
                <a:lnTo>
                  <a:pt x="0" y="1093484"/>
                </a:lnTo>
                <a:cubicBezTo>
                  <a:pt x="11594" y="1151455"/>
                  <a:pt x="-5164" y="1164198"/>
                  <a:pt x="55756" y="1138089"/>
                </a:cubicBezTo>
                <a:cubicBezTo>
                  <a:pt x="71923" y="1131160"/>
                  <a:pt x="100155" y="1108627"/>
                  <a:pt x="111512" y="1093484"/>
                </a:cubicBezTo>
                <a:cubicBezTo>
                  <a:pt x="127595" y="1072041"/>
                  <a:pt x="156117" y="1026577"/>
                  <a:pt x="156117" y="1026577"/>
                </a:cubicBezTo>
                <a:lnTo>
                  <a:pt x="189570" y="926216"/>
                </a:lnTo>
                <a:cubicBezTo>
                  <a:pt x="193287" y="915065"/>
                  <a:pt x="197871" y="904166"/>
                  <a:pt x="200722" y="892762"/>
                </a:cubicBezTo>
                <a:cubicBezTo>
                  <a:pt x="214724" y="836753"/>
                  <a:pt x="207027" y="862696"/>
                  <a:pt x="223024" y="814703"/>
                </a:cubicBezTo>
                <a:cubicBezTo>
                  <a:pt x="233159" y="541045"/>
                  <a:pt x="242033" y="524915"/>
                  <a:pt x="223024" y="268294"/>
                </a:cubicBezTo>
                <a:cubicBezTo>
                  <a:pt x="219624" y="222389"/>
                  <a:pt x="211630" y="217261"/>
                  <a:pt x="200722" y="179084"/>
                </a:cubicBezTo>
                <a:cubicBezTo>
                  <a:pt x="194658" y="157861"/>
                  <a:pt x="177865" y="78169"/>
                  <a:pt x="167268" y="67572"/>
                </a:cubicBezTo>
                <a:cubicBezTo>
                  <a:pt x="159834" y="60138"/>
                  <a:pt x="151533" y="53479"/>
                  <a:pt x="144965" y="45269"/>
                </a:cubicBezTo>
                <a:cubicBezTo>
                  <a:pt x="115728" y="8723"/>
                  <a:pt x="128239" y="19250"/>
                  <a:pt x="111512" y="11816"/>
                </a:cubicBezTo>
                <a:close/>
              </a:path>
            </a:pathLst>
          </a:custGeom>
          <a:solidFill>
            <a:srgbClr val="C871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720538" y="2263520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671687" y="2755388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14615" y="833948"/>
            <a:ext cx="5044691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  <a:r>
              <a:rPr lang="en-US" sz="2400" dirty="0" smtClean="0"/>
              <a:t>he 4 muscles of the rotator cuff enclose the </a:t>
            </a:r>
            <a:r>
              <a:rPr lang="en-US" sz="2400" dirty="0" smtClean="0">
                <a:solidFill>
                  <a:schemeClr val="bg1"/>
                </a:solidFill>
              </a:rPr>
              <a:t>humeral head.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Lateral scapular 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97353" y="3448845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ln>
            <a:noFill/>
          </a:ln>
        </p:spPr>
      </p:pic>
      <p:sp>
        <p:nvSpPr>
          <p:cNvPr id="34" name="TextBox 33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“It hurts when I raise my arm”. </a:t>
            </a:r>
            <a:r>
              <a:rPr lang="en-US" sz="2400" dirty="0" smtClean="0"/>
              <a:t>Rotator cuff</a:t>
            </a:r>
            <a:r>
              <a:rPr lang="en-US" sz="2400" dirty="0"/>
              <a:t>?</a:t>
            </a:r>
            <a:r>
              <a:rPr lang="en-US" sz="2400" dirty="0" smtClean="0"/>
              <a:t> Less likely in a child.</a:t>
            </a:r>
            <a:endParaRPr lang="en-US" sz="2400" dirty="0"/>
          </a:p>
        </p:txBody>
      </p:sp>
      <p:sp>
        <p:nvSpPr>
          <p:cNvPr id="25" name="Freeform 24"/>
          <p:cNvSpPr/>
          <p:nvPr/>
        </p:nvSpPr>
        <p:spPr>
          <a:xfrm rot="753079">
            <a:off x="7623174" y="3718795"/>
            <a:ext cx="220006" cy="441060"/>
          </a:xfrm>
          <a:custGeom>
            <a:avLst/>
            <a:gdLst>
              <a:gd name="connsiteX0" fmla="*/ 6875 w 165005"/>
              <a:gd name="connsiteY0" fmla="*/ 55001 h 441060"/>
              <a:gd name="connsiteX1" fmla="*/ 27501 w 165005"/>
              <a:gd name="connsiteY1" fmla="*/ 6875 h 441060"/>
              <a:gd name="connsiteX2" fmla="*/ 48126 w 165005"/>
              <a:gd name="connsiteY2" fmla="*/ 0 h 441060"/>
              <a:gd name="connsiteX3" fmla="*/ 61877 w 165005"/>
              <a:gd name="connsiteY3" fmla="*/ 20625 h 441060"/>
              <a:gd name="connsiteX4" fmla="*/ 68752 w 165005"/>
              <a:gd name="connsiteY4" fmla="*/ 48126 h 441060"/>
              <a:gd name="connsiteX5" fmla="*/ 75627 w 165005"/>
              <a:gd name="connsiteY5" fmla="*/ 199380 h 441060"/>
              <a:gd name="connsiteX6" fmla="*/ 82502 w 165005"/>
              <a:gd name="connsiteY6" fmla="*/ 226881 h 441060"/>
              <a:gd name="connsiteX7" fmla="*/ 110003 w 165005"/>
              <a:gd name="connsiteY7" fmla="*/ 288757 h 441060"/>
              <a:gd name="connsiteX8" fmla="*/ 130629 w 165005"/>
              <a:gd name="connsiteY8" fmla="*/ 323133 h 441060"/>
              <a:gd name="connsiteX9" fmla="*/ 137504 w 165005"/>
              <a:gd name="connsiteY9" fmla="*/ 343759 h 441060"/>
              <a:gd name="connsiteX10" fmla="*/ 151254 w 165005"/>
              <a:gd name="connsiteY10" fmla="*/ 364385 h 441060"/>
              <a:gd name="connsiteX11" fmla="*/ 165005 w 165005"/>
              <a:gd name="connsiteY11" fmla="*/ 405636 h 441060"/>
              <a:gd name="connsiteX12" fmla="*/ 158129 w 165005"/>
              <a:gd name="connsiteY12" fmla="*/ 440012 h 441060"/>
              <a:gd name="connsiteX13" fmla="*/ 116878 w 165005"/>
              <a:gd name="connsiteY13" fmla="*/ 426261 h 441060"/>
              <a:gd name="connsiteX14" fmla="*/ 89378 w 165005"/>
              <a:gd name="connsiteY14" fmla="*/ 391885 h 441060"/>
              <a:gd name="connsiteX15" fmla="*/ 61877 w 165005"/>
              <a:gd name="connsiteY15" fmla="*/ 357509 h 441060"/>
              <a:gd name="connsiteX16" fmla="*/ 34376 w 165005"/>
              <a:gd name="connsiteY16" fmla="*/ 295633 h 441060"/>
              <a:gd name="connsiteX17" fmla="*/ 6875 w 165005"/>
              <a:gd name="connsiteY17" fmla="*/ 213130 h 441060"/>
              <a:gd name="connsiteX18" fmla="*/ 0 w 165005"/>
              <a:gd name="connsiteY18" fmla="*/ 192505 h 441060"/>
              <a:gd name="connsiteX19" fmla="*/ 6875 w 165005"/>
              <a:gd name="connsiteY19" fmla="*/ 55001 h 44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5005" h="441060">
                <a:moveTo>
                  <a:pt x="6875" y="55001"/>
                </a:moveTo>
                <a:cubicBezTo>
                  <a:pt x="11004" y="38488"/>
                  <a:pt x="12664" y="18744"/>
                  <a:pt x="27501" y="6875"/>
                </a:cubicBezTo>
                <a:cubicBezTo>
                  <a:pt x="33160" y="2348"/>
                  <a:pt x="41251" y="2292"/>
                  <a:pt x="48126" y="0"/>
                </a:cubicBezTo>
                <a:cubicBezTo>
                  <a:pt x="52710" y="6875"/>
                  <a:pt x="58622" y="13030"/>
                  <a:pt x="61877" y="20625"/>
                </a:cubicBezTo>
                <a:cubicBezTo>
                  <a:pt x="65599" y="29310"/>
                  <a:pt x="68027" y="38705"/>
                  <a:pt x="68752" y="48126"/>
                </a:cubicBezTo>
                <a:cubicBezTo>
                  <a:pt x="72623" y="98447"/>
                  <a:pt x="71756" y="149059"/>
                  <a:pt x="75627" y="199380"/>
                </a:cubicBezTo>
                <a:cubicBezTo>
                  <a:pt x="76352" y="208801"/>
                  <a:pt x="79787" y="217830"/>
                  <a:pt x="82502" y="226881"/>
                </a:cubicBezTo>
                <a:cubicBezTo>
                  <a:pt x="95890" y="271507"/>
                  <a:pt x="89910" y="258617"/>
                  <a:pt x="110003" y="288757"/>
                </a:cubicBezTo>
                <a:cubicBezTo>
                  <a:pt x="129479" y="347187"/>
                  <a:pt x="102316" y="275946"/>
                  <a:pt x="130629" y="323133"/>
                </a:cubicBezTo>
                <a:cubicBezTo>
                  <a:pt x="134358" y="329347"/>
                  <a:pt x="134263" y="337277"/>
                  <a:pt x="137504" y="343759"/>
                </a:cubicBezTo>
                <a:cubicBezTo>
                  <a:pt x="141199" y="351150"/>
                  <a:pt x="147898" y="356834"/>
                  <a:pt x="151254" y="364385"/>
                </a:cubicBezTo>
                <a:cubicBezTo>
                  <a:pt x="157141" y="377630"/>
                  <a:pt x="165005" y="405636"/>
                  <a:pt x="165005" y="405636"/>
                </a:cubicBezTo>
                <a:cubicBezTo>
                  <a:pt x="162713" y="417095"/>
                  <a:pt x="168870" y="435409"/>
                  <a:pt x="158129" y="440012"/>
                </a:cubicBezTo>
                <a:cubicBezTo>
                  <a:pt x="144807" y="445721"/>
                  <a:pt x="116878" y="426261"/>
                  <a:pt x="116878" y="426261"/>
                </a:cubicBezTo>
                <a:cubicBezTo>
                  <a:pt x="75798" y="398874"/>
                  <a:pt x="111518" y="428785"/>
                  <a:pt x="89378" y="391885"/>
                </a:cubicBezTo>
                <a:cubicBezTo>
                  <a:pt x="64882" y="351060"/>
                  <a:pt x="85471" y="410595"/>
                  <a:pt x="61877" y="357509"/>
                </a:cubicBezTo>
                <a:cubicBezTo>
                  <a:pt x="29152" y="283877"/>
                  <a:pt x="65493" y="342309"/>
                  <a:pt x="34376" y="295633"/>
                </a:cubicBezTo>
                <a:lnTo>
                  <a:pt x="6875" y="213130"/>
                </a:lnTo>
                <a:cubicBezTo>
                  <a:pt x="4583" y="206255"/>
                  <a:pt x="0" y="199752"/>
                  <a:pt x="0" y="192505"/>
                </a:cubicBezTo>
                <a:lnTo>
                  <a:pt x="6875" y="55001"/>
                </a:lnTo>
                <a:close/>
              </a:path>
            </a:pathLst>
          </a:custGeom>
          <a:solidFill>
            <a:srgbClr val="FF82F6"/>
          </a:solid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7682593" y="2786310"/>
            <a:ext cx="545867" cy="894199"/>
          </a:xfrm>
          <a:custGeom>
            <a:avLst/>
            <a:gdLst>
              <a:gd name="connsiteX0" fmla="*/ 538843 w 545867"/>
              <a:gd name="connsiteY0" fmla="*/ 4061 h 894199"/>
              <a:gd name="connsiteX1" fmla="*/ 473528 w 545867"/>
              <a:gd name="connsiteY1" fmla="*/ 20390 h 894199"/>
              <a:gd name="connsiteX2" fmla="*/ 440871 w 545867"/>
              <a:gd name="connsiteY2" fmla="*/ 28554 h 894199"/>
              <a:gd name="connsiteX3" fmla="*/ 391886 w 545867"/>
              <a:gd name="connsiteY3" fmla="*/ 44883 h 894199"/>
              <a:gd name="connsiteX4" fmla="*/ 367393 w 545867"/>
              <a:gd name="connsiteY4" fmla="*/ 53047 h 894199"/>
              <a:gd name="connsiteX5" fmla="*/ 342900 w 545867"/>
              <a:gd name="connsiteY5" fmla="*/ 61211 h 894199"/>
              <a:gd name="connsiteX6" fmla="*/ 318407 w 545867"/>
              <a:gd name="connsiteY6" fmla="*/ 77540 h 894199"/>
              <a:gd name="connsiteX7" fmla="*/ 293914 w 545867"/>
              <a:gd name="connsiteY7" fmla="*/ 85704 h 894199"/>
              <a:gd name="connsiteX8" fmla="*/ 244928 w 545867"/>
              <a:gd name="connsiteY8" fmla="*/ 118361 h 894199"/>
              <a:gd name="connsiteX9" fmla="*/ 220436 w 545867"/>
              <a:gd name="connsiteY9" fmla="*/ 134690 h 894199"/>
              <a:gd name="connsiteX10" fmla="*/ 204107 w 545867"/>
              <a:gd name="connsiteY10" fmla="*/ 159183 h 894199"/>
              <a:gd name="connsiteX11" fmla="*/ 179614 w 545867"/>
              <a:gd name="connsiteY11" fmla="*/ 175511 h 894199"/>
              <a:gd name="connsiteX12" fmla="*/ 122464 w 545867"/>
              <a:gd name="connsiteY12" fmla="*/ 240826 h 894199"/>
              <a:gd name="connsiteX13" fmla="*/ 89807 w 545867"/>
              <a:gd name="connsiteY13" fmla="*/ 289811 h 894199"/>
              <a:gd name="connsiteX14" fmla="*/ 65314 w 545867"/>
              <a:gd name="connsiteY14" fmla="*/ 338797 h 894199"/>
              <a:gd name="connsiteX15" fmla="*/ 48986 w 545867"/>
              <a:gd name="connsiteY15" fmla="*/ 387783 h 894199"/>
              <a:gd name="connsiteX16" fmla="*/ 40821 w 545867"/>
              <a:gd name="connsiteY16" fmla="*/ 412276 h 894199"/>
              <a:gd name="connsiteX17" fmla="*/ 24493 w 545867"/>
              <a:gd name="connsiteY17" fmla="*/ 436769 h 894199"/>
              <a:gd name="connsiteX18" fmla="*/ 8164 w 545867"/>
              <a:gd name="connsiteY18" fmla="*/ 485754 h 894199"/>
              <a:gd name="connsiteX19" fmla="*/ 0 w 545867"/>
              <a:gd name="connsiteY19" fmla="*/ 510247 h 894199"/>
              <a:gd name="connsiteX20" fmla="*/ 8164 w 545867"/>
              <a:gd name="connsiteY20" fmla="*/ 877640 h 894199"/>
              <a:gd name="connsiteX21" fmla="*/ 32657 w 545867"/>
              <a:gd name="connsiteY21" fmla="*/ 893969 h 894199"/>
              <a:gd name="connsiteX22" fmla="*/ 65314 w 545867"/>
              <a:gd name="connsiteY22" fmla="*/ 885804 h 894199"/>
              <a:gd name="connsiteX23" fmla="*/ 89807 w 545867"/>
              <a:gd name="connsiteY23" fmla="*/ 869476 h 894199"/>
              <a:gd name="connsiteX24" fmla="*/ 106136 w 545867"/>
              <a:gd name="connsiteY24" fmla="*/ 779669 h 894199"/>
              <a:gd name="connsiteX25" fmla="*/ 114300 w 545867"/>
              <a:gd name="connsiteY25" fmla="*/ 681697 h 894199"/>
              <a:gd name="connsiteX26" fmla="*/ 130628 w 545867"/>
              <a:gd name="connsiteY26" fmla="*/ 632711 h 894199"/>
              <a:gd name="connsiteX27" fmla="*/ 155121 w 545867"/>
              <a:gd name="connsiteY27" fmla="*/ 551069 h 894199"/>
              <a:gd name="connsiteX28" fmla="*/ 163286 w 545867"/>
              <a:gd name="connsiteY28" fmla="*/ 526576 h 894199"/>
              <a:gd name="connsiteX29" fmla="*/ 171450 w 545867"/>
              <a:gd name="connsiteY29" fmla="*/ 502083 h 894199"/>
              <a:gd name="connsiteX30" fmla="*/ 195943 w 545867"/>
              <a:gd name="connsiteY30" fmla="*/ 453097 h 894199"/>
              <a:gd name="connsiteX31" fmla="*/ 212271 w 545867"/>
              <a:gd name="connsiteY31" fmla="*/ 428604 h 894199"/>
              <a:gd name="connsiteX32" fmla="*/ 220436 w 545867"/>
              <a:gd name="connsiteY32" fmla="*/ 404111 h 894199"/>
              <a:gd name="connsiteX33" fmla="*/ 253093 w 545867"/>
              <a:gd name="connsiteY33" fmla="*/ 355126 h 894199"/>
              <a:gd name="connsiteX34" fmla="*/ 261257 w 545867"/>
              <a:gd name="connsiteY34" fmla="*/ 330633 h 894199"/>
              <a:gd name="connsiteX35" fmla="*/ 302078 w 545867"/>
              <a:gd name="connsiteY35" fmla="*/ 281647 h 894199"/>
              <a:gd name="connsiteX36" fmla="*/ 326571 w 545867"/>
              <a:gd name="connsiteY36" fmla="*/ 265319 h 894199"/>
              <a:gd name="connsiteX37" fmla="*/ 342900 w 545867"/>
              <a:gd name="connsiteY37" fmla="*/ 240826 h 894199"/>
              <a:gd name="connsiteX38" fmla="*/ 391886 w 545867"/>
              <a:gd name="connsiteY38" fmla="*/ 208169 h 894199"/>
              <a:gd name="connsiteX39" fmla="*/ 408214 w 545867"/>
              <a:gd name="connsiteY39" fmla="*/ 183676 h 894199"/>
              <a:gd name="connsiteX40" fmla="*/ 457200 w 545867"/>
              <a:gd name="connsiteY40" fmla="*/ 151019 h 894199"/>
              <a:gd name="connsiteX41" fmla="*/ 481693 w 545867"/>
              <a:gd name="connsiteY41" fmla="*/ 134690 h 894199"/>
              <a:gd name="connsiteX42" fmla="*/ 506186 w 545867"/>
              <a:gd name="connsiteY42" fmla="*/ 118361 h 894199"/>
              <a:gd name="connsiteX43" fmla="*/ 530678 w 545867"/>
              <a:gd name="connsiteY43" fmla="*/ 102033 h 894199"/>
              <a:gd name="connsiteX44" fmla="*/ 538843 w 545867"/>
              <a:gd name="connsiteY44" fmla="*/ 4061 h 89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45867" h="894199">
                <a:moveTo>
                  <a:pt x="538843" y="4061"/>
                </a:moveTo>
                <a:cubicBezTo>
                  <a:pt x="529318" y="-9546"/>
                  <a:pt x="495300" y="14947"/>
                  <a:pt x="473528" y="20390"/>
                </a:cubicBezTo>
                <a:cubicBezTo>
                  <a:pt x="462642" y="23111"/>
                  <a:pt x="451516" y="25006"/>
                  <a:pt x="440871" y="28554"/>
                </a:cubicBezTo>
                <a:lnTo>
                  <a:pt x="391886" y="44883"/>
                </a:lnTo>
                <a:lnTo>
                  <a:pt x="367393" y="53047"/>
                </a:lnTo>
                <a:lnTo>
                  <a:pt x="342900" y="61211"/>
                </a:lnTo>
                <a:cubicBezTo>
                  <a:pt x="334736" y="66654"/>
                  <a:pt x="327183" y="73152"/>
                  <a:pt x="318407" y="77540"/>
                </a:cubicBezTo>
                <a:cubicBezTo>
                  <a:pt x="310710" y="81389"/>
                  <a:pt x="301437" y="81525"/>
                  <a:pt x="293914" y="85704"/>
                </a:cubicBezTo>
                <a:cubicBezTo>
                  <a:pt x="276759" y="95234"/>
                  <a:pt x="261257" y="107475"/>
                  <a:pt x="244928" y="118361"/>
                </a:cubicBezTo>
                <a:lnTo>
                  <a:pt x="220436" y="134690"/>
                </a:lnTo>
                <a:cubicBezTo>
                  <a:pt x="214993" y="142854"/>
                  <a:pt x="211045" y="152245"/>
                  <a:pt x="204107" y="159183"/>
                </a:cubicBezTo>
                <a:cubicBezTo>
                  <a:pt x="197169" y="166121"/>
                  <a:pt x="186075" y="168127"/>
                  <a:pt x="179614" y="175511"/>
                </a:cubicBezTo>
                <a:cubicBezTo>
                  <a:pt x="112936" y="251714"/>
                  <a:pt x="177574" y="204085"/>
                  <a:pt x="122464" y="240826"/>
                </a:cubicBezTo>
                <a:cubicBezTo>
                  <a:pt x="111578" y="257154"/>
                  <a:pt x="96013" y="271194"/>
                  <a:pt x="89807" y="289811"/>
                </a:cubicBezTo>
                <a:cubicBezTo>
                  <a:pt x="78540" y="323613"/>
                  <a:pt x="86417" y="307143"/>
                  <a:pt x="65314" y="338797"/>
                </a:cubicBezTo>
                <a:lnTo>
                  <a:pt x="48986" y="387783"/>
                </a:lnTo>
                <a:cubicBezTo>
                  <a:pt x="46265" y="395947"/>
                  <a:pt x="45595" y="405115"/>
                  <a:pt x="40821" y="412276"/>
                </a:cubicBezTo>
                <a:cubicBezTo>
                  <a:pt x="35378" y="420440"/>
                  <a:pt x="28478" y="427803"/>
                  <a:pt x="24493" y="436769"/>
                </a:cubicBezTo>
                <a:cubicBezTo>
                  <a:pt x="17503" y="452497"/>
                  <a:pt x="13607" y="469426"/>
                  <a:pt x="8164" y="485754"/>
                </a:cubicBezTo>
                <a:lnTo>
                  <a:pt x="0" y="510247"/>
                </a:lnTo>
                <a:cubicBezTo>
                  <a:pt x="2721" y="632711"/>
                  <a:pt x="-2223" y="755587"/>
                  <a:pt x="8164" y="877640"/>
                </a:cubicBezTo>
                <a:cubicBezTo>
                  <a:pt x="8996" y="887417"/>
                  <a:pt x="22943" y="892581"/>
                  <a:pt x="32657" y="893969"/>
                </a:cubicBezTo>
                <a:cubicBezTo>
                  <a:pt x="43765" y="895556"/>
                  <a:pt x="54428" y="888526"/>
                  <a:pt x="65314" y="885804"/>
                </a:cubicBezTo>
                <a:cubicBezTo>
                  <a:pt x="73478" y="880361"/>
                  <a:pt x="84939" y="877995"/>
                  <a:pt x="89807" y="869476"/>
                </a:cubicBezTo>
                <a:cubicBezTo>
                  <a:pt x="92490" y="864781"/>
                  <a:pt x="106100" y="779883"/>
                  <a:pt x="106136" y="779669"/>
                </a:cubicBezTo>
                <a:cubicBezTo>
                  <a:pt x="108857" y="747012"/>
                  <a:pt x="108913" y="714022"/>
                  <a:pt x="114300" y="681697"/>
                </a:cubicBezTo>
                <a:cubicBezTo>
                  <a:pt x="117129" y="664719"/>
                  <a:pt x="126453" y="649409"/>
                  <a:pt x="130628" y="632711"/>
                </a:cubicBezTo>
                <a:cubicBezTo>
                  <a:pt x="142966" y="583362"/>
                  <a:pt x="135247" y="610691"/>
                  <a:pt x="155121" y="551069"/>
                </a:cubicBezTo>
                <a:lnTo>
                  <a:pt x="163286" y="526576"/>
                </a:lnTo>
                <a:cubicBezTo>
                  <a:pt x="166007" y="518412"/>
                  <a:pt x="166676" y="509244"/>
                  <a:pt x="171450" y="502083"/>
                </a:cubicBezTo>
                <a:cubicBezTo>
                  <a:pt x="218243" y="431890"/>
                  <a:pt x="162141" y="520700"/>
                  <a:pt x="195943" y="453097"/>
                </a:cubicBezTo>
                <a:cubicBezTo>
                  <a:pt x="200331" y="444321"/>
                  <a:pt x="207883" y="437380"/>
                  <a:pt x="212271" y="428604"/>
                </a:cubicBezTo>
                <a:cubicBezTo>
                  <a:pt x="216120" y="420907"/>
                  <a:pt x="216256" y="411634"/>
                  <a:pt x="220436" y="404111"/>
                </a:cubicBezTo>
                <a:cubicBezTo>
                  <a:pt x="229967" y="386956"/>
                  <a:pt x="253093" y="355126"/>
                  <a:pt x="253093" y="355126"/>
                </a:cubicBezTo>
                <a:cubicBezTo>
                  <a:pt x="255814" y="346962"/>
                  <a:pt x="257408" y="338330"/>
                  <a:pt x="261257" y="330633"/>
                </a:cubicBezTo>
                <a:cubicBezTo>
                  <a:pt x="270430" y="312287"/>
                  <a:pt x="286604" y="294542"/>
                  <a:pt x="302078" y="281647"/>
                </a:cubicBezTo>
                <a:cubicBezTo>
                  <a:pt x="309616" y="275365"/>
                  <a:pt x="318407" y="270762"/>
                  <a:pt x="326571" y="265319"/>
                </a:cubicBezTo>
                <a:cubicBezTo>
                  <a:pt x="332014" y="257155"/>
                  <a:pt x="335515" y="247287"/>
                  <a:pt x="342900" y="240826"/>
                </a:cubicBezTo>
                <a:cubicBezTo>
                  <a:pt x="357669" y="227903"/>
                  <a:pt x="391886" y="208169"/>
                  <a:pt x="391886" y="208169"/>
                </a:cubicBezTo>
                <a:cubicBezTo>
                  <a:pt x="397329" y="200005"/>
                  <a:pt x="400830" y="190137"/>
                  <a:pt x="408214" y="183676"/>
                </a:cubicBezTo>
                <a:cubicBezTo>
                  <a:pt x="422983" y="170753"/>
                  <a:pt x="440871" y="161905"/>
                  <a:pt x="457200" y="151019"/>
                </a:cubicBezTo>
                <a:lnTo>
                  <a:pt x="481693" y="134690"/>
                </a:lnTo>
                <a:lnTo>
                  <a:pt x="506186" y="118361"/>
                </a:lnTo>
                <a:lnTo>
                  <a:pt x="530678" y="102033"/>
                </a:lnTo>
                <a:cubicBezTo>
                  <a:pt x="550449" y="42720"/>
                  <a:pt x="548368" y="17668"/>
                  <a:pt x="538843" y="4061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8244590" y="2608289"/>
            <a:ext cx="1028020" cy="299803"/>
          </a:xfrm>
          <a:custGeom>
            <a:avLst/>
            <a:gdLst>
              <a:gd name="connsiteX0" fmla="*/ 1004341 w 1028020"/>
              <a:gd name="connsiteY0" fmla="*/ 299803 h 299803"/>
              <a:gd name="connsiteX1" fmla="*/ 1026826 w 1028020"/>
              <a:gd name="connsiteY1" fmla="*/ 269822 h 299803"/>
              <a:gd name="connsiteX2" fmla="*/ 1004341 w 1028020"/>
              <a:gd name="connsiteY2" fmla="*/ 179881 h 299803"/>
              <a:gd name="connsiteX3" fmla="*/ 959371 w 1028020"/>
              <a:gd name="connsiteY3" fmla="*/ 149901 h 299803"/>
              <a:gd name="connsiteX4" fmla="*/ 944380 w 1028020"/>
              <a:gd name="connsiteY4" fmla="*/ 134911 h 299803"/>
              <a:gd name="connsiteX5" fmla="*/ 899410 w 1028020"/>
              <a:gd name="connsiteY5" fmla="*/ 119921 h 299803"/>
              <a:gd name="connsiteX6" fmla="*/ 854440 w 1028020"/>
              <a:gd name="connsiteY6" fmla="*/ 104931 h 299803"/>
              <a:gd name="connsiteX7" fmla="*/ 786984 w 1028020"/>
              <a:gd name="connsiteY7" fmla="*/ 82445 h 299803"/>
              <a:gd name="connsiteX8" fmla="*/ 764499 w 1028020"/>
              <a:gd name="connsiteY8" fmla="*/ 74950 h 299803"/>
              <a:gd name="connsiteX9" fmla="*/ 742013 w 1028020"/>
              <a:gd name="connsiteY9" fmla="*/ 67455 h 299803"/>
              <a:gd name="connsiteX10" fmla="*/ 674558 w 1028020"/>
              <a:gd name="connsiteY10" fmla="*/ 37475 h 299803"/>
              <a:gd name="connsiteX11" fmla="*/ 652072 w 1028020"/>
              <a:gd name="connsiteY11" fmla="*/ 29980 h 299803"/>
              <a:gd name="connsiteX12" fmla="*/ 629587 w 1028020"/>
              <a:gd name="connsiteY12" fmla="*/ 22485 h 299803"/>
              <a:gd name="connsiteX13" fmla="*/ 592112 w 1028020"/>
              <a:gd name="connsiteY13" fmla="*/ 14990 h 299803"/>
              <a:gd name="connsiteX14" fmla="*/ 562131 w 1028020"/>
              <a:gd name="connsiteY14" fmla="*/ 7495 h 299803"/>
              <a:gd name="connsiteX15" fmla="*/ 472190 w 1028020"/>
              <a:gd name="connsiteY15" fmla="*/ 0 h 299803"/>
              <a:gd name="connsiteX16" fmla="*/ 232348 w 1028020"/>
              <a:gd name="connsiteY16" fmla="*/ 7495 h 299803"/>
              <a:gd name="connsiteX17" fmla="*/ 164892 w 1028020"/>
              <a:gd name="connsiteY17" fmla="*/ 29980 h 299803"/>
              <a:gd name="connsiteX18" fmla="*/ 142407 w 1028020"/>
              <a:gd name="connsiteY18" fmla="*/ 37475 h 299803"/>
              <a:gd name="connsiteX19" fmla="*/ 119921 w 1028020"/>
              <a:gd name="connsiteY19" fmla="*/ 44970 h 299803"/>
              <a:gd name="connsiteX20" fmla="*/ 97436 w 1028020"/>
              <a:gd name="connsiteY20" fmla="*/ 59960 h 299803"/>
              <a:gd name="connsiteX21" fmla="*/ 74951 w 1028020"/>
              <a:gd name="connsiteY21" fmla="*/ 67455 h 299803"/>
              <a:gd name="connsiteX22" fmla="*/ 59961 w 1028020"/>
              <a:gd name="connsiteY22" fmla="*/ 89941 h 299803"/>
              <a:gd name="connsiteX23" fmla="*/ 37476 w 1028020"/>
              <a:gd name="connsiteY23" fmla="*/ 104931 h 299803"/>
              <a:gd name="connsiteX24" fmla="*/ 22485 w 1028020"/>
              <a:gd name="connsiteY24" fmla="*/ 119921 h 299803"/>
              <a:gd name="connsiteX25" fmla="*/ 7495 w 1028020"/>
              <a:gd name="connsiteY25" fmla="*/ 164891 h 299803"/>
              <a:gd name="connsiteX26" fmla="*/ 0 w 1028020"/>
              <a:gd name="connsiteY26" fmla="*/ 187377 h 299803"/>
              <a:gd name="connsiteX27" fmla="*/ 22485 w 1028020"/>
              <a:gd name="connsiteY27" fmla="*/ 202367 h 299803"/>
              <a:gd name="connsiteX28" fmla="*/ 44971 w 1028020"/>
              <a:gd name="connsiteY28" fmla="*/ 194872 h 299803"/>
              <a:gd name="connsiteX29" fmla="*/ 104931 w 1028020"/>
              <a:gd name="connsiteY29" fmla="*/ 149901 h 299803"/>
              <a:gd name="connsiteX30" fmla="*/ 149902 w 1028020"/>
              <a:gd name="connsiteY30" fmla="*/ 134911 h 299803"/>
              <a:gd name="connsiteX31" fmla="*/ 247338 w 1028020"/>
              <a:gd name="connsiteY31" fmla="*/ 119921 h 299803"/>
              <a:gd name="connsiteX32" fmla="*/ 359764 w 1028020"/>
              <a:gd name="connsiteY32" fmla="*/ 112426 h 299803"/>
              <a:gd name="connsiteX33" fmla="*/ 554636 w 1028020"/>
              <a:gd name="connsiteY33" fmla="*/ 119921 h 299803"/>
              <a:gd name="connsiteX34" fmla="*/ 577121 w 1028020"/>
              <a:gd name="connsiteY34" fmla="*/ 127416 h 299803"/>
              <a:gd name="connsiteX35" fmla="*/ 682053 w 1028020"/>
              <a:gd name="connsiteY35" fmla="*/ 157396 h 299803"/>
              <a:gd name="connsiteX36" fmla="*/ 734518 w 1028020"/>
              <a:gd name="connsiteY36" fmla="*/ 179881 h 299803"/>
              <a:gd name="connsiteX37" fmla="*/ 749508 w 1028020"/>
              <a:gd name="connsiteY37" fmla="*/ 194872 h 299803"/>
              <a:gd name="connsiteX38" fmla="*/ 794479 w 1028020"/>
              <a:gd name="connsiteY38" fmla="*/ 209862 h 299803"/>
              <a:gd name="connsiteX39" fmla="*/ 816964 w 1028020"/>
              <a:gd name="connsiteY39" fmla="*/ 217357 h 299803"/>
              <a:gd name="connsiteX40" fmla="*/ 884420 w 1028020"/>
              <a:gd name="connsiteY40" fmla="*/ 239842 h 299803"/>
              <a:gd name="connsiteX41" fmla="*/ 906905 w 1028020"/>
              <a:gd name="connsiteY41" fmla="*/ 247337 h 299803"/>
              <a:gd name="connsiteX42" fmla="*/ 929390 w 1028020"/>
              <a:gd name="connsiteY42" fmla="*/ 262327 h 299803"/>
              <a:gd name="connsiteX43" fmla="*/ 951876 w 1028020"/>
              <a:gd name="connsiteY43" fmla="*/ 269822 h 299803"/>
              <a:gd name="connsiteX44" fmla="*/ 1004341 w 1028020"/>
              <a:gd name="connsiteY44" fmla="*/ 299803 h 29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28020" h="299803">
                <a:moveTo>
                  <a:pt x="1004341" y="299803"/>
                </a:moveTo>
                <a:cubicBezTo>
                  <a:pt x="1016833" y="299803"/>
                  <a:pt x="1024927" y="282169"/>
                  <a:pt x="1026826" y="269822"/>
                </a:cubicBezTo>
                <a:cubicBezTo>
                  <a:pt x="1030317" y="247127"/>
                  <a:pt x="1027109" y="199803"/>
                  <a:pt x="1004341" y="179881"/>
                </a:cubicBezTo>
                <a:cubicBezTo>
                  <a:pt x="990783" y="168017"/>
                  <a:pt x="972110" y="162640"/>
                  <a:pt x="959371" y="149901"/>
                </a:cubicBezTo>
                <a:cubicBezTo>
                  <a:pt x="954374" y="144904"/>
                  <a:pt x="950701" y="138071"/>
                  <a:pt x="944380" y="134911"/>
                </a:cubicBezTo>
                <a:cubicBezTo>
                  <a:pt x="930247" y="127845"/>
                  <a:pt x="914400" y="124918"/>
                  <a:pt x="899410" y="119921"/>
                </a:cubicBezTo>
                <a:lnTo>
                  <a:pt x="854440" y="104931"/>
                </a:lnTo>
                <a:lnTo>
                  <a:pt x="786984" y="82445"/>
                </a:lnTo>
                <a:lnTo>
                  <a:pt x="764499" y="74950"/>
                </a:lnTo>
                <a:lnTo>
                  <a:pt x="742013" y="67455"/>
                </a:lnTo>
                <a:cubicBezTo>
                  <a:pt x="706381" y="43701"/>
                  <a:pt x="728073" y="55313"/>
                  <a:pt x="674558" y="37475"/>
                </a:cubicBezTo>
                <a:lnTo>
                  <a:pt x="652072" y="29980"/>
                </a:lnTo>
                <a:cubicBezTo>
                  <a:pt x="644577" y="27482"/>
                  <a:pt x="637334" y="24034"/>
                  <a:pt x="629587" y="22485"/>
                </a:cubicBezTo>
                <a:cubicBezTo>
                  <a:pt x="617095" y="19987"/>
                  <a:pt x="604548" y="17753"/>
                  <a:pt x="592112" y="14990"/>
                </a:cubicBezTo>
                <a:cubicBezTo>
                  <a:pt x="582056" y="12755"/>
                  <a:pt x="572353" y="8773"/>
                  <a:pt x="562131" y="7495"/>
                </a:cubicBezTo>
                <a:cubicBezTo>
                  <a:pt x="532279" y="3764"/>
                  <a:pt x="502170" y="2498"/>
                  <a:pt x="472190" y="0"/>
                </a:cubicBezTo>
                <a:cubicBezTo>
                  <a:pt x="392243" y="2498"/>
                  <a:pt x="312086" y="1200"/>
                  <a:pt x="232348" y="7495"/>
                </a:cubicBezTo>
                <a:cubicBezTo>
                  <a:pt x="232346" y="7495"/>
                  <a:pt x="176136" y="26232"/>
                  <a:pt x="164892" y="29980"/>
                </a:cubicBezTo>
                <a:lnTo>
                  <a:pt x="142407" y="37475"/>
                </a:lnTo>
                <a:lnTo>
                  <a:pt x="119921" y="44970"/>
                </a:lnTo>
                <a:cubicBezTo>
                  <a:pt x="112426" y="49967"/>
                  <a:pt x="105493" y="55932"/>
                  <a:pt x="97436" y="59960"/>
                </a:cubicBezTo>
                <a:cubicBezTo>
                  <a:pt x="90370" y="63493"/>
                  <a:pt x="81120" y="62520"/>
                  <a:pt x="74951" y="67455"/>
                </a:cubicBezTo>
                <a:cubicBezTo>
                  <a:pt x="67917" y="73082"/>
                  <a:pt x="66331" y="83571"/>
                  <a:pt x="59961" y="89941"/>
                </a:cubicBezTo>
                <a:cubicBezTo>
                  <a:pt x="53592" y="96311"/>
                  <a:pt x="44510" y="99304"/>
                  <a:pt x="37476" y="104931"/>
                </a:cubicBezTo>
                <a:cubicBezTo>
                  <a:pt x="31958" y="109345"/>
                  <a:pt x="27482" y="114924"/>
                  <a:pt x="22485" y="119921"/>
                </a:cubicBezTo>
                <a:lnTo>
                  <a:pt x="7495" y="164891"/>
                </a:lnTo>
                <a:lnTo>
                  <a:pt x="0" y="187377"/>
                </a:lnTo>
                <a:cubicBezTo>
                  <a:pt x="13026" y="252509"/>
                  <a:pt x="-2233" y="222141"/>
                  <a:pt x="22485" y="202367"/>
                </a:cubicBezTo>
                <a:cubicBezTo>
                  <a:pt x="28655" y="197432"/>
                  <a:pt x="37476" y="197370"/>
                  <a:pt x="44971" y="194872"/>
                </a:cubicBezTo>
                <a:cubicBezTo>
                  <a:pt x="62728" y="177114"/>
                  <a:pt x="79504" y="158377"/>
                  <a:pt x="104931" y="149901"/>
                </a:cubicBezTo>
                <a:cubicBezTo>
                  <a:pt x="119921" y="144904"/>
                  <a:pt x="134408" y="138010"/>
                  <a:pt x="149902" y="134911"/>
                </a:cubicBezTo>
                <a:cubicBezTo>
                  <a:pt x="191676" y="126556"/>
                  <a:pt x="199169" y="124110"/>
                  <a:pt x="247338" y="119921"/>
                </a:cubicBezTo>
                <a:cubicBezTo>
                  <a:pt x="284755" y="116667"/>
                  <a:pt x="322289" y="114924"/>
                  <a:pt x="359764" y="112426"/>
                </a:cubicBezTo>
                <a:cubicBezTo>
                  <a:pt x="424721" y="114924"/>
                  <a:pt x="489785" y="115449"/>
                  <a:pt x="554636" y="119921"/>
                </a:cubicBezTo>
                <a:cubicBezTo>
                  <a:pt x="562518" y="120465"/>
                  <a:pt x="569499" y="125337"/>
                  <a:pt x="577121" y="127416"/>
                </a:cubicBezTo>
                <a:cubicBezTo>
                  <a:pt x="598252" y="133179"/>
                  <a:pt x="659076" y="145907"/>
                  <a:pt x="682053" y="157396"/>
                </a:cubicBezTo>
                <a:cubicBezTo>
                  <a:pt x="719099" y="175919"/>
                  <a:pt x="701433" y="168853"/>
                  <a:pt x="734518" y="179881"/>
                </a:cubicBezTo>
                <a:cubicBezTo>
                  <a:pt x="739515" y="184878"/>
                  <a:pt x="743187" y="191712"/>
                  <a:pt x="749508" y="194872"/>
                </a:cubicBezTo>
                <a:cubicBezTo>
                  <a:pt x="763641" y="201939"/>
                  <a:pt x="779489" y="204865"/>
                  <a:pt x="794479" y="209862"/>
                </a:cubicBezTo>
                <a:lnTo>
                  <a:pt x="816964" y="217357"/>
                </a:lnTo>
                <a:lnTo>
                  <a:pt x="884420" y="239842"/>
                </a:lnTo>
                <a:cubicBezTo>
                  <a:pt x="891915" y="242340"/>
                  <a:pt x="900331" y="242955"/>
                  <a:pt x="906905" y="247337"/>
                </a:cubicBezTo>
                <a:cubicBezTo>
                  <a:pt x="914400" y="252334"/>
                  <a:pt x="921333" y="258299"/>
                  <a:pt x="929390" y="262327"/>
                </a:cubicBezTo>
                <a:cubicBezTo>
                  <a:pt x="936457" y="265860"/>
                  <a:pt x="944211" y="267906"/>
                  <a:pt x="951876" y="269822"/>
                </a:cubicBezTo>
                <a:cubicBezTo>
                  <a:pt x="989699" y="279278"/>
                  <a:pt x="991849" y="299803"/>
                  <a:pt x="1004341" y="29980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9" t="28372" r="18145" b="45988"/>
          <a:stretch/>
        </p:blipFill>
        <p:spPr>
          <a:xfrm>
            <a:off x="806890" y="771556"/>
            <a:ext cx="4979272" cy="51964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6" t="28372" r="15314" b="32162"/>
          <a:stretch/>
        </p:blipFill>
        <p:spPr>
          <a:xfrm>
            <a:off x="806889" y="793630"/>
            <a:ext cx="4979271" cy="519641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</a:t>
            </a:r>
            <a:r>
              <a:rPr lang="en-US" sz="2400" b="1" dirty="0" smtClean="0">
                <a:solidFill>
                  <a:schemeClr val="bg1"/>
                </a:solidFill>
              </a:rPr>
              <a:t>odified </a:t>
            </a:r>
            <a:r>
              <a:rPr lang="en-US" sz="2400" b="1" dirty="0">
                <a:solidFill>
                  <a:schemeClr val="bg1"/>
                </a:solidFill>
              </a:rPr>
              <a:t>Crass position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Ask to place hand on hip with elbow pointed backwards.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long head biceps </a:t>
            </a:r>
            <a:r>
              <a:rPr lang="en-US" dirty="0" err="1">
                <a:solidFill>
                  <a:schemeClr val="bg1"/>
                </a:solidFill>
              </a:rPr>
              <a:t>brachii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</a:rPr>
              <a:t>SS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suprascapularis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92D050"/>
                </a:solidFill>
              </a:rPr>
              <a:t>IS</a:t>
            </a:r>
            <a:r>
              <a:rPr lang="en-US" dirty="0" smtClean="0">
                <a:solidFill>
                  <a:schemeClr val="bg1"/>
                </a:solidFill>
              </a:rPr>
              <a:t> = </a:t>
            </a:r>
            <a:r>
              <a:rPr lang="en-US" dirty="0" err="1" smtClean="0">
                <a:solidFill>
                  <a:schemeClr val="bg1"/>
                </a:solidFill>
              </a:rPr>
              <a:t>infrascapularis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C8713B"/>
                </a:solidFill>
              </a:rPr>
              <a:t>SUB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subcapularis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rgbClr val="FF82F6"/>
                </a:solidFill>
              </a:rPr>
              <a:t>TMi</a:t>
            </a:r>
            <a:r>
              <a:rPr lang="en-US" dirty="0" smtClean="0">
                <a:solidFill>
                  <a:srgbClr val="FF82F6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teres</a:t>
            </a:r>
            <a:r>
              <a:rPr lang="en-US" dirty="0" smtClean="0">
                <a:solidFill>
                  <a:schemeClr val="bg1"/>
                </a:solidFill>
              </a:rPr>
              <a:t> minor, </a:t>
            </a:r>
            <a:r>
              <a:rPr lang="en-US" b="1" dirty="0" smtClean="0">
                <a:solidFill>
                  <a:schemeClr val="bg1"/>
                </a:solidFill>
              </a:rPr>
              <a:t>RI </a:t>
            </a:r>
            <a:r>
              <a:rPr lang="en-US" dirty="0" smtClean="0">
                <a:solidFill>
                  <a:schemeClr val="bg1"/>
                </a:solidFill>
              </a:rPr>
              <a:t>= rotator interval, </a:t>
            </a:r>
            <a:r>
              <a:rPr lang="en-US" dirty="0">
                <a:solidFill>
                  <a:srgbClr val="00B0F0"/>
                </a:solidFill>
              </a:rPr>
              <a:t>GT</a:t>
            </a:r>
            <a:r>
              <a:rPr lang="en-US" dirty="0">
                <a:solidFill>
                  <a:schemeClr val="bg1"/>
                </a:solidFill>
              </a:rPr>
              <a:t> = greater tuberosity,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LT</a:t>
            </a:r>
            <a:r>
              <a:rPr lang="en-US" dirty="0">
                <a:solidFill>
                  <a:schemeClr val="bg1"/>
                </a:solidFill>
              </a:rPr>
              <a:t> = lesser tuberosity,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20538" y="2085720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Short Axis </a:t>
            </a:r>
            <a:r>
              <a:rPr lang="en-US" sz="2400" b="1" dirty="0">
                <a:solidFill>
                  <a:srgbClr val="FFFF00"/>
                </a:solidFill>
              </a:rPr>
              <a:t>SS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870352" y="2864650"/>
            <a:ext cx="501687" cy="838013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7870352" y="3721048"/>
            <a:ext cx="32683" cy="489857"/>
          </a:xfrm>
          <a:custGeom>
            <a:avLst/>
            <a:gdLst>
              <a:gd name="connsiteX0" fmla="*/ 0 w 32683"/>
              <a:gd name="connsiteY0" fmla="*/ 0 h 489857"/>
              <a:gd name="connsiteX1" fmla="*/ 32657 w 32683"/>
              <a:gd name="connsiteY1" fmla="*/ 489857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683" h="489857">
                <a:moveTo>
                  <a:pt x="0" y="0"/>
                </a:moveTo>
                <a:cubicBezTo>
                  <a:pt x="34827" y="435342"/>
                  <a:pt x="32657" y="271708"/>
                  <a:pt x="32657" y="489857"/>
                </a:cubicBezTo>
              </a:path>
            </a:pathLst>
          </a:custGeom>
          <a:noFill/>
          <a:ln w="635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753079">
            <a:off x="7699374" y="3769595"/>
            <a:ext cx="220006" cy="441060"/>
          </a:xfrm>
          <a:custGeom>
            <a:avLst/>
            <a:gdLst>
              <a:gd name="connsiteX0" fmla="*/ 6875 w 165005"/>
              <a:gd name="connsiteY0" fmla="*/ 55001 h 441060"/>
              <a:gd name="connsiteX1" fmla="*/ 27501 w 165005"/>
              <a:gd name="connsiteY1" fmla="*/ 6875 h 441060"/>
              <a:gd name="connsiteX2" fmla="*/ 48126 w 165005"/>
              <a:gd name="connsiteY2" fmla="*/ 0 h 441060"/>
              <a:gd name="connsiteX3" fmla="*/ 61877 w 165005"/>
              <a:gd name="connsiteY3" fmla="*/ 20625 h 441060"/>
              <a:gd name="connsiteX4" fmla="*/ 68752 w 165005"/>
              <a:gd name="connsiteY4" fmla="*/ 48126 h 441060"/>
              <a:gd name="connsiteX5" fmla="*/ 75627 w 165005"/>
              <a:gd name="connsiteY5" fmla="*/ 199380 h 441060"/>
              <a:gd name="connsiteX6" fmla="*/ 82502 w 165005"/>
              <a:gd name="connsiteY6" fmla="*/ 226881 h 441060"/>
              <a:gd name="connsiteX7" fmla="*/ 110003 w 165005"/>
              <a:gd name="connsiteY7" fmla="*/ 288757 h 441060"/>
              <a:gd name="connsiteX8" fmla="*/ 130629 w 165005"/>
              <a:gd name="connsiteY8" fmla="*/ 323133 h 441060"/>
              <a:gd name="connsiteX9" fmla="*/ 137504 w 165005"/>
              <a:gd name="connsiteY9" fmla="*/ 343759 h 441060"/>
              <a:gd name="connsiteX10" fmla="*/ 151254 w 165005"/>
              <a:gd name="connsiteY10" fmla="*/ 364385 h 441060"/>
              <a:gd name="connsiteX11" fmla="*/ 165005 w 165005"/>
              <a:gd name="connsiteY11" fmla="*/ 405636 h 441060"/>
              <a:gd name="connsiteX12" fmla="*/ 158129 w 165005"/>
              <a:gd name="connsiteY12" fmla="*/ 440012 h 441060"/>
              <a:gd name="connsiteX13" fmla="*/ 116878 w 165005"/>
              <a:gd name="connsiteY13" fmla="*/ 426261 h 441060"/>
              <a:gd name="connsiteX14" fmla="*/ 89378 w 165005"/>
              <a:gd name="connsiteY14" fmla="*/ 391885 h 441060"/>
              <a:gd name="connsiteX15" fmla="*/ 61877 w 165005"/>
              <a:gd name="connsiteY15" fmla="*/ 357509 h 441060"/>
              <a:gd name="connsiteX16" fmla="*/ 34376 w 165005"/>
              <a:gd name="connsiteY16" fmla="*/ 295633 h 441060"/>
              <a:gd name="connsiteX17" fmla="*/ 6875 w 165005"/>
              <a:gd name="connsiteY17" fmla="*/ 213130 h 441060"/>
              <a:gd name="connsiteX18" fmla="*/ 0 w 165005"/>
              <a:gd name="connsiteY18" fmla="*/ 192505 h 441060"/>
              <a:gd name="connsiteX19" fmla="*/ 6875 w 165005"/>
              <a:gd name="connsiteY19" fmla="*/ 55001 h 44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5005" h="441060">
                <a:moveTo>
                  <a:pt x="6875" y="55001"/>
                </a:moveTo>
                <a:cubicBezTo>
                  <a:pt x="11004" y="38488"/>
                  <a:pt x="12664" y="18744"/>
                  <a:pt x="27501" y="6875"/>
                </a:cubicBezTo>
                <a:cubicBezTo>
                  <a:pt x="33160" y="2348"/>
                  <a:pt x="41251" y="2292"/>
                  <a:pt x="48126" y="0"/>
                </a:cubicBezTo>
                <a:cubicBezTo>
                  <a:pt x="52710" y="6875"/>
                  <a:pt x="58622" y="13030"/>
                  <a:pt x="61877" y="20625"/>
                </a:cubicBezTo>
                <a:cubicBezTo>
                  <a:pt x="65599" y="29310"/>
                  <a:pt x="68027" y="38705"/>
                  <a:pt x="68752" y="48126"/>
                </a:cubicBezTo>
                <a:cubicBezTo>
                  <a:pt x="72623" y="98447"/>
                  <a:pt x="71756" y="149059"/>
                  <a:pt x="75627" y="199380"/>
                </a:cubicBezTo>
                <a:cubicBezTo>
                  <a:pt x="76352" y="208801"/>
                  <a:pt x="79787" y="217830"/>
                  <a:pt x="82502" y="226881"/>
                </a:cubicBezTo>
                <a:cubicBezTo>
                  <a:pt x="95890" y="271507"/>
                  <a:pt x="89910" y="258617"/>
                  <a:pt x="110003" y="288757"/>
                </a:cubicBezTo>
                <a:cubicBezTo>
                  <a:pt x="129479" y="347187"/>
                  <a:pt x="102316" y="275946"/>
                  <a:pt x="130629" y="323133"/>
                </a:cubicBezTo>
                <a:cubicBezTo>
                  <a:pt x="134358" y="329347"/>
                  <a:pt x="134263" y="337277"/>
                  <a:pt x="137504" y="343759"/>
                </a:cubicBezTo>
                <a:cubicBezTo>
                  <a:pt x="141199" y="351150"/>
                  <a:pt x="147898" y="356834"/>
                  <a:pt x="151254" y="364385"/>
                </a:cubicBezTo>
                <a:cubicBezTo>
                  <a:pt x="157141" y="377630"/>
                  <a:pt x="165005" y="405636"/>
                  <a:pt x="165005" y="405636"/>
                </a:cubicBezTo>
                <a:cubicBezTo>
                  <a:pt x="162713" y="417095"/>
                  <a:pt x="168870" y="435409"/>
                  <a:pt x="158129" y="440012"/>
                </a:cubicBezTo>
                <a:cubicBezTo>
                  <a:pt x="144807" y="445721"/>
                  <a:pt x="116878" y="426261"/>
                  <a:pt x="116878" y="426261"/>
                </a:cubicBezTo>
                <a:cubicBezTo>
                  <a:pt x="75798" y="398874"/>
                  <a:pt x="111518" y="428785"/>
                  <a:pt x="89378" y="391885"/>
                </a:cubicBezTo>
                <a:cubicBezTo>
                  <a:pt x="64882" y="351060"/>
                  <a:pt x="85471" y="410595"/>
                  <a:pt x="61877" y="357509"/>
                </a:cubicBezTo>
                <a:cubicBezTo>
                  <a:pt x="29152" y="283877"/>
                  <a:pt x="65493" y="342309"/>
                  <a:pt x="34376" y="295633"/>
                </a:cubicBezTo>
                <a:lnTo>
                  <a:pt x="6875" y="213130"/>
                </a:lnTo>
                <a:cubicBezTo>
                  <a:pt x="4583" y="206255"/>
                  <a:pt x="0" y="199752"/>
                  <a:pt x="0" y="192505"/>
                </a:cubicBezTo>
                <a:lnTo>
                  <a:pt x="6875" y="55001"/>
                </a:lnTo>
                <a:close/>
              </a:path>
            </a:pathLst>
          </a:custGeom>
          <a:noFill/>
          <a:ln>
            <a:solidFill>
              <a:srgbClr val="FF82F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758793" y="2837110"/>
            <a:ext cx="545867" cy="894199"/>
          </a:xfrm>
          <a:custGeom>
            <a:avLst/>
            <a:gdLst>
              <a:gd name="connsiteX0" fmla="*/ 538843 w 545867"/>
              <a:gd name="connsiteY0" fmla="*/ 4061 h 894199"/>
              <a:gd name="connsiteX1" fmla="*/ 473528 w 545867"/>
              <a:gd name="connsiteY1" fmla="*/ 20390 h 894199"/>
              <a:gd name="connsiteX2" fmla="*/ 440871 w 545867"/>
              <a:gd name="connsiteY2" fmla="*/ 28554 h 894199"/>
              <a:gd name="connsiteX3" fmla="*/ 391886 w 545867"/>
              <a:gd name="connsiteY3" fmla="*/ 44883 h 894199"/>
              <a:gd name="connsiteX4" fmla="*/ 367393 w 545867"/>
              <a:gd name="connsiteY4" fmla="*/ 53047 h 894199"/>
              <a:gd name="connsiteX5" fmla="*/ 342900 w 545867"/>
              <a:gd name="connsiteY5" fmla="*/ 61211 h 894199"/>
              <a:gd name="connsiteX6" fmla="*/ 318407 w 545867"/>
              <a:gd name="connsiteY6" fmla="*/ 77540 h 894199"/>
              <a:gd name="connsiteX7" fmla="*/ 293914 w 545867"/>
              <a:gd name="connsiteY7" fmla="*/ 85704 h 894199"/>
              <a:gd name="connsiteX8" fmla="*/ 244928 w 545867"/>
              <a:gd name="connsiteY8" fmla="*/ 118361 h 894199"/>
              <a:gd name="connsiteX9" fmla="*/ 220436 w 545867"/>
              <a:gd name="connsiteY9" fmla="*/ 134690 h 894199"/>
              <a:gd name="connsiteX10" fmla="*/ 204107 w 545867"/>
              <a:gd name="connsiteY10" fmla="*/ 159183 h 894199"/>
              <a:gd name="connsiteX11" fmla="*/ 179614 w 545867"/>
              <a:gd name="connsiteY11" fmla="*/ 175511 h 894199"/>
              <a:gd name="connsiteX12" fmla="*/ 122464 w 545867"/>
              <a:gd name="connsiteY12" fmla="*/ 240826 h 894199"/>
              <a:gd name="connsiteX13" fmla="*/ 89807 w 545867"/>
              <a:gd name="connsiteY13" fmla="*/ 289811 h 894199"/>
              <a:gd name="connsiteX14" fmla="*/ 65314 w 545867"/>
              <a:gd name="connsiteY14" fmla="*/ 338797 h 894199"/>
              <a:gd name="connsiteX15" fmla="*/ 48986 w 545867"/>
              <a:gd name="connsiteY15" fmla="*/ 387783 h 894199"/>
              <a:gd name="connsiteX16" fmla="*/ 40821 w 545867"/>
              <a:gd name="connsiteY16" fmla="*/ 412276 h 894199"/>
              <a:gd name="connsiteX17" fmla="*/ 24493 w 545867"/>
              <a:gd name="connsiteY17" fmla="*/ 436769 h 894199"/>
              <a:gd name="connsiteX18" fmla="*/ 8164 w 545867"/>
              <a:gd name="connsiteY18" fmla="*/ 485754 h 894199"/>
              <a:gd name="connsiteX19" fmla="*/ 0 w 545867"/>
              <a:gd name="connsiteY19" fmla="*/ 510247 h 894199"/>
              <a:gd name="connsiteX20" fmla="*/ 8164 w 545867"/>
              <a:gd name="connsiteY20" fmla="*/ 877640 h 894199"/>
              <a:gd name="connsiteX21" fmla="*/ 32657 w 545867"/>
              <a:gd name="connsiteY21" fmla="*/ 893969 h 894199"/>
              <a:gd name="connsiteX22" fmla="*/ 65314 w 545867"/>
              <a:gd name="connsiteY22" fmla="*/ 885804 h 894199"/>
              <a:gd name="connsiteX23" fmla="*/ 89807 w 545867"/>
              <a:gd name="connsiteY23" fmla="*/ 869476 h 894199"/>
              <a:gd name="connsiteX24" fmla="*/ 106136 w 545867"/>
              <a:gd name="connsiteY24" fmla="*/ 779669 h 894199"/>
              <a:gd name="connsiteX25" fmla="*/ 114300 w 545867"/>
              <a:gd name="connsiteY25" fmla="*/ 681697 h 894199"/>
              <a:gd name="connsiteX26" fmla="*/ 130628 w 545867"/>
              <a:gd name="connsiteY26" fmla="*/ 632711 h 894199"/>
              <a:gd name="connsiteX27" fmla="*/ 155121 w 545867"/>
              <a:gd name="connsiteY27" fmla="*/ 551069 h 894199"/>
              <a:gd name="connsiteX28" fmla="*/ 163286 w 545867"/>
              <a:gd name="connsiteY28" fmla="*/ 526576 h 894199"/>
              <a:gd name="connsiteX29" fmla="*/ 171450 w 545867"/>
              <a:gd name="connsiteY29" fmla="*/ 502083 h 894199"/>
              <a:gd name="connsiteX30" fmla="*/ 195943 w 545867"/>
              <a:gd name="connsiteY30" fmla="*/ 453097 h 894199"/>
              <a:gd name="connsiteX31" fmla="*/ 212271 w 545867"/>
              <a:gd name="connsiteY31" fmla="*/ 428604 h 894199"/>
              <a:gd name="connsiteX32" fmla="*/ 220436 w 545867"/>
              <a:gd name="connsiteY32" fmla="*/ 404111 h 894199"/>
              <a:gd name="connsiteX33" fmla="*/ 253093 w 545867"/>
              <a:gd name="connsiteY33" fmla="*/ 355126 h 894199"/>
              <a:gd name="connsiteX34" fmla="*/ 261257 w 545867"/>
              <a:gd name="connsiteY34" fmla="*/ 330633 h 894199"/>
              <a:gd name="connsiteX35" fmla="*/ 302078 w 545867"/>
              <a:gd name="connsiteY35" fmla="*/ 281647 h 894199"/>
              <a:gd name="connsiteX36" fmla="*/ 326571 w 545867"/>
              <a:gd name="connsiteY36" fmla="*/ 265319 h 894199"/>
              <a:gd name="connsiteX37" fmla="*/ 342900 w 545867"/>
              <a:gd name="connsiteY37" fmla="*/ 240826 h 894199"/>
              <a:gd name="connsiteX38" fmla="*/ 391886 w 545867"/>
              <a:gd name="connsiteY38" fmla="*/ 208169 h 894199"/>
              <a:gd name="connsiteX39" fmla="*/ 408214 w 545867"/>
              <a:gd name="connsiteY39" fmla="*/ 183676 h 894199"/>
              <a:gd name="connsiteX40" fmla="*/ 457200 w 545867"/>
              <a:gd name="connsiteY40" fmla="*/ 151019 h 894199"/>
              <a:gd name="connsiteX41" fmla="*/ 481693 w 545867"/>
              <a:gd name="connsiteY41" fmla="*/ 134690 h 894199"/>
              <a:gd name="connsiteX42" fmla="*/ 506186 w 545867"/>
              <a:gd name="connsiteY42" fmla="*/ 118361 h 894199"/>
              <a:gd name="connsiteX43" fmla="*/ 530678 w 545867"/>
              <a:gd name="connsiteY43" fmla="*/ 102033 h 894199"/>
              <a:gd name="connsiteX44" fmla="*/ 538843 w 545867"/>
              <a:gd name="connsiteY44" fmla="*/ 4061 h 89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45867" h="894199">
                <a:moveTo>
                  <a:pt x="538843" y="4061"/>
                </a:moveTo>
                <a:cubicBezTo>
                  <a:pt x="529318" y="-9546"/>
                  <a:pt x="495300" y="14947"/>
                  <a:pt x="473528" y="20390"/>
                </a:cubicBezTo>
                <a:cubicBezTo>
                  <a:pt x="462642" y="23111"/>
                  <a:pt x="451516" y="25006"/>
                  <a:pt x="440871" y="28554"/>
                </a:cubicBezTo>
                <a:lnTo>
                  <a:pt x="391886" y="44883"/>
                </a:lnTo>
                <a:lnTo>
                  <a:pt x="367393" y="53047"/>
                </a:lnTo>
                <a:lnTo>
                  <a:pt x="342900" y="61211"/>
                </a:lnTo>
                <a:cubicBezTo>
                  <a:pt x="334736" y="66654"/>
                  <a:pt x="327183" y="73152"/>
                  <a:pt x="318407" y="77540"/>
                </a:cubicBezTo>
                <a:cubicBezTo>
                  <a:pt x="310710" y="81389"/>
                  <a:pt x="301437" y="81525"/>
                  <a:pt x="293914" y="85704"/>
                </a:cubicBezTo>
                <a:cubicBezTo>
                  <a:pt x="276759" y="95234"/>
                  <a:pt x="261257" y="107475"/>
                  <a:pt x="244928" y="118361"/>
                </a:cubicBezTo>
                <a:lnTo>
                  <a:pt x="220436" y="134690"/>
                </a:lnTo>
                <a:cubicBezTo>
                  <a:pt x="214993" y="142854"/>
                  <a:pt x="211045" y="152245"/>
                  <a:pt x="204107" y="159183"/>
                </a:cubicBezTo>
                <a:cubicBezTo>
                  <a:pt x="197169" y="166121"/>
                  <a:pt x="186075" y="168127"/>
                  <a:pt x="179614" y="175511"/>
                </a:cubicBezTo>
                <a:cubicBezTo>
                  <a:pt x="112936" y="251714"/>
                  <a:pt x="177574" y="204085"/>
                  <a:pt x="122464" y="240826"/>
                </a:cubicBezTo>
                <a:cubicBezTo>
                  <a:pt x="111578" y="257154"/>
                  <a:pt x="96013" y="271194"/>
                  <a:pt x="89807" y="289811"/>
                </a:cubicBezTo>
                <a:cubicBezTo>
                  <a:pt x="78540" y="323613"/>
                  <a:pt x="86417" y="307143"/>
                  <a:pt x="65314" y="338797"/>
                </a:cubicBezTo>
                <a:lnTo>
                  <a:pt x="48986" y="387783"/>
                </a:lnTo>
                <a:cubicBezTo>
                  <a:pt x="46265" y="395947"/>
                  <a:pt x="45595" y="405115"/>
                  <a:pt x="40821" y="412276"/>
                </a:cubicBezTo>
                <a:cubicBezTo>
                  <a:pt x="35378" y="420440"/>
                  <a:pt x="28478" y="427803"/>
                  <a:pt x="24493" y="436769"/>
                </a:cubicBezTo>
                <a:cubicBezTo>
                  <a:pt x="17503" y="452497"/>
                  <a:pt x="13607" y="469426"/>
                  <a:pt x="8164" y="485754"/>
                </a:cubicBezTo>
                <a:lnTo>
                  <a:pt x="0" y="510247"/>
                </a:lnTo>
                <a:cubicBezTo>
                  <a:pt x="2721" y="632711"/>
                  <a:pt x="-2223" y="755587"/>
                  <a:pt x="8164" y="877640"/>
                </a:cubicBezTo>
                <a:cubicBezTo>
                  <a:pt x="8996" y="887417"/>
                  <a:pt x="22943" y="892581"/>
                  <a:pt x="32657" y="893969"/>
                </a:cubicBezTo>
                <a:cubicBezTo>
                  <a:pt x="43765" y="895556"/>
                  <a:pt x="54428" y="888526"/>
                  <a:pt x="65314" y="885804"/>
                </a:cubicBezTo>
                <a:cubicBezTo>
                  <a:pt x="73478" y="880361"/>
                  <a:pt x="84939" y="877995"/>
                  <a:pt x="89807" y="869476"/>
                </a:cubicBezTo>
                <a:cubicBezTo>
                  <a:pt x="92490" y="864781"/>
                  <a:pt x="106100" y="779883"/>
                  <a:pt x="106136" y="779669"/>
                </a:cubicBezTo>
                <a:cubicBezTo>
                  <a:pt x="108857" y="747012"/>
                  <a:pt x="108913" y="714022"/>
                  <a:pt x="114300" y="681697"/>
                </a:cubicBezTo>
                <a:cubicBezTo>
                  <a:pt x="117129" y="664719"/>
                  <a:pt x="126453" y="649409"/>
                  <a:pt x="130628" y="632711"/>
                </a:cubicBezTo>
                <a:cubicBezTo>
                  <a:pt x="142966" y="583362"/>
                  <a:pt x="135247" y="610691"/>
                  <a:pt x="155121" y="551069"/>
                </a:cubicBezTo>
                <a:lnTo>
                  <a:pt x="163286" y="526576"/>
                </a:lnTo>
                <a:cubicBezTo>
                  <a:pt x="166007" y="518412"/>
                  <a:pt x="166676" y="509244"/>
                  <a:pt x="171450" y="502083"/>
                </a:cubicBezTo>
                <a:cubicBezTo>
                  <a:pt x="218243" y="431890"/>
                  <a:pt x="162141" y="520700"/>
                  <a:pt x="195943" y="453097"/>
                </a:cubicBezTo>
                <a:cubicBezTo>
                  <a:pt x="200331" y="444321"/>
                  <a:pt x="207883" y="437380"/>
                  <a:pt x="212271" y="428604"/>
                </a:cubicBezTo>
                <a:cubicBezTo>
                  <a:pt x="216120" y="420907"/>
                  <a:pt x="216256" y="411634"/>
                  <a:pt x="220436" y="404111"/>
                </a:cubicBezTo>
                <a:cubicBezTo>
                  <a:pt x="229967" y="386956"/>
                  <a:pt x="253093" y="355126"/>
                  <a:pt x="253093" y="355126"/>
                </a:cubicBezTo>
                <a:cubicBezTo>
                  <a:pt x="255814" y="346962"/>
                  <a:pt x="257408" y="338330"/>
                  <a:pt x="261257" y="330633"/>
                </a:cubicBezTo>
                <a:cubicBezTo>
                  <a:pt x="270430" y="312287"/>
                  <a:pt x="286604" y="294542"/>
                  <a:pt x="302078" y="281647"/>
                </a:cubicBezTo>
                <a:cubicBezTo>
                  <a:pt x="309616" y="275365"/>
                  <a:pt x="318407" y="270762"/>
                  <a:pt x="326571" y="265319"/>
                </a:cubicBezTo>
                <a:cubicBezTo>
                  <a:pt x="332014" y="257155"/>
                  <a:pt x="335515" y="247287"/>
                  <a:pt x="342900" y="240826"/>
                </a:cubicBezTo>
                <a:cubicBezTo>
                  <a:pt x="357669" y="227903"/>
                  <a:pt x="391886" y="208169"/>
                  <a:pt x="391886" y="208169"/>
                </a:cubicBezTo>
                <a:cubicBezTo>
                  <a:pt x="397329" y="200005"/>
                  <a:pt x="400830" y="190137"/>
                  <a:pt x="408214" y="183676"/>
                </a:cubicBezTo>
                <a:cubicBezTo>
                  <a:pt x="422983" y="170753"/>
                  <a:pt x="440871" y="161905"/>
                  <a:pt x="457200" y="151019"/>
                </a:cubicBezTo>
                <a:lnTo>
                  <a:pt x="481693" y="134690"/>
                </a:lnTo>
                <a:lnTo>
                  <a:pt x="506186" y="118361"/>
                </a:lnTo>
                <a:lnTo>
                  <a:pt x="530678" y="102033"/>
                </a:lnTo>
                <a:cubicBezTo>
                  <a:pt x="550449" y="42720"/>
                  <a:pt x="548368" y="17668"/>
                  <a:pt x="538843" y="4061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447433">
            <a:off x="8187435" y="2649452"/>
            <a:ext cx="1147890" cy="415047"/>
          </a:xfrm>
          <a:custGeom>
            <a:avLst/>
            <a:gdLst>
              <a:gd name="connsiteX0" fmla="*/ 168639 w 1147890"/>
              <a:gd name="connsiteY0" fmla="*/ 220493 h 415047"/>
              <a:gd name="connsiteX1" fmla="*/ 142699 w 1147890"/>
              <a:gd name="connsiteY1" fmla="*/ 239949 h 415047"/>
              <a:gd name="connsiteX2" fmla="*/ 116758 w 1147890"/>
              <a:gd name="connsiteY2" fmla="*/ 272374 h 415047"/>
              <a:gd name="connsiteX3" fmla="*/ 90818 w 1147890"/>
              <a:gd name="connsiteY3" fmla="*/ 330740 h 415047"/>
              <a:gd name="connsiteX4" fmla="*/ 71362 w 1147890"/>
              <a:gd name="connsiteY4" fmla="*/ 363166 h 415047"/>
              <a:gd name="connsiteX5" fmla="*/ 51907 w 1147890"/>
              <a:gd name="connsiteY5" fmla="*/ 402076 h 415047"/>
              <a:gd name="connsiteX6" fmla="*/ 12996 w 1147890"/>
              <a:gd name="connsiteY6" fmla="*/ 415047 h 415047"/>
              <a:gd name="connsiteX7" fmla="*/ 26 w 1147890"/>
              <a:gd name="connsiteY7" fmla="*/ 402076 h 415047"/>
              <a:gd name="connsiteX8" fmla="*/ 19482 w 1147890"/>
              <a:gd name="connsiteY8" fmla="*/ 291830 h 415047"/>
              <a:gd name="connsiteX9" fmla="*/ 32452 w 1147890"/>
              <a:gd name="connsiteY9" fmla="*/ 278859 h 415047"/>
              <a:gd name="connsiteX10" fmla="*/ 58392 w 1147890"/>
              <a:gd name="connsiteY10" fmla="*/ 246434 h 415047"/>
              <a:gd name="connsiteX11" fmla="*/ 64877 w 1147890"/>
              <a:gd name="connsiteY11" fmla="*/ 226979 h 415047"/>
              <a:gd name="connsiteX12" fmla="*/ 77847 w 1147890"/>
              <a:gd name="connsiteY12" fmla="*/ 214008 h 415047"/>
              <a:gd name="connsiteX13" fmla="*/ 97303 w 1147890"/>
              <a:gd name="connsiteY13" fmla="*/ 175098 h 415047"/>
              <a:gd name="connsiteX14" fmla="*/ 110273 w 1147890"/>
              <a:gd name="connsiteY14" fmla="*/ 162127 h 415047"/>
              <a:gd name="connsiteX15" fmla="*/ 123243 w 1147890"/>
              <a:gd name="connsiteY15" fmla="*/ 142672 h 415047"/>
              <a:gd name="connsiteX16" fmla="*/ 162154 w 1147890"/>
              <a:gd name="connsiteY16" fmla="*/ 110247 h 415047"/>
              <a:gd name="connsiteX17" fmla="*/ 194579 w 1147890"/>
              <a:gd name="connsiteY17" fmla="*/ 90791 h 415047"/>
              <a:gd name="connsiteX18" fmla="*/ 227005 w 1147890"/>
              <a:gd name="connsiteY18" fmla="*/ 71336 h 415047"/>
              <a:gd name="connsiteX19" fmla="*/ 246460 w 1147890"/>
              <a:gd name="connsiteY19" fmla="*/ 58366 h 415047"/>
              <a:gd name="connsiteX20" fmla="*/ 304826 w 1147890"/>
              <a:gd name="connsiteY20" fmla="*/ 45396 h 415047"/>
              <a:gd name="connsiteX21" fmla="*/ 350222 w 1147890"/>
              <a:gd name="connsiteY21" fmla="*/ 38910 h 415047"/>
              <a:gd name="connsiteX22" fmla="*/ 408588 w 1147890"/>
              <a:gd name="connsiteY22" fmla="*/ 25940 h 415047"/>
              <a:gd name="connsiteX23" fmla="*/ 428043 w 1147890"/>
              <a:gd name="connsiteY23" fmla="*/ 19455 h 415047"/>
              <a:gd name="connsiteX24" fmla="*/ 564230 w 1147890"/>
              <a:gd name="connsiteY24" fmla="*/ 6485 h 415047"/>
              <a:gd name="connsiteX25" fmla="*/ 629082 w 1147890"/>
              <a:gd name="connsiteY25" fmla="*/ 0 h 415047"/>
              <a:gd name="connsiteX26" fmla="*/ 726358 w 1147890"/>
              <a:gd name="connsiteY26" fmla="*/ 6485 h 415047"/>
              <a:gd name="connsiteX27" fmla="*/ 765269 w 1147890"/>
              <a:gd name="connsiteY27" fmla="*/ 12970 h 415047"/>
              <a:gd name="connsiteX28" fmla="*/ 882001 w 1147890"/>
              <a:gd name="connsiteY28" fmla="*/ 38910 h 415047"/>
              <a:gd name="connsiteX29" fmla="*/ 920911 w 1147890"/>
              <a:gd name="connsiteY29" fmla="*/ 51881 h 415047"/>
              <a:gd name="connsiteX30" fmla="*/ 998733 w 1147890"/>
              <a:gd name="connsiteY30" fmla="*/ 77821 h 415047"/>
              <a:gd name="connsiteX31" fmla="*/ 1018188 w 1147890"/>
              <a:gd name="connsiteY31" fmla="*/ 84306 h 415047"/>
              <a:gd name="connsiteX32" fmla="*/ 1037643 w 1147890"/>
              <a:gd name="connsiteY32" fmla="*/ 90791 h 415047"/>
              <a:gd name="connsiteX33" fmla="*/ 1050613 w 1147890"/>
              <a:gd name="connsiteY33" fmla="*/ 103762 h 415047"/>
              <a:gd name="connsiteX34" fmla="*/ 1070069 w 1147890"/>
              <a:gd name="connsiteY34" fmla="*/ 110247 h 415047"/>
              <a:gd name="connsiteX35" fmla="*/ 1089524 w 1147890"/>
              <a:gd name="connsiteY35" fmla="*/ 123217 h 415047"/>
              <a:gd name="connsiteX36" fmla="*/ 1115464 w 1147890"/>
              <a:gd name="connsiteY36" fmla="*/ 162127 h 415047"/>
              <a:gd name="connsiteX37" fmla="*/ 1141405 w 1147890"/>
              <a:gd name="connsiteY37" fmla="*/ 194553 h 415047"/>
              <a:gd name="connsiteX38" fmla="*/ 1147890 w 1147890"/>
              <a:gd name="connsiteY38" fmla="*/ 214008 h 415047"/>
              <a:gd name="connsiteX39" fmla="*/ 1134920 w 1147890"/>
              <a:gd name="connsiteY39" fmla="*/ 226979 h 415047"/>
              <a:gd name="connsiteX40" fmla="*/ 1089524 w 1147890"/>
              <a:gd name="connsiteY40" fmla="*/ 220493 h 415047"/>
              <a:gd name="connsiteX41" fmla="*/ 1031158 w 1147890"/>
              <a:gd name="connsiteY41" fmla="*/ 207523 h 415047"/>
              <a:gd name="connsiteX42" fmla="*/ 992247 w 1147890"/>
              <a:gd name="connsiteY42" fmla="*/ 194553 h 415047"/>
              <a:gd name="connsiteX43" fmla="*/ 953337 w 1147890"/>
              <a:gd name="connsiteY43" fmla="*/ 181583 h 415047"/>
              <a:gd name="connsiteX44" fmla="*/ 933882 w 1147890"/>
              <a:gd name="connsiteY44" fmla="*/ 175098 h 415047"/>
              <a:gd name="connsiteX45" fmla="*/ 888486 w 1147890"/>
              <a:gd name="connsiteY45" fmla="*/ 162127 h 415047"/>
              <a:gd name="connsiteX46" fmla="*/ 862545 w 1147890"/>
              <a:gd name="connsiteY46" fmla="*/ 155642 h 415047"/>
              <a:gd name="connsiteX47" fmla="*/ 797694 w 1147890"/>
              <a:gd name="connsiteY47" fmla="*/ 136187 h 415047"/>
              <a:gd name="connsiteX48" fmla="*/ 719873 w 1147890"/>
              <a:gd name="connsiteY48" fmla="*/ 123217 h 415047"/>
              <a:gd name="connsiteX49" fmla="*/ 700418 w 1147890"/>
              <a:gd name="connsiteY49" fmla="*/ 116732 h 415047"/>
              <a:gd name="connsiteX50" fmla="*/ 609626 w 1147890"/>
              <a:gd name="connsiteY50" fmla="*/ 110247 h 415047"/>
              <a:gd name="connsiteX51" fmla="*/ 434528 w 1147890"/>
              <a:gd name="connsiteY51" fmla="*/ 123217 h 415047"/>
              <a:gd name="connsiteX52" fmla="*/ 395618 w 1147890"/>
              <a:gd name="connsiteY52" fmla="*/ 136187 h 415047"/>
              <a:gd name="connsiteX53" fmla="*/ 369677 w 1147890"/>
              <a:gd name="connsiteY53" fmla="*/ 142672 h 415047"/>
              <a:gd name="connsiteX54" fmla="*/ 350222 w 1147890"/>
              <a:gd name="connsiteY54" fmla="*/ 149157 h 415047"/>
              <a:gd name="connsiteX55" fmla="*/ 311311 w 1147890"/>
              <a:gd name="connsiteY55" fmla="*/ 155642 h 415047"/>
              <a:gd name="connsiteX56" fmla="*/ 233490 w 1147890"/>
              <a:gd name="connsiteY56" fmla="*/ 181583 h 415047"/>
              <a:gd name="connsiteX57" fmla="*/ 214035 w 1147890"/>
              <a:gd name="connsiteY57" fmla="*/ 188068 h 415047"/>
              <a:gd name="connsiteX58" fmla="*/ 194579 w 1147890"/>
              <a:gd name="connsiteY58" fmla="*/ 194553 h 415047"/>
              <a:gd name="connsiteX59" fmla="*/ 175124 w 1147890"/>
              <a:gd name="connsiteY59" fmla="*/ 207523 h 415047"/>
              <a:gd name="connsiteX60" fmla="*/ 168639 w 1147890"/>
              <a:gd name="connsiteY60" fmla="*/ 220493 h 41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147890" h="415047">
                <a:moveTo>
                  <a:pt x="168639" y="220493"/>
                </a:moveTo>
                <a:cubicBezTo>
                  <a:pt x="163235" y="225897"/>
                  <a:pt x="149618" y="231646"/>
                  <a:pt x="142699" y="239949"/>
                </a:cubicBezTo>
                <a:cubicBezTo>
                  <a:pt x="103546" y="286933"/>
                  <a:pt x="176336" y="232655"/>
                  <a:pt x="116758" y="272374"/>
                </a:cubicBezTo>
                <a:cubicBezTo>
                  <a:pt x="101323" y="318679"/>
                  <a:pt x="111372" y="299909"/>
                  <a:pt x="90818" y="330740"/>
                </a:cubicBezTo>
                <a:cubicBezTo>
                  <a:pt x="72448" y="385853"/>
                  <a:pt x="98068" y="318659"/>
                  <a:pt x="71362" y="363166"/>
                </a:cubicBezTo>
                <a:cubicBezTo>
                  <a:pt x="63305" y="376594"/>
                  <a:pt x="67651" y="392236"/>
                  <a:pt x="51907" y="402076"/>
                </a:cubicBezTo>
                <a:cubicBezTo>
                  <a:pt x="40313" y="409322"/>
                  <a:pt x="12996" y="415047"/>
                  <a:pt x="12996" y="415047"/>
                </a:cubicBezTo>
                <a:cubicBezTo>
                  <a:pt x="8673" y="410723"/>
                  <a:pt x="495" y="408172"/>
                  <a:pt x="26" y="402076"/>
                </a:cubicBezTo>
                <a:cubicBezTo>
                  <a:pt x="-371" y="396915"/>
                  <a:pt x="3609" y="307704"/>
                  <a:pt x="19482" y="291830"/>
                </a:cubicBezTo>
                <a:lnTo>
                  <a:pt x="32452" y="278859"/>
                </a:lnTo>
                <a:cubicBezTo>
                  <a:pt x="48752" y="229958"/>
                  <a:pt x="24868" y="288339"/>
                  <a:pt x="58392" y="246434"/>
                </a:cubicBezTo>
                <a:cubicBezTo>
                  <a:pt x="62662" y="241096"/>
                  <a:pt x="61360" y="232841"/>
                  <a:pt x="64877" y="226979"/>
                </a:cubicBezTo>
                <a:cubicBezTo>
                  <a:pt x="68023" y="221736"/>
                  <a:pt x="73524" y="218332"/>
                  <a:pt x="77847" y="214008"/>
                </a:cubicBezTo>
                <a:cubicBezTo>
                  <a:pt x="84698" y="193460"/>
                  <a:pt x="82936" y="193057"/>
                  <a:pt x="97303" y="175098"/>
                </a:cubicBezTo>
                <a:cubicBezTo>
                  <a:pt x="101123" y="170323"/>
                  <a:pt x="106453" y="166902"/>
                  <a:pt x="110273" y="162127"/>
                </a:cubicBezTo>
                <a:cubicBezTo>
                  <a:pt x="115142" y="156041"/>
                  <a:pt x="118253" y="148659"/>
                  <a:pt x="123243" y="142672"/>
                </a:cubicBezTo>
                <a:cubicBezTo>
                  <a:pt x="146352" y="114942"/>
                  <a:pt x="136647" y="130653"/>
                  <a:pt x="162154" y="110247"/>
                </a:cubicBezTo>
                <a:cubicBezTo>
                  <a:pt x="187589" y="89898"/>
                  <a:pt x="160792" y="102053"/>
                  <a:pt x="194579" y="90791"/>
                </a:cubicBezTo>
                <a:cubicBezTo>
                  <a:pt x="219915" y="65457"/>
                  <a:pt x="193330" y="88174"/>
                  <a:pt x="227005" y="71336"/>
                </a:cubicBezTo>
                <a:cubicBezTo>
                  <a:pt x="233976" y="67850"/>
                  <a:pt x="239489" y="61852"/>
                  <a:pt x="246460" y="58366"/>
                </a:cubicBezTo>
                <a:cubicBezTo>
                  <a:pt x="262137" y="50528"/>
                  <a:pt x="290436" y="47610"/>
                  <a:pt x="304826" y="45396"/>
                </a:cubicBezTo>
                <a:cubicBezTo>
                  <a:pt x="319934" y="43072"/>
                  <a:pt x="335144" y="41423"/>
                  <a:pt x="350222" y="38910"/>
                </a:cubicBezTo>
                <a:cubicBezTo>
                  <a:pt x="366269" y="36235"/>
                  <a:pt x="392265" y="30603"/>
                  <a:pt x="408588" y="25940"/>
                </a:cubicBezTo>
                <a:cubicBezTo>
                  <a:pt x="415161" y="24062"/>
                  <a:pt x="421340" y="20796"/>
                  <a:pt x="428043" y="19455"/>
                </a:cubicBezTo>
                <a:cubicBezTo>
                  <a:pt x="471979" y="10668"/>
                  <a:pt x="520709" y="10112"/>
                  <a:pt x="564230" y="6485"/>
                </a:cubicBezTo>
                <a:cubicBezTo>
                  <a:pt x="585880" y="4681"/>
                  <a:pt x="607465" y="2162"/>
                  <a:pt x="629082" y="0"/>
                </a:cubicBezTo>
                <a:cubicBezTo>
                  <a:pt x="661507" y="2162"/>
                  <a:pt x="694007" y="3404"/>
                  <a:pt x="726358" y="6485"/>
                </a:cubicBezTo>
                <a:cubicBezTo>
                  <a:pt x="739448" y="7732"/>
                  <a:pt x="752345" y="10547"/>
                  <a:pt x="765269" y="12970"/>
                </a:cubicBezTo>
                <a:cubicBezTo>
                  <a:pt x="788758" y="17374"/>
                  <a:pt x="856313" y="30347"/>
                  <a:pt x="882001" y="38910"/>
                </a:cubicBezTo>
                <a:lnTo>
                  <a:pt x="920911" y="51881"/>
                </a:lnTo>
                <a:lnTo>
                  <a:pt x="998733" y="77821"/>
                </a:lnTo>
                <a:lnTo>
                  <a:pt x="1018188" y="84306"/>
                </a:lnTo>
                <a:lnTo>
                  <a:pt x="1037643" y="90791"/>
                </a:lnTo>
                <a:cubicBezTo>
                  <a:pt x="1041966" y="95115"/>
                  <a:pt x="1045370" y="100616"/>
                  <a:pt x="1050613" y="103762"/>
                </a:cubicBezTo>
                <a:cubicBezTo>
                  <a:pt x="1056475" y="107279"/>
                  <a:pt x="1063955" y="107190"/>
                  <a:pt x="1070069" y="110247"/>
                </a:cubicBezTo>
                <a:cubicBezTo>
                  <a:pt x="1077040" y="113733"/>
                  <a:pt x="1083039" y="118894"/>
                  <a:pt x="1089524" y="123217"/>
                </a:cubicBezTo>
                <a:cubicBezTo>
                  <a:pt x="1098171" y="136187"/>
                  <a:pt x="1104442" y="151105"/>
                  <a:pt x="1115464" y="162127"/>
                </a:cubicBezTo>
                <a:cubicBezTo>
                  <a:pt x="1127528" y="174191"/>
                  <a:pt x="1133224" y="178191"/>
                  <a:pt x="1141405" y="194553"/>
                </a:cubicBezTo>
                <a:cubicBezTo>
                  <a:pt x="1144462" y="200667"/>
                  <a:pt x="1145728" y="207523"/>
                  <a:pt x="1147890" y="214008"/>
                </a:cubicBezTo>
                <a:cubicBezTo>
                  <a:pt x="1143567" y="218332"/>
                  <a:pt x="1140997" y="226304"/>
                  <a:pt x="1134920" y="226979"/>
                </a:cubicBezTo>
                <a:cubicBezTo>
                  <a:pt x="1119728" y="228667"/>
                  <a:pt x="1104602" y="223006"/>
                  <a:pt x="1089524" y="220493"/>
                </a:cubicBezTo>
                <a:cubicBezTo>
                  <a:pt x="1075640" y="218179"/>
                  <a:pt x="1045732" y="211895"/>
                  <a:pt x="1031158" y="207523"/>
                </a:cubicBezTo>
                <a:cubicBezTo>
                  <a:pt x="1018063" y="203595"/>
                  <a:pt x="1005217" y="198876"/>
                  <a:pt x="992247" y="194553"/>
                </a:cubicBezTo>
                <a:lnTo>
                  <a:pt x="953337" y="181583"/>
                </a:lnTo>
                <a:cubicBezTo>
                  <a:pt x="946852" y="179421"/>
                  <a:pt x="940514" y="176756"/>
                  <a:pt x="933882" y="175098"/>
                </a:cubicBezTo>
                <a:cubicBezTo>
                  <a:pt x="852785" y="154825"/>
                  <a:pt x="953612" y="180735"/>
                  <a:pt x="888486" y="162127"/>
                </a:cubicBezTo>
                <a:cubicBezTo>
                  <a:pt x="879916" y="159678"/>
                  <a:pt x="871082" y="158203"/>
                  <a:pt x="862545" y="155642"/>
                </a:cubicBezTo>
                <a:cubicBezTo>
                  <a:pt x="836508" y="147831"/>
                  <a:pt x="822993" y="140787"/>
                  <a:pt x="797694" y="136187"/>
                </a:cubicBezTo>
                <a:cubicBezTo>
                  <a:pt x="757432" y="128867"/>
                  <a:pt x="755717" y="132178"/>
                  <a:pt x="719873" y="123217"/>
                </a:cubicBezTo>
                <a:cubicBezTo>
                  <a:pt x="713241" y="121559"/>
                  <a:pt x="707207" y="117531"/>
                  <a:pt x="700418" y="116732"/>
                </a:cubicBezTo>
                <a:cubicBezTo>
                  <a:pt x="670285" y="113187"/>
                  <a:pt x="639890" y="112409"/>
                  <a:pt x="609626" y="110247"/>
                </a:cubicBezTo>
                <a:cubicBezTo>
                  <a:pt x="579483" y="111682"/>
                  <a:pt x="483786" y="110903"/>
                  <a:pt x="434528" y="123217"/>
                </a:cubicBezTo>
                <a:cubicBezTo>
                  <a:pt x="421265" y="126533"/>
                  <a:pt x="408881" y="132871"/>
                  <a:pt x="395618" y="136187"/>
                </a:cubicBezTo>
                <a:cubicBezTo>
                  <a:pt x="386971" y="138349"/>
                  <a:pt x="378247" y="140223"/>
                  <a:pt x="369677" y="142672"/>
                </a:cubicBezTo>
                <a:cubicBezTo>
                  <a:pt x="363104" y="144550"/>
                  <a:pt x="356895" y="147674"/>
                  <a:pt x="350222" y="149157"/>
                </a:cubicBezTo>
                <a:cubicBezTo>
                  <a:pt x="337386" y="152009"/>
                  <a:pt x="324281" y="153480"/>
                  <a:pt x="311311" y="155642"/>
                </a:cubicBezTo>
                <a:lnTo>
                  <a:pt x="233490" y="181583"/>
                </a:lnTo>
                <a:lnTo>
                  <a:pt x="214035" y="188068"/>
                </a:lnTo>
                <a:lnTo>
                  <a:pt x="194579" y="194553"/>
                </a:lnTo>
                <a:cubicBezTo>
                  <a:pt x="188094" y="198876"/>
                  <a:pt x="179993" y="201437"/>
                  <a:pt x="175124" y="207523"/>
                </a:cubicBezTo>
                <a:cubicBezTo>
                  <a:pt x="157919" y="229030"/>
                  <a:pt x="174043" y="215089"/>
                  <a:pt x="168639" y="220493"/>
                </a:cubicBezTo>
                <a:close/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388223" y="2872742"/>
            <a:ext cx="904805" cy="81399"/>
          </a:xfrm>
          <a:prstGeom prst="line">
            <a:avLst/>
          </a:prstGeom>
          <a:ln w="635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Short Axis </a:t>
            </a:r>
            <a:r>
              <a:rPr lang="en-US" sz="2400" b="1" dirty="0">
                <a:solidFill>
                  <a:srgbClr val="FFFF00"/>
                </a:solidFill>
              </a:rPr>
              <a:t>SS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-3565" t="-5719" r="3950" b="39026"/>
          <a:stretch/>
        </p:blipFill>
        <p:spPr>
          <a:xfrm>
            <a:off x="6222662" y="759836"/>
            <a:ext cx="5232790" cy="5208140"/>
          </a:xfrm>
          <a:prstGeom prst="rect">
            <a:avLst/>
          </a:prstGeom>
          <a:ln>
            <a:noFill/>
          </a:ln>
        </p:spPr>
      </p:pic>
      <p:sp>
        <p:nvSpPr>
          <p:cNvPr id="17" name="Freeform 16"/>
          <p:cNvSpPr/>
          <p:nvPr/>
        </p:nvSpPr>
        <p:spPr>
          <a:xfrm>
            <a:off x="9398603" y="2935403"/>
            <a:ext cx="133815" cy="136910"/>
          </a:xfrm>
          <a:custGeom>
            <a:avLst/>
            <a:gdLst>
              <a:gd name="connsiteX0" fmla="*/ 89210 w 133815"/>
              <a:gd name="connsiteY0" fmla="*/ 3096 h 136910"/>
              <a:gd name="connsiteX1" fmla="*/ 11151 w 133815"/>
              <a:gd name="connsiteY1" fmla="*/ 14247 h 136910"/>
              <a:gd name="connsiteX2" fmla="*/ 0 w 133815"/>
              <a:gd name="connsiteY2" fmla="*/ 47701 h 136910"/>
              <a:gd name="connsiteX3" fmla="*/ 33454 w 133815"/>
              <a:gd name="connsiteY3" fmla="*/ 125759 h 136910"/>
              <a:gd name="connsiteX4" fmla="*/ 66907 w 133815"/>
              <a:gd name="connsiteY4" fmla="*/ 136910 h 136910"/>
              <a:gd name="connsiteX5" fmla="*/ 100361 w 133815"/>
              <a:gd name="connsiteY5" fmla="*/ 125759 h 136910"/>
              <a:gd name="connsiteX6" fmla="*/ 133815 w 133815"/>
              <a:gd name="connsiteY6" fmla="*/ 58852 h 136910"/>
              <a:gd name="connsiteX7" fmla="*/ 89210 w 133815"/>
              <a:gd name="connsiteY7" fmla="*/ 3096 h 13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15" h="136910">
                <a:moveTo>
                  <a:pt x="89210" y="3096"/>
                </a:moveTo>
                <a:cubicBezTo>
                  <a:pt x="68766" y="-4338"/>
                  <a:pt x="34660" y="2493"/>
                  <a:pt x="11151" y="14247"/>
                </a:cubicBezTo>
                <a:cubicBezTo>
                  <a:pt x="637" y="19504"/>
                  <a:pt x="0" y="35946"/>
                  <a:pt x="0" y="47701"/>
                </a:cubicBezTo>
                <a:cubicBezTo>
                  <a:pt x="0" y="69129"/>
                  <a:pt x="15244" y="111191"/>
                  <a:pt x="33454" y="125759"/>
                </a:cubicBezTo>
                <a:cubicBezTo>
                  <a:pt x="42632" y="133102"/>
                  <a:pt x="55756" y="133193"/>
                  <a:pt x="66907" y="136910"/>
                </a:cubicBezTo>
                <a:cubicBezTo>
                  <a:pt x="78058" y="133193"/>
                  <a:pt x="91182" y="133102"/>
                  <a:pt x="100361" y="125759"/>
                </a:cubicBezTo>
                <a:cubicBezTo>
                  <a:pt x="120011" y="110039"/>
                  <a:pt x="126469" y="80888"/>
                  <a:pt x="133815" y="58852"/>
                </a:cubicBezTo>
                <a:cubicBezTo>
                  <a:pt x="105680" y="16650"/>
                  <a:pt x="109654" y="10530"/>
                  <a:pt x="89210" y="309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Lateral scapular 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14615" y="833948"/>
            <a:ext cx="5044691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FF00"/>
                </a:solidFill>
              </a:rPr>
              <a:t>SS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92D050"/>
                </a:solidFill>
              </a:rPr>
              <a:t>IS</a:t>
            </a:r>
            <a:r>
              <a:rPr lang="en-US" sz="2400" dirty="0" smtClean="0"/>
              <a:t>, &amp; </a:t>
            </a:r>
            <a:r>
              <a:rPr lang="en-US" sz="2400" dirty="0" err="1" smtClean="0">
                <a:solidFill>
                  <a:srgbClr val="FF82F6"/>
                </a:solidFill>
              </a:rPr>
              <a:t>TMi</a:t>
            </a:r>
            <a:r>
              <a:rPr lang="en-US" sz="2400" dirty="0" smtClean="0"/>
              <a:t> insert on the horizontal, oblique, &amp; vertical </a:t>
            </a:r>
            <a:r>
              <a:rPr lang="en-US" sz="2400" dirty="0" smtClean="0">
                <a:solidFill>
                  <a:srgbClr val="219EF0"/>
                </a:solidFill>
              </a:rPr>
              <a:t>GT</a:t>
            </a:r>
            <a:r>
              <a:rPr lang="en-US" sz="2400" dirty="0" smtClean="0"/>
              <a:t> facets, respectively.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456027" y="3275635"/>
            <a:ext cx="278282" cy="844952"/>
          </a:xfrm>
          <a:custGeom>
            <a:avLst/>
            <a:gdLst>
              <a:gd name="connsiteX0" fmla="*/ 220408 w 278282"/>
              <a:gd name="connsiteY0" fmla="*/ 821803 h 844952"/>
              <a:gd name="connsiteX1" fmla="*/ 255132 w 278282"/>
              <a:gd name="connsiteY1" fmla="*/ 625033 h 844952"/>
              <a:gd name="connsiteX2" fmla="*/ 266707 w 278282"/>
              <a:gd name="connsiteY2" fmla="*/ 590309 h 844952"/>
              <a:gd name="connsiteX3" fmla="*/ 278282 w 278282"/>
              <a:gd name="connsiteY3" fmla="*/ 555585 h 844952"/>
              <a:gd name="connsiteX4" fmla="*/ 266707 w 278282"/>
              <a:gd name="connsiteY4" fmla="*/ 324092 h 844952"/>
              <a:gd name="connsiteX5" fmla="*/ 243558 w 278282"/>
              <a:gd name="connsiteY5" fmla="*/ 254643 h 844952"/>
              <a:gd name="connsiteX6" fmla="*/ 197259 w 278282"/>
              <a:gd name="connsiteY6" fmla="*/ 92598 h 844952"/>
              <a:gd name="connsiteX7" fmla="*/ 185684 w 278282"/>
              <a:gd name="connsiteY7" fmla="*/ 57874 h 844952"/>
              <a:gd name="connsiteX8" fmla="*/ 127811 w 278282"/>
              <a:gd name="connsiteY8" fmla="*/ 11575 h 844952"/>
              <a:gd name="connsiteX9" fmla="*/ 93087 w 278282"/>
              <a:gd name="connsiteY9" fmla="*/ 0 h 844952"/>
              <a:gd name="connsiteX10" fmla="*/ 81512 w 278282"/>
              <a:gd name="connsiteY10" fmla="*/ 46299 h 844952"/>
              <a:gd name="connsiteX11" fmla="*/ 69938 w 278282"/>
              <a:gd name="connsiteY11" fmla="*/ 81023 h 844952"/>
              <a:gd name="connsiteX12" fmla="*/ 58363 w 278282"/>
              <a:gd name="connsiteY12" fmla="*/ 150471 h 844952"/>
              <a:gd name="connsiteX13" fmla="*/ 46788 w 278282"/>
              <a:gd name="connsiteY13" fmla="*/ 185195 h 844952"/>
              <a:gd name="connsiteX14" fmla="*/ 35214 w 278282"/>
              <a:gd name="connsiteY14" fmla="*/ 243069 h 844952"/>
              <a:gd name="connsiteX15" fmla="*/ 23639 w 278282"/>
              <a:gd name="connsiteY15" fmla="*/ 289368 h 844952"/>
              <a:gd name="connsiteX16" fmla="*/ 12064 w 278282"/>
              <a:gd name="connsiteY16" fmla="*/ 405114 h 844952"/>
              <a:gd name="connsiteX17" fmla="*/ 12064 w 278282"/>
              <a:gd name="connsiteY17" fmla="*/ 706056 h 844952"/>
              <a:gd name="connsiteX18" fmla="*/ 35214 w 278282"/>
              <a:gd name="connsiteY18" fmla="*/ 775504 h 844952"/>
              <a:gd name="connsiteX19" fmla="*/ 58363 w 278282"/>
              <a:gd name="connsiteY19" fmla="*/ 798654 h 844952"/>
              <a:gd name="connsiteX20" fmla="*/ 81512 w 278282"/>
              <a:gd name="connsiteY20" fmla="*/ 833378 h 844952"/>
              <a:gd name="connsiteX21" fmla="*/ 127811 w 278282"/>
              <a:gd name="connsiteY21" fmla="*/ 844952 h 844952"/>
              <a:gd name="connsiteX22" fmla="*/ 220408 w 278282"/>
              <a:gd name="connsiteY22" fmla="*/ 821803 h 84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8282" h="844952">
                <a:moveTo>
                  <a:pt x="220408" y="821803"/>
                </a:moveTo>
                <a:cubicBezTo>
                  <a:pt x="234192" y="670184"/>
                  <a:pt x="218507" y="734908"/>
                  <a:pt x="255132" y="625033"/>
                </a:cubicBezTo>
                <a:lnTo>
                  <a:pt x="266707" y="590309"/>
                </a:lnTo>
                <a:lnTo>
                  <a:pt x="278282" y="555585"/>
                </a:lnTo>
                <a:cubicBezTo>
                  <a:pt x="274424" y="478421"/>
                  <a:pt x="275563" y="400844"/>
                  <a:pt x="266707" y="324092"/>
                </a:cubicBezTo>
                <a:cubicBezTo>
                  <a:pt x="263910" y="299851"/>
                  <a:pt x="249476" y="278316"/>
                  <a:pt x="243558" y="254643"/>
                </a:cubicBezTo>
                <a:cubicBezTo>
                  <a:pt x="214491" y="138381"/>
                  <a:pt x="230467" y="192223"/>
                  <a:pt x="197259" y="92598"/>
                </a:cubicBezTo>
                <a:cubicBezTo>
                  <a:pt x="193401" y="81023"/>
                  <a:pt x="194311" y="66501"/>
                  <a:pt x="185684" y="57874"/>
                </a:cubicBezTo>
                <a:cubicBezTo>
                  <a:pt x="164151" y="36340"/>
                  <a:pt x="157016" y="26177"/>
                  <a:pt x="127811" y="11575"/>
                </a:cubicBezTo>
                <a:cubicBezTo>
                  <a:pt x="116898" y="6119"/>
                  <a:pt x="104662" y="3858"/>
                  <a:pt x="93087" y="0"/>
                </a:cubicBezTo>
                <a:cubicBezTo>
                  <a:pt x="89229" y="15433"/>
                  <a:pt x="85882" y="31003"/>
                  <a:pt x="81512" y="46299"/>
                </a:cubicBezTo>
                <a:cubicBezTo>
                  <a:pt x="78160" y="58030"/>
                  <a:pt x="72585" y="69113"/>
                  <a:pt x="69938" y="81023"/>
                </a:cubicBezTo>
                <a:cubicBezTo>
                  <a:pt x="64847" y="103933"/>
                  <a:pt x="63454" y="127561"/>
                  <a:pt x="58363" y="150471"/>
                </a:cubicBezTo>
                <a:cubicBezTo>
                  <a:pt x="55716" y="162381"/>
                  <a:pt x="49747" y="173358"/>
                  <a:pt x="46788" y="185195"/>
                </a:cubicBezTo>
                <a:cubicBezTo>
                  <a:pt x="42017" y="204281"/>
                  <a:pt x="39482" y="223864"/>
                  <a:pt x="35214" y="243069"/>
                </a:cubicBezTo>
                <a:cubicBezTo>
                  <a:pt x="31763" y="258598"/>
                  <a:pt x="27497" y="273935"/>
                  <a:pt x="23639" y="289368"/>
                </a:cubicBezTo>
                <a:cubicBezTo>
                  <a:pt x="19781" y="327950"/>
                  <a:pt x="14827" y="366438"/>
                  <a:pt x="12064" y="405114"/>
                </a:cubicBezTo>
                <a:cubicBezTo>
                  <a:pt x="3980" y="518284"/>
                  <a:pt x="-10472" y="600893"/>
                  <a:pt x="12064" y="706056"/>
                </a:cubicBezTo>
                <a:cubicBezTo>
                  <a:pt x="17177" y="729916"/>
                  <a:pt x="17960" y="758249"/>
                  <a:pt x="35214" y="775504"/>
                </a:cubicBezTo>
                <a:cubicBezTo>
                  <a:pt x="42930" y="783221"/>
                  <a:pt x="51546" y="790132"/>
                  <a:pt x="58363" y="798654"/>
                </a:cubicBezTo>
                <a:cubicBezTo>
                  <a:pt x="67053" y="809517"/>
                  <a:pt x="69937" y="825662"/>
                  <a:pt x="81512" y="833378"/>
                </a:cubicBezTo>
                <a:cubicBezTo>
                  <a:pt x="94748" y="842202"/>
                  <a:pt x="112378" y="841094"/>
                  <a:pt x="127811" y="844952"/>
                </a:cubicBezTo>
                <a:cubicBezTo>
                  <a:pt x="193251" y="831865"/>
                  <a:pt x="185684" y="853051"/>
                  <a:pt x="220408" y="821803"/>
                </a:cubicBezTo>
                <a:close/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  <a:alpha val="8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441140" y="2763672"/>
            <a:ext cx="825690" cy="89420"/>
          </a:xfrm>
          <a:custGeom>
            <a:avLst/>
            <a:gdLst>
              <a:gd name="connsiteX0" fmla="*/ 818866 w 825690"/>
              <a:gd name="connsiteY0" fmla="*/ 61415 h 89420"/>
              <a:gd name="connsiteX1" fmla="*/ 791570 w 825690"/>
              <a:gd name="connsiteY1" fmla="*/ 68238 h 89420"/>
              <a:gd name="connsiteX2" fmla="*/ 61415 w 825690"/>
              <a:gd name="connsiteY2" fmla="*/ 81886 h 89420"/>
              <a:gd name="connsiteX3" fmla="*/ 13648 w 825690"/>
              <a:gd name="connsiteY3" fmla="*/ 81886 h 89420"/>
              <a:gd name="connsiteX4" fmla="*/ 0 w 825690"/>
              <a:gd name="connsiteY4" fmla="*/ 61415 h 89420"/>
              <a:gd name="connsiteX5" fmla="*/ 6824 w 825690"/>
              <a:gd name="connsiteY5" fmla="*/ 40943 h 89420"/>
              <a:gd name="connsiteX6" fmla="*/ 68239 w 825690"/>
              <a:gd name="connsiteY6" fmla="*/ 6824 h 89420"/>
              <a:gd name="connsiteX7" fmla="*/ 143302 w 825690"/>
              <a:gd name="connsiteY7" fmla="*/ 0 h 89420"/>
              <a:gd name="connsiteX8" fmla="*/ 375314 w 825690"/>
              <a:gd name="connsiteY8" fmla="*/ 6824 h 89420"/>
              <a:gd name="connsiteX9" fmla="*/ 566382 w 825690"/>
              <a:gd name="connsiteY9" fmla="*/ 13647 h 89420"/>
              <a:gd name="connsiteX10" fmla="*/ 818866 w 825690"/>
              <a:gd name="connsiteY10" fmla="*/ 20471 h 89420"/>
              <a:gd name="connsiteX11" fmla="*/ 825690 w 825690"/>
              <a:gd name="connsiteY11" fmla="*/ 40943 h 89420"/>
              <a:gd name="connsiteX12" fmla="*/ 818866 w 825690"/>
              <a:gd name="connsiteY12" fmla="*/ 61415 h 8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5690" h="89420">
                <a:moveTo>
                  <a:pt x="818866" y="61415"/>
                </a:moveTo>
                <a:cubicBezTo>
                  <a:pt x="809767" y="63689"/>
                  <a:pt x="800945" y="67985"/>
                  <a:pt x="791570" y="68238"/>
                </a:cubicBezTo>
                <a:lnTo>
                  <a:pt x="61415" y="81886"/>
                </a:lnTo>
                <a:cubicBezTo>
                  <a:pt x="42999" y="88025"/>
                  <a:pt x="33642" y="95215"/>
                  <a:pt x="13648" y="81886"/>
                </a:cubicBezTo>
                <a:cubicBezTo>
                  <a:pt x="6824" y="77337"/>
                  <a:pt x="4549" y="68239"/>
                  <a:pt x="0" y="61415"/>
                </a:cubicBezTo>
                <a:cubicBezTo>
                  <a:pt x="2275" y="54591"/>
                  <a:pt x="1738" y="46029"/>
                  <a:pt x="6824" y="40943"/>
                </a:cubicBezTo>
                <a:cubicBezTo>
                  <a:pt x="17247" y="30519"/>
                  <a:pt x="48214" y="9685"/>
                  <a:pt x="68239" y="6824"/>
                </a:cubicBezTo>
                <a:cubicBezTo>
                  <a:pt x="93111" y="3271"/>
                  <a:pt x="118281" y="2275"/>
                  <a:pt x="143302" y="0"/>
                </a:cubicBezTo>
                <a:lnTo>
                  <a:pt x="375314" y="6824"/>
                </a:lnTo>
                <a:lnTo>
                  <a:pt x="566382" y="13647"/>
                </a:lnTo>
                <a:lnTo>
                  <a:pt x="818866" y="20471"/>
                </a:lnTo>
                <a:cubicBezTo>
                  <a:pt x="821141" y="27295"/>
                  <a:pt x="825690" y="33750"/>
                  <a:pt x="825690" y="40943"/>
                </a:cubicBezTo>
                <a:cubicBezTo>
                  <a:pt x="825690" y="48136"/>
                  <a:pt x="818866" y="61415"/>
                  <a:pt x="818866" y="6141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7867934" y="2804615"/>
            <a:ext cx="975815" cy="444378"/>
          </a:xfrm>
          <a:custGeom>
            <a:avLst/>
            <a:gdLst>
              <a:gd name="connsiteX0" fmla="*/ 109182 w 975815"/>
              <a:gd name="connsiteY0" fmla="*/ 395785 h 444378"/>
              <a:gd name="connsiteX1" fmla="*/ 27296 w 975815"/>
              <a:gd name="connsiteY1" fmla="*/ 436728 h 444378"/>
              <a:gd name="connsiteX2" fmla="*/ 6824 w 975815"/>
              <a:gd name="connsiteY2" fmla="*/ 443552 h 444378"/>
              <a:gd name="connsiteX3" fmla="*/ 0 w 975815"/>
              <a:gd name="connsiteY3" fmla="*/ 423081 h 444378"/>
              <a:gd name="connsiteX4" fmla="*/ 13648 w 975815"/>
              <a:gd name="connsiteY4" fmla="*/ 375313 h 444378"/>
              <a:gd name="connsiteX5" fmla="*/ 54591 w 975815"/>
              <a:gd name="connsiteY5" fmla="*/ 348018 h 444378"/>
              <a:gd name="connsiteX6" fmla="*/ 75063 w 975815"/>
              <a:gd name="connsiteY6" fmla="*/ 327546 h 444378"/>
              <a:gd name="connsiteX7" fmla="*/ 95535 w 975815"/>
              <a:gd name="connsiteY7" fmla="*/ 320722 h 444378"/>
              <a:gd name="connsiteX8" fmla="*/ 109182 w 975815"/>
              <a:gd name="connsiteY8" fmla="*/ 300251 h 444378"/>
              <a:gd name="connsiteX9" fmla="*/ 129654 w 975815"/>
              <a:gd name="connsiteY9" fmla="*/ 293427 h 444378"/>
              <a:gd name="connsiteX10" fmla="*/ 150126 w 975815"/>
              <a:gd name="connsiteY10" fmla="*/ 279779 h 444378"/>
              <a:gd name="connsiteX11" fmla="*/ 191069 w 975815"/>
              <a:gd name="connsiteY11" fmla="*/ 245660 h 444378"/>
              <a:gd name="connsiteX12" fmla="*/ 272956 w 975815"/>
              <a:gd name="connsiteY12" fmla="*/ 204716 h 444378"/>
              <a:gd name="connsiteX13" fmla="*/ 334370 w 975815"/>
              <a:gd name="connsiteY13" fmla="*/ 163773 h 444378"/>
              <a:gd name="connsiteX14" fmla="*/ 354842 w 975815"/>
              <a:gd name="connsiteY14" fmla="*/ 150125 h 444378"/>
              <a:gd name="connsiteX15" fmla="*/ 368490 w 975815"/>
              <a:gd name="connsiteY15" fmla="*/ 129654 h 444378"/>
              <a:gd name="connsiteX16" fmla="*/ 409433 w 975815"/>
              <a:gd name="connsiteY16" fmla="*/ 116006 h 444378"/>
              <a:gd name="connsiteX17" fmla="*/ 429905 w 975815"/>
              <a:gd name="connsiteY17" fmla="*/ 102358 h 444378"/>
              <a:gd name="connsiteX18" fmla="*/ 450376 w 975815"/>
              <a:gd name="connsiteY18" fmla="*/ 95534 h 444378"/>
              <a:gd name="connsiteX19" fmla="*/ 491320 w 975815"/>
              <a:gd name="connsiteY19" fmla="*/ 68239 h 444378"/>
              <a:gd name="connsiteX20" fmla="*/ 552735 w 975815"/>
              <a:gd name="connsiteY20" fmla="*/ 40943 h 444378"/>
              <a:gd name="connsiteX21" fmla="*/ 573206 w 975815"/>
              <a:gd name="connsiteY21" fmla="*/ 34119 h 444378"/>
              <a:gd name="connsiteX22" fmla="*/ 634621 w 975815"/>
              <a:gd name="connsiteY22" fmla="*/ 6824 h 444378"/>
              <a:gd name="connsiteX23" fmla="*/ 702860 w 975815"/>
              <a:gd name="connsiteY23" fmla="*/ 0 h 444378"/>
              <a:gd name="connsiteX24" fmla="*/ 812042 w 975815"/>
              <a:gd name="connsiteY24" fmla="*/ 6824 h 444378"/>
              <a:gd name="connsiteX25" fmla="*/ 846162 w 975815"/>
              <a:gd name="connsiteY25" fmla="*/ 13648 h 444378"/>
              <a:gd name="connsiteX26" fmla="*/ 955344 w 975815"/>
              <a:gd name="connsiteY26" fmla="*/ 20472 h 444378"/>
              <a:gd name="connsiteX27" fmla="*/ 975815 w 975815"/>
              <a:gd name="connsiteY27" fmla="*/ 27295 h 444378"/>
              <a:gd name="connsiteX28" fmla="*/ 955344 w 975815"/>
              <a:gd name="connsiteY28" fmla="*/ 34119 h 444378"/>
              <a:gd name="connsiteX29" fmla="*/ 791570 w 975815"/>
              <a:gd name="connsiteY29" fmla="*/ 27295 h 444378"/>
              <a:gd name="connsiteX30" fmla="*/ 696036 w 975815"/>
              <a:gd name="connsiteY30" fmla="*/ 34119 h 444378"/>
              <a:gd name="connsiteX31" fmla="*/ 655093 w 975815"/>
              <a:gd name="connsiteY31" fmla="*/ 47767 h 444378"/>
              <a:gd name="connsiteX32" fmla="*/ 634621 w 975815"/>
              <a:gd name="connsiteY32" fmla="*/ 54591 h 444378"/>
              <a:gd name="connsiteX33" fmla="*/ 614150 w 975815"/>
              <a:gd name="connsiteY33" fmla="*/ 61415 h 444378"/>
              <a:gd name="connsiteX34" fmla="*/ 573206 w 975815"/>
              <a:gd name="connsiteY34" fmla="*/ 88710 h 444378"/>
              <a:gd name="connsiteX35" fmla="*/ 552735 w 975815"/>
              <a:gd name="connsiteY35" fmla="*/ 95534 h 444378"/>
              <a:gd name="connsiteX36" fmla="*/ 491320 w 975815"/>
              <a:gd name="connsiteY36" fmla="*/ 143301 h 444378"/>
              <a:gd name="connsiteX37" fmla="*/ 450376 w 975815"/>
              <a:gd name="connsiteY37" fmla="*/ 170597 h 444378"/>
              <a:gd name="connsiteX38" fmla="*/ 395785 w 975815"/>
              <a:gd name="connsiteY38" fmla="*/ 218364 h 444378"/>
              <a:gd name="connsiteX39" fmla="*/ 334370 w 975815"/>
              <a:gd name="connsiteY39" fmla="*/ 259307 h 444378"/>
              <a:gd name="connsiteX40" fmla="*/ 313899 w 975815"/>
              <a:gd name="connsiteY40" fmla="*/ 272955 h 444378"/>
              <a:gd name="connsiteX41" fmla="*/ 293427 w 975815"/>
              <a:gd name="connsiteY41" fmla="*/ 279779 h 444378"/>
              <a:gd name="connsiteX42" fmla="*/ 232012 w 975815"/>
              <a:gd name="connsiteY42" fmla="*/ 320722 h 444378"/>
              <a:gd name="connsiteX43" fmla="*/ 211541 w 975815"/>
              <a:gd name="connsiteY43" fmla="*/ 334370 h 444378"/>
              <a:gd name="connsiteX44" fmla="*/ 191069 w 975815"/>
              <a:gd name="connsiteY44" fmla="*/ 348018 h 444378"/>
              <a:gd name="connsiteX45" fmla="*/ 177421 w 975815"/>
              <a:gd name="connsiteY45" fmla="*/ 368489 h 444378"/>
              <a:gd name="connsiteX46" fmla="*/ 109182 w 975815"/>
              <a:gd name="connsiteY46" fmla="*/ 388961 h 444378"/>
              <a:gd name="connsiteX47" fmla="*/ 109182 w 975815"/>
              <a:gd name="connsiteY47" fmla="*/ 395785 h 44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75815" h="444378">
                <a:moveTo>
                  <a:pt x="109182" y="395785"/>
                </a:moveTo>
                <a:cubicBezTo>
                  <a:pt x="95534" y="403746"/>
                  <a:pt x="54950" y="423823"/>
                  <a:pt x="27296" y="436728"/>
                </a:cubicBezTo>
                <a:cubicBezTo>
                  <a:pt x="20778" y="439770"/>
                  <a:pt x="13258" y="446769"/>
                  <a:pt x="6824" y="443552"/>
                </a:cubicBezTo>
                <a:cubicBezTo>
                  <a:pt x="390" y="440335"/>
                  <a:pt x="2275" y="429905"/>
                  <a:pt x="0" y="423081"/>
                </a:cubicBezTo>
                <a:cubicBezTo>
                  <a:pt x="59" y="422845"/>
                  <a:pt x="10385" y="378576"/>
                  <a:pt x="13648" y="375313"/>
                </a:cubicBezTo>
                <a:cubicBezTo>
                  <a:pt x="25246" y="363715"/>
                  <a:pt x="42993" y="359616"/>
                  <a:pt x="54591" y="348018"/>
                </a:cubicBezTo>
                <a:cubicBezTo>
                  <a:pt x="61415" y="341194"/>
                  <a:pt x="67033" y="332899"/>
                  <a:pt x="75063" y="327546"/>
                </a:cubicBezTo>
                <a:cubicBezTo>
                  <a:pt x="81048" y="323556"/>
                  <a:pt x="88711" y="322997"/>
                  <a:pt x="95535" y="320722"/>
                </a:cubicBezTo>
                <a:cubicBezTo>
                  <a:pt x="100084" y="313898"/>
                  <a:pt x="102778" y="305374"/>
                  <a:pt x="109182" y="300251"/>
                </a:cubicBezTo>
                <a:cubicBezTo>
                  <a:pt x="114799" y="295758"/>
                  <a:pt x="123220" y="296644"/>
                  <a:pt x="129654" y="293427"/>
                </a:cubicBezTo>
                <a:cubicBezTo>
                  <a:pt x="136990" y="289759"/>
                  <a:pt x="143826" y="285030"/>
                  <a:pt x="150126" y="279779"/>
                </a:cubicBezTo>
                <a:cubicBezTo>
                  <a:pt x="168496" y="264470"/>
                  <a:pt x="169281" y="255343"/>
                  <a:pt x="191069" y="245660"/>
                </a:cubicBezTo>
                <a:cubicBezTo>
                  <a:pt x="275821" y="207993"/>
                  <a:pt x="187833" y="261464"/>
                  <a:pt x="272956" y="204716"/>
                </a:cubicBezTo>
                <a:lnTo>
                  <a:pt x="334370" y="163773"/>
                </a:lnTo>
                <a:lnTo>
                  <a:pt x="354842" y="150125"/>
                </a:lnTo>
                <a:cubicBezTo>
                  <a:pt x="359391" y="143301"/>
                  <a:pt x="361535" y="134001"/>
                  <a:pt x="368490" y="129654"/>
                </a:cubicBezTo>
                <a:cubicBezTo>
                  <a:pt x="380689" y="122030"/>
                  <a:pt x="397463" y="123986"/>
                  <a:pt x="409433" y="116006"/>
                </a:cubicBezTo>
                <a:cubicBezTo>
                  <a:pt x="416257" y="111457"/>
                  <a:pt x="422569" y="106026"/>
                  <a:pt x="429905" y="102358"/>
                </a:cubicBezTo>
                <a:cubicBezTo>
                  <a:pt x="436338" y="99141"/>
                  <a:pt x="444088" y="99027"/>
                  <a:pt x="450376" y="95534"/>
                </a:cubicBezTo>
                <a:cubicBezTo>
                  <a:pt x="464715" y="87568"/>
                  <a:pt x="475759" y="73426"/>
                  <a:pt x="491320" y="68239"/>
                </a:cubicBezTo>
                <a:cubicBezTo>
                  <a:pt x="596943" y="33030"/>
                  <a:pt x="487855" y="73384"/>
                  <a:pt x="552735" y="40943"/>
                </a:cubicBezTo>
                <a:cubicBezTo>
                  <a:pt x="559168" y="37726"/>
                  <a:pt x="566773" y="37336"/>
                  <a:pt x="573206" y="34119"/>
                </a:cubicBezTo>
                <a:cubicBezTo>
                  <a:pt x="602959" y="19243"/>
                  <a:pt x="590614" y="11225"/>
                  <a:pt x="634621" y="6824"/>
                </a:cubicBezTo>
                <a:lnTo>
                  <a:pt x="702860" y="0"/>
                </a:lnTo>
                <a:cubicBezTo>
                  <a:pt x="739254" y="2275"/>
                  <a:pt x="775741" y="3367"/>
                  <a:pt x="812042" y="6824"/>
                </a:cubicBezTo>
                <a:cubicBezTo>
                  <a:pt x="823588" y="7924"/>
                  <a:pt x="834616" y="12548"/>
                  <a:pt x="846162" y="13648"/>
                </a:cubicBezTo>
                <a:cubicBezTo>
                  <a:pt x="882463" y="17105"/>
                  <a:pt x="918950" y="18197"/>
                  <a:pt x="955344" y="20472"/>
                </a:cubicBezTo>
                <a:cubicBezTo>
                  <a:pt x="962168" y="22746"/>
                  <a:pt x="975815" y="20102"/>
                  <a:pt x="975815" y="27295"/>
                </a:cubicBezTo>
                <a:cubicBezTo>
                  <a:pt x="975815" y="34488"/>
                  <a:pt x="962537" y="34119"/>
                  <a:pt x="955344" y="34119"/>
                </a:cubicBezTo>
                <a:cubicBezTo>
                  <a:pt x="900705" y="34119"/>
                  <a:pt x="846161" y="29570"/>
                  <a:pt x="791570" y="27295"/>
                </a:cubicBezTo>
                <a:cubicBezTo>
                  <a:pt x="759725" y="29570"/>
                  <a:pt x="727609" y="29383"/>
                  <a:pt x="696036" y="34119"/>
                </a:cubicBezTo>
                <a:cubicBezTo>
                  <a:pt x="681809" y="36253"/>
                  <a:pt x="668741" y="43218"/>
                  <a:pt x="655093" y="47767"/>
                </a:cubicBezTo>
                <a:lnTo>
                  <a:pt x="634621" y="54591"/>
                </a:lnTo>
                <a:cubicBezTo>
                  <a:pt x="627797" y="56866"/>
                  <a:pt x="620135" y="57425"/>
                  <a:pt x="614150" y="61415"/>
                </a:cubicBezTo>
                <a:cubicBezTo>
                  <a:pt x="600502" y="70513"/>
                  <a:pt x="588767" y="83523"/>
                  <a:pt x="573206" y="88710"/>
                </a:cubicBezTo>
                <a:cubicBezTo>
                  <a:pt x="566382" y="90985"/>
                  <a:pt x="559023" y="92041"/>
                  <a:pt x="552735" y="95534"/>
                </a:cubicBezTo>
                <a:cubicBezTo>
                  <a:pt x="473733" y="139425"/>
                  <a:pt x="541056" y="104618"/>
                  <a:pt x="491320" y="143301"/>
                </a:cubicBezTo>
                <a:cubicBezTo>
                  <a:pt x="478372" y="153371"/>
                  <a:pt x="450376" y="170597"/>
                  <a:pt x="450376" y="170597"/>
                </a:cubicBezTo>
                <a:cubicBezTo>
                  <a:pt x="427630" y="204718"/>
                  <a:pt x="443554" y="186518"/>
                  <a:pt x="395785" y="218364"/>
                </a:cubicBezTo>
                <a:lnTo>
                  <a:pt x="334370" y="259307"/>
                </a:lnTo>
                <a:cubicBezTo>
                  <a:pt x="327546" y="263856"/>
                  <a:pt x="321679" y="270362"/>
                  <a:pt x="313899" y="272955"/>
                </a:cubicBezTo>
                <a:lnTo>
                  <a:pt x="293427" y="279779"/>
                </a:lnTo>
                <a:lnTo>
                  <a:pt x="232012" y="320722"/>
                </a:lnTo>
                <a:lnTo>
                  <a:pt x="211541" y="334370"/>
                </a:lnTo>
                <a:lnTo>
                  <a:pt x="191069" y="348018"/>
                </a:lnTo>
                <a:cubicBezTo>
                  <a:pt x="186520" y="354842"/>
                  <a:pt x="184376" y="364142"/>
                  <a:pt x="177421" y="368489"/>
                </a:cubicBezTo>
                <a:cubicBezTo>
                  <a:pt x="169228" y="373610"/>
                  <a:pt x="123283" y="386141"/>
                  <a:pt x="109182" y="388961"/>
                </a:cubicBezTo>
                <a:cubicBezTo>
                  <a:pt x="106952" y="389407"/>
                  <a:pt x="122830" y="387824"/>
                  <a:pt x="109182" y="395785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7792872" y="3315882"/>
            <a:ext cx="76319" cy="553258"/>
          </a:xfrm>
          <a:custGeom>
            <a:avLst/>
            <a:gdLst>
              <a:gd name="connsiteX0" fmla="*/ 75062 w 76319"/>
              <a:gd name="connsiteY0" fmla="*/ 7348 h 553258"/>
              <a:gd name="connsiteX1" fmla="*/ 20471 w 76319"/>
              <a:gd name="connsiteY1" fmla="*/ 14172 h 553258"/>
              <a:gd name="connsiteX2" fmla="*/ 0 w 76319"/>
              <a:gd name="connsiteY2" fmla="*/ 68763 h 553258"/>
              <a:gd name="connsiteX3" fmla="*/ 6824 w 76319"/>
              <a:gd name="connsiteY3" fmla="*/ 184769 h 553258"/>
              <a:gd name="connsiteX4" fmla="*/ 20471 w 76319"/>
              <a:gd name="connsiteY4" fmla="*/ 444076 h 553258"/>
              <a:gd name="connsiteX5" fmla="*/ 27295 w 76319"/>
              <a:gd name="connsiteY5" fmla="*/ 498667 h 553258"/>
              <a:gd name="connsiteX6" fmla="*/ 34119 w 76319"/>
              <a:gd name="connsiteY6" fmla="*/ 539611 h 553258"/>
              <a:gd name="connsiteX7" fmla="*/ 54591 w 76319"/>
              <a:gd name="connsiteY7" fmla="*/ 553258 h 553258"/>
              <a:gd name="connsiteX8" fmla="*/ 68238 w 76319"/>
              <a:gd name="connsiteY8" fmla="*/ 512315 h 553258"/>
              <a:gd name="connsiteX9" fmla="*/ 75062 w 76319"/>
              <a:gd name="connsiteY9" fmla="*/ 491843 h 553258"/>
              <a:gd name="connsiteX10" fmla="*/ 68238 w 76319"/>
              <a:gd name="connsiteY10" fmla="*/ 177945 h 553258"/>
              <a:gd name="connsiteX11" fmla="*/ 61415 w 76319"/>
              <a:gd name="connsiteY11" fmla="*/ 116530 h 553258"/>
              <a:gd name="connsiteX12" fmla="*/ 75062 w 76319"/>
              <a:gd name="connsiteY12" fmla="*/ 7348 h 55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319" h="553258">
                <a:moveTo>
                  <a:pt x="75062" y="7348"/>
                </a:moveTo>
                <a:cubicBezTo>
                  <a:pt x="68238" y="-9712"/>
                  <a:pt x="37498" y="7361"/>
                  <a:pt x="20471" y="14172"/>
                </a:cubicBezTo>
                <a:cubicBezTo>
                  <a:pt x="5192" y="20283"/>
                  <a:pt x="1641" y="60559"/>
                  <a:pt x="0" y="68763"/>
                </a:cubicBezTo>
                <a:cubicBezTo>
                  <a:pt x="2275" y="107432"/>
                  <a:pt x="4937" y="146079"/>
                  <a:pt x="6824" y="184769"/>
                </a:cubicBezTo>
                <a:cubicBezTo>
                  <a:pt x="12190" y="294769"/>
                  <a:pt x="11382" y="344101"/>
                  <a:pt x="20471" y="444076"/>
                </a:cubicBezTo>
                <a:cubicBezTo>
                  <a:pt x="22131" y="462339"/>
                  <a:pt x="24702" y="480513"/>
                  <a:pt x="27295" y="498667"/>
                </a:cubicBezTo>
                <a:cubicBezTo>
                  <a:pt x="29252" y="512364"/>
                  <a:pt x="27931" y="527236"/>
                  <a:pt x="34119" y="539611"/>
                </a:cubicBezTo>
                <a:cubicBezTo>
                  <a:pt x="37787" y="546946"/>
                  <a:pt x="47767" y="548709"/>
                  <a:pt x="54591" y="553258"/>
                </a:cubicBezTo>
                <a:lnTo>
                  <a:pt x="68238" y="512315"/>
                </a:lnTo>
                <a:lnTo>
                  <a:pt x="75062" y="491843"/>
                </a:lnTo>
                <a:cubicBezTo>
                  <a:pt x="72787" y="387210"/>
                  <a:pt x="72041" y="282533"/>
                  <a:pt x="68238" y="177945"/>
                </a:cubicBezTo>
                <a:cubicBezTo>
                  <a:pt x="67490" y="157361"/>
                  <a:pt x="63125" y="137056"/>
                  <a:pt x="61415" y="116530"/>
                </a:cubicBezTo>
                <a:cubicBezTo>
                  <a:pt x="58575" y="82453"/>
                  <a:pt x="81886" y="24408"/>
                  <a:pt x="75062" y="7348"/>
                </a:cubicBezTo>
                <a:close/>
              </a:path>
            </a:pathLst>
          </a:custGeom>
          <a:solidFill>
            <a:srgbClr val="FF8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9683087" y="3241343"/>
            <a:ext cx="184245" cy="852985"/>
          </a:xfrm>
          <a:custGeom>
            <a:avLst/>
            <a:gdLst>
              <a:gd name="connsiteX0" fmla="*/ 0 w 184245"/>
              <a:gd name="connsiteY0" fmla="*/ 40944 h 852985"/>
              <a:gd name="connsiteX1" fmla="*/ 40943 w 184245"/>
              <a:gd name="connsiteY1" fmla="*/ 102358 h 852985"/>
              <a:gd name="connsiteX2" fmla="*/ 47767 w 184245"/>
              <a:gd name="connsiteY2" fmla="*/ 129654 h 852985"/>
              <a:gd name="connsiteX3" fmla="*/ 61415 w 184245"/>
              <a:gd name="connsiteY3" fmla="*/ 170597 h 852985"/>
              <a:gd name="connsiteX4" fmla="*/ 75063 w 184245"/>
              <a:gd name="connsiteY4" fmla="*/ 211541 h 852985"/>
              <a:gd name="connsiteX5" fmla="*/ 95534 w 184245"/>
              <a:gd name="connsiteY5" fmla="*/ 272956 h 852985"/>
              <a:gd name="connsiteX6" fmla="*/ 109182 w 184245"/>
              <a:gd name="connsiteY6" fmla="*/ 320723 h 852985"/>
              <a:gd name="connsiteX7" fmla="*/ 116006 w 184245"/>
              <a:gd name="connsiteY7" fmla="*/ 375314 h 852985"/>
              <a:gd name="connsiteX8" fmla="*/ 129654 w 184245"/>
              <a:gd name="connsiteY8" fmla="*/ 457200 h 852985"/>
              <a:gd name="connsiteX9" fmla="*/ 109182 w 184245"/>
              <a:gd name="connsiteY9" fmla="*/ 716508 h 852985"/>
              <a:gd name="connsiteX10" fmla="*/ 102358 w 184245"/>
              <a:gd name="connsiteY10" fmla="*/ 736979 h 852985"/>
              <a:gd name="connsiteX11" fmla="*/ 88710 w 184245"/>
              <a:gd name="connsiteY11" fmla="*/ 757451 h 852985"/>
              <a:gd name="connsiteX12" fmla="*/ 81887 w 184245"/>
              <a:gd name="connsiteY12" fmla="*/ 852985 h 852985"/>
              <a:gd name="connsiteX13" fmla="*/ 122830 w 184245"/>
              <a:gd name="connsiteY13" fmla="*/ 791570 h 852985"/>
              <a:gd name="connsiteX14" fmla="*/ 136478 w 184245"/>
              <a:gd name="connsiteY14" fmla="*/ 771099 h 852985"/>
              <a:gd name="connsiteX15" fmla="*/ 156949 w 184245"/>
              <a:gd name="connsiteY15" fmla="*/ 730156 h 852985"/>
              <a:gd name="connsiteX16" fmla="*/ 163773 w 184245"/>
              <a:gd name="connsiteY16" fmla="*/ 709684 h 852985"/>
              <a:gd name="connsiteX17" fmla="*/ 184245 w 184245"/>
              <a:gd name="connsiteY17" fmla="*/ 607326 h 852985"/>
              <a:gd name="connsiteX18" fmla="*/ 177421 w 184245"/>
              <a:gd name="connsiteY18" fmla="*/ 409433 h 852985"/>
              <a:gd name="connsiteX19" fmla="*/ 163773 w 184245"/>
              <a:gd name="connsiteY19" fmla="*/ 354842 h 852985"/>
              <a:gd name="connsiteX20" fmla="*/ 143302 w 184245"/>
              <a:gd name="connsiteY20" fmla="*/ 286603 h 852985"/>
              <a:gd name="connsiteX21" fmla="*/ 122830 w 184245"/>
              <a:gd name="connsiteY21" fmla="*/ 225188 h 852985"/>
              <a:gd name="connsiteX22" fmla="*/ 116006 w 184245"/>
              <a:gd name="connsiteY22" fmla="*/ 204717 h 852985"/>
              <a:gd name="connsiteX23" fmla="*/ 102358 w 184245"/>
              <a:gd name="connsiteY23" fmla="*/ 150126 h 852985"/>
              <a:gd name="connsiteX24" fmla="*/ 88710 w 184245"/>
              <a:gd name="connsiteY24" fmla="*/ 109182 h 852985"/>
              <a:gd name="connsiteX25" fmla="*/ 81887 w 184245"/>
              <a:gd name="connsiteY25" fmla="*/ 88711 h 852985"/>
              <a:gd name="connsiteX26" fmla="*/ 68239 w 184245"/>
              <a:gd name="connsiteY26" fmla="*/ 68239 h 852985"/>
              <a:gd name="connsiteX27" fmla="*/ 47767 w 184245"/>
              <a:gd name="connsiteY27" fmla="*/ 27296 h 852985"/>
              <a:gd name="connsiteX28" fmla="*/ 6824 w 184245"/>
              <a:gd name="connsiteY28" fmla="*/ 0 h 852985"/>
              <a:gd name="connsiteX29" fmla="*/ 0 w 184245"/>
              <a:gd name="connsiteY29" fmla="*/ 40944 h 852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4245" h="852985">
                <a:moveTo>
                  <a:pt x="0" y="40944"/>
                </a:moveTo>
                <a:cubicBezTo>
                  <a:pt x="13648" y="61415"/>
                  <a:pt x="29278" y="80695"/>
                  <a:pt x="40943" y="102358"/>
                </a:cubicBezTo>
                <a:cubicBezTo>
                  <a:pt x="45389" y="110616"/>
                  <a:pt x="45072" y="120671"/>
                  <a:pt x="47767" y="129654"/>
                </a:cubicBezTo>
                <a:cubicBezTo>
                  <a:pt x="51901" y="143433"/>
                  <a:pt x="56866" y="156949"/>
                  <a:pt x="61415" y="170597"/>
                </a:cubicBezTo>
                <a:lnTo>
                  <a:pt x="75063" y="211541"/>
                </a:lnTo>
                <a:lnTo>
                  <a:pt x="95534" y="272956"/>
                </a:lnTo>
                <a:cubicBezTo>
                  <a:pt x="100943" y="289184"/>
                  <a:pt x="106325" y="303583"/>
                  <a:pt x="109182" y="320723"/>
                </a:cubicBezTo>
                <a:cubicBezTo>
                  <a:pt x="112197" y="338812"/>
                  <a:pt x="113286" y="357178"/>
                  <a:pt x="116006" y="375314"/>
                </a:cubicBezTo>
                <a:cubicBezTo>
                  <a:pt x="120111" y="402680"/>
                  <a:pt x="129654" y="457200"/>
                  <a:pt x="129654" y="457200"/>
                </a:cubicBezTo>
                <a:cubicBezTo>
                  <a:pt x="122381" y="689933"/>
                  <a:pt x="145859" y="606480"/>
                  <a:pt x="109182" y="716508"/>
                </a:cubicBezTo>
                <a:cubicBezTo>
                  <a:pt x="106907" y="723332"/>
                  <a:pt x="106348" y="730994"/>
                  <a:pt x="102358" y="736979"/>
                </a:cubicBezTo>
                <a:lnTo>
                  <a:pt x="88710" y="757451"/>
                </a:lnTo>
                <a:cubicBezTo>
                  <a:pt x="69264" y="815792"/>
                  <a:pt x="73279" y="784119"/>
                  <a:pt x="81887" y="852985"/>
                </a:cubicBezTo>
                <a:lnTo>
                  <a:pt x="122830" y="791570"/>
                </a:lnTo>
                <a:lnTo>
                  <a:pt x="136478" y="771099"/>
                </a:lnTo>
                <a:cubicBezTo>
                  <a:pt x="153631" y="719641"/>
                  <a:pt x="130493" y="783069"/>
                  <a:pt x="156949" y="730156"/>
                </a:cubicBezTo>
                <a:cubicBezTo>
                  <a:pt x="160166" y="723722"/>
                  <a:pt x="161880" y="716624"/>
                  <a:pt x="163773" y="709684"/>
                </a:cubicBezTo>
                <a:cubicBezTo>
                  <a:pt x="179567" y="651773"/>
                  <a:pt x="176273" y="663129"/>
                  <a:pt x="184245" y="607326"/>
                </a:cubicBezTo>
                <a:cubicBezTo>
                  <a:pt x="181970" y="541362"/>
                  <a:pt x="181297" y="475323"/>
                  <a:pt x="177421" y="409433"/>
                </a:cubicBezTo>
                <a:cubicBezTo>
                  <a:pt x="175880" y="383230"/>
                  <a:pt x="170114" y="377033"/>
                  <a:pt x="163773" y="354842"/>
                </a:cubicBezTo>
                <a:cubicBezTo>
                  <a:pt x="143147" y="282653"/>
                  <a:pt x="175734" y="383902"/>
                  <a:pt x="143302" y="286603"/>
                </a:cubicBezTo>
                <a:lnTo>
                  <a:pt x="122830" y="225188"/>
                </a:lnTo>
                <a:cubicBezTo>
                  <a:pt x="120555" y="218364"/>
                  <a:pt x="117751" y="211695"/>
                  <a:pt x="116006" y="204717"/>
                </a:cubicBezTo>
                <a:cubicBezTo>
                  <a:pt x="111457" y="186520"/>
                  <a:pt x="108290" y="167921"/>
                  <a:pt x="102358" y="150126"/>
                </a:cubicBezTo>
                <a:lnTo>
                  <a:pt x="88710" y="109182"/>
                </a:lnTo>
                <a:cubicBezTo>
                  <a:pt x="86436" y="102358"/>
                  <a:pt x="85877" y="94696"/>
                  <a:pt x="81887" y="88711"/>
                </a:cubicBezTo>
                <a:cubicBezTo>
                  <a:pt x="77338" y="81887"/>
                  <a:pt x="71907" y="75575"/>
                  <a:pt x="68239" y="68239"/>
                </a:cubicBezTo>
                <a:cubicBezTo>
                  <a:pt x="59044" y="49849"/>
                  <a:pt x="65151" y="42507"/>
                  <a:pt x="47767" y="27296"/>
                </a:cubicBezTo>
                <a:cubicBezTo>
                  <a:pt x="35423" y="16495"/>
                  <a:pt x="6824" y="0"/>
                  <a:pt x="6824" y="0"/>
                </a:cubicBezTo>
                <a:lnTo>
                  <a:pt x="0" y="40944"/>
                </a:lnTo>
                <a:close/>
              </a:path>
            </a:pathLst>
          </a:custGeom>
          <a:solidFill>
            <a:srgbClr val="C871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7949821" y="2927445"/>
            <a:ext cx="1392567" cy="1194179"/>
          </a:xfrm>
          <a:custGeom>
            <a:avLst/>
            <a:gdLst>
              <a:gd name="connsiteX0" fmla="*/ 1269242 w 1392567"/>
              <a:gd name="connsiteY0" fmla="*/ 1084997 h 1194179"/>
              <a:gd name="connsiteX1" fmla="*/ 1317009 w 1392567"/>
              <a:gd name="connsiteY1" fmla="*/ 1044054 h 1194179"/>
              <a:gd name="connsiteX2" fmla="*/ 1344304 w 1392567"/>
              <a:gd name="connsiteY2" fmla="*/ 1003110 h 1194179"/>
              <a:gd name="connsiteX3" fmla="*/ 1357952 w 1392567"/>
              <a:gd name="connsiteY3" fmla="*/ 962167 h 1194179"/>
              <a:gd name="connsiteX4" fmla="*/ 1378424 w 1392567"/>
              <a:gd name="connsiteY4" fmla="*/ 866633 h 1194179"/>
              <a:gd name="connsiteX5" fmla="*/ 1392072 w 1392567"/>
              <a:gd name="connsiteY5" fmla="*/ 689212 h 1194179"/>
              <a:gd name="connsiteX6" fmla="*/ 1378424 w 1392567"/>
              <a:gd name="connsiteY6" fmla="*/ 320722 h 1194179"/>
              <a:gd name="connsiteX7" fmla="*/ 1364776 w 1392567"/>
              <a:gd name="connsiteY7" fmla="*/ 272955 h 1194179"/>
              <a:gd name="connsiteX8" fmla="*/ 1351128 w 1392567"/>
              <a:gd name="connsiteY8" fmla="*/ 211540 h 1194179"/>
              <a:gd name="connsiteX9" fmla="*/ 1310185 w 1392567"/>
              <a:gd name="connsiteY9" fmla="*/ 150125 h 1194179"/>
              <a:gd name="connsiteX10" fmla="*/ 1296537 w 1392567"/>
              <a:gd name="connsiteY10" fmla="*/ 129654 h 1194179"/>
              <a:gd name="connsiteX11" fmla="*/ 1262418 w 1392567"/>
              <a:gd name="connsiteY11" fmla="*/ 75062 h 1194179"/>
              <a:gd name="connsiteX12" fmla="*/ 1255594 w 1392567"/>
              <a:gd name="connsiteY12" fmla="*/ 54591 h 1194179"/>
              <a:gd name="connsiteX13" fmla="*/ 1173707 w 1392567"/>
              <a:gd name="connsiteY13" fmla="*/ 13648 h 1194179"/>
              <a:gd name="connsiteX14" fmla="*/ 1153236 w 1392567"/>
              <a:gd name="connsiteY14" fmla="*/ 6824 h 1194179"/>
              <a:gd name="connsiteX15" fmla="*/ 1132764 w 1392567"/>
              <a:gd name="connsiteY15" fmla="*/ 0 h 1194179"/>
              <a:gd name="connsiteX16" fmla="*/ 907576 w 1392567"/>
              <a:gd name="connsiteY16" fmla="*/ 6824 h 1194179"/>
              <a:gd name="connsiteX17" fmla="*/ 839337 w 1392567"/>
              <a:gd name="connsiteY17" fmla="*/ 13648 h 1194179"/>
              <a:gd name="connsiteX18" fmla="*/ 586854 w 1392567"/>
              <a:gd name="connsiteY18" fmla="*/ 20471 h 1194179"/>
              <a:gd name="connsiteX19" fmla="*/ 545910 w 1392567"/>
              <a:gd name="connsiteY19" fmla="*/ 40943 h 1194179"/>
              <a:gd name="connsiteX20" fmla="*/ 525439 w 1392567"/>
              <a:gd name="connsiteY20" fmla="*/ 61415 h 1194179"/>
              <a:gd name="connsiteX21" fmla="*/ 484495 w 1392567"/>
              <a:gd name="connsiteY21" fmla="*/ 88710 h 1194179"/>
              <a:gd name="connsiteX22" fmla="*/ 464024 w 1392567"/>
              <a:gd name="connsiteY22" fmla="*/ 102358 h 1194179"/>
              <a:gd name="connsiteX23" fmla="*/ 443552 w 1392567"/>
              <a:gd name="connsiteY23" fmla="*/ 122830 h 1194179"/>
              <a:gd name="connsiteX24" fmla="*/ 423080 w 1392567"/>
              <a:gd name="connsiteY24" fmla="*/ 136477 h 1194179"/>
              <a:gd name="connsiteX25" fmla="*/ 382137 w 1392567"/>
              <a:gd name="connsiteY25" fmla="*/ 177421 h 1194179"/>
              <a:gd name="connsiteX26" fmla="*/ 341194 w 1392567"/>
              <a:gd name="connsiteY26" fmla="*/ 211540 h 1194179"/>
              <a:gd name="connsiteX27" fmla="*/ 320722 w 1392567"/>
              <a:gd name="connsiteY27" fmla="*/ 225188 h 1194179"/>
              <a:gd name="connsiteX28" fmla="*/ 300251 w 1392567"/>
              <a:gd name="connsiteY28" fmla="*/ 245659 h 1194179"/>
              <a:gd name="connsiteX29" fmla="*/ 259307 w 1392567"/>
              <a:gd name="connsiteY29" fmla="*/ 272955 h 1194179"/>
              <a:gd name="connsiteX30" fmla="*/ 238836 w 1392567"/>
              <a:gd name="connsiteY30" fmla="*/ 293427 h 1194179"/>
              <a:gd name="connsiteX31" fmla="*/ 197892 w 1392567"/>
              <a:gd name="connsiteY31" fmla="*/ 320722 h 1194179"/>
              <a:gd name="connsiteX32" fmla="*/ 177421 w 1392567"/>
              <a:gd name="connsiteY32" fmla="*/ 334370 h 1194179"/>
              <a:gd name="connsiteX33" fmla="*/ 156949 w 1392567"/>
              <a:gd name="connsiteY33" fmla="*/ 348018 h 1194179"/>
              <a:gd name="connsiteX34" fmla="*/ 136478 w 1392567"/>
              <a:gd name="connsiteY34" fmla="*/ 368489 h 1194179"/>
              <a:gd name="connsiteX35" fmla="*/ 122830 w 1392567"/>
              <a:gd name="connsiteY35" fmla="*/ 388961 h 1194179"/>
              <a:gd name="connsiteX36" fmla="*/ 102358 w 1392567"/>
              <a:gd name="connsiteY36" fmla="*/ 402609 h 1194179"/>
              <a:gd name="connsiteX37" fmla="*/ 81886 w 1392567"/>
              <a:gd name="connsiteY37" fmla="*/ 423080 h 1194179"/>
              <a:gd name="connsiteX38" fmla="*/ 40943 w 1392567"/>
              <a:gd name="connsiteY38" fmla="*/ 450376 h 1194179"/>
              <a:gd name="connsiteX39" fmla="*/ 27295 w 1392567"/>
              <a:gd name="connsiteY39" fmla="*/ 470848 h 1194179"/>
              <a:gd name="connsiteX40" fmla="*/ 13648 w 1392567"/>
              <a:gd name="connsiteY40" fmla="*/ 511791 h 1194179"/>
              <a:gd name="connsiteX41" fmla="*/ 6824 w 1392567"/>
              <a:gd name="connsiteY41" fmla="*/ 580030 h 1194179"/>
              <a:gd name="connsiteX42" fmla="*/ 0 w 1392567"/>
              <a:gd name="connsiteY42" fmla="*/ 614149 h 1194179"/>
              <a:gd name="connsiteX43" fmla="*/ 6824 w 1392567"/>
              <a:gd name="connsiteY43" fmla="*/ 859809 h 1194179"/>
              <a:gd name="connsiteX44" fmla="*/ 20472 w 1392567"/>
              <a:gd name="connsiteY44" fmla="*/ 900752 h 1194179"/>
              <a:gd name="connsiteX45" fmla="*/ 40943 w 1392567"/>
              <a:gd name="connsiteY45" fmla="*/ 941695 h 1194179"/>
              <a:gd name="connsiteX46" fmla="*/ 75063 w 1392567"/>
              <a:gd name="connsiteY46" fmla="*/ 1003110 h 1194179"/>
              <a:gd name="connsiteX47" fmla="*/ 102358 w 1392567"/>
              <a:gd name="connsiteY47" fmla="*/ 1044054 h 1194179"/>
              <a:gd name="connsiteX48" fmla="*/ 122830 w 1392567"/>
              <a:gd name="connsiteY48" fmla="*/ 1057701 h 1194179"/>
              <a:gd name="connsiteX49" fmla="*/ 156949 w 1392567"/>
              <a:gd name="connsiteY49" fmla="*/ 1084997 h 1194179"/>
              <a:gd name="connsiteX50" fmla="*/ 238836 w 1392567"/>
              <a:gd name="connsiteY50" fmla="*/ 1125940 h 1194179"/>
              <a:gd name="connsiteX51" fmla="*/ 300251 w 1392567"/>
              <a:gd name="connsiteY51" fmla="*/ 1146412 h 1194179"/>
              <a:gd name="connsiteX52" fmla="*/ 341194 w 1392567"/>
              <a:gd name="connsiteY52" fmla="*/ 1160059 h 1194179"/>
              <a:gd name="connsiteX53" fmla="*/ 368489 w 1392567"/>
              <a:gd name="connsiteY53" fmla="*/ 1166883 h 1194179"/>
              <a:gd name="connsiteX54" fmla="*/ 436728 w 1392567"/>
              <a:gd name="connsiteY54" fmla="*/ 1180531 h 1194179"/>
              <a:gd name="connsiteX55" fmla="*/ 600501 w 1392567"/>
              <a:gd name="connsiteY55" fmla="*/ 1194179 h 1194179"/>
              <a:gd name="connsiteX56" fmla="*/ 866633 w 1392567"/>
              <a:gd name="connsiteY56" fmla="*/ 1180531 h 1194179"/>
              <a:gd name="connsiteX57" fmla="*/ 900752 w 1392567"/>
              <a:gd name="connsiteY57" fmla="*/ 1173707 h 1194179"/>
              <a:gd name="connsiteX58" fmla="*/ 948519 w 1392567"/>
              <a:gd name="connsiteY58" fmla="*/ 1166883 h 1194179"/>
              <a:gd name="connsiteX59" fmla="*/ 982639 w 1392567"/>
              <a:gd name="connsiteY59" fmla="*/ 1160059 h 1194179"/>
              <a:gd name="connsiteX60" fmla="*/ 1030406 w 1392567"/>
              <a:gd name="connsiteY60" fmla="*/ 1153236 h 1194179"/>
              <a:gd name="connsiteX61" fmla="*/ 1105469 w 1392567"/>
              <a:gd name="connsiteY61" fmla="*/ 1139588 h 1194179"/>
              <a:gd name="connsiteX62" fmla="*/ 1201003 w 1392567"/>
              <a:gd name="connsiteY62" fmla="*/ 1119116 h 1194179"/>
              <a:gd name="connsiteX63" fmla="*/ 1269242 w 1392567"/>
              <a:gd name="connsiteY63" fmla="*/ 1084997 h 119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392567" h="1194179">
                <a:moveTo>
                  <a:pt x="1269242" y="1084997"/>
                </a:moveTo>
                <a:cubicBezTo>
                  <a:pt x="1288576" y="1072487"/>
                  <a:pt x="1303706" y="1061158"/>
                  <a:pt x="1317009" y="1044054"/>
                </a:cubicBezTo>
                <a:cubicBezTo>
                  <a:pt x="1327079" y="1031106"/>
                  <a:pt x="1339117" y="1018671"/>
                  <a:pt x="1344304" y="1003110"/>
                </a:cubicBezTo>
                <a:cubicBezTo>
                  <a:pt x="1348853" y="989462"/>
                  <a:pt x="1354463" y="976123"/>
                  <a:pt x="1357952" y="962167"/>
                </a:cubicBezTo>
                <a:cubicBezTo>
                  <a:pt x="1365392" y="932405"/>
                  <a:pt x="1375327" y="894507"/>
                  <a:pt x="1378424" y="866633"/>
                </a:cubicBezTo>
                <a:cubicBezTo>
                  <a:pt x="1389526" y="766719"/>
                  <a:pt x="1384038" y="825780"/>
                  <a:pt x="1392072" y="689212"/>
                </a:cubicBezTo>
                <a:cubicBezTo>
                  <a:pt x="1390180" y="600279"/>
                  <a:pt x="1399577" y="437063"/>
                  <a:pt x="1378424" y="320722"/>
                </a:cubicBezTo>
                <a:cubicBezTo>
                  <a:pt x="1369915" y="273926"/>
                  <a:pt x="1374520" y="311929"/>
                  <a:pt x="1364776" y="272955"/>
                </a:cubicBezTo>
                <a:cubicBezTo>
                  <a:pt x="1363699" y="268648"/>
                  <a:pt x="1354630" y="218545"/>
                  <a:pt x="1351128" y="211540"/>
                </a:cubicBezTo>
                <a:lnTo>
                  <a:pt x="1310185" y="150125"/>
                </a:lnTo>
                <a:lnTo>
                  <a:pt x="1296537" y="129654"/>
                </a:lnTo>
                <a:cubicBezTo>
                  <a:pt x="1280296" y="80930"/>
                  <a:pt x="1294859" y="96690"/>
                  <a:pt x="1262418" y="75062"/>
                </a:cubicBezTo>
                <a:cubicBezTo>
                  <a:pt x="1260143" y="68238"/>
                  <a:pt x="1260680" y="59677"/>
                  <a:pt x="1255594" y="54591"/>
                </a:cubicBezTo>
                <a:cubicBezTo>
                  <a:pt x="1229135" y="28132"/>
                  <a:pt x="1207011" y="24749"/>
                  <a:pt x="1173707" y="13648"/>
                </a:cubicBezTo>
                <a:lnTo>
                  <a:pt x="1153236" y="6824"/>
                </a:lnTo>
                <a:lnTo>
                  <a:pt x="1132764" y="0"/>
                </a:lnTo>
                <a:lnTo>
                  <a:pt x="907576" y="6824"/>
                </a:lnTo>
                <a:cubicBezTo>
                  <a:pt x="884741" y="7886"/>
                  <a:pt x="862176" y="12676"/>
                  <a:pt x="839337" y="13648"/>
                </a:cubicBezTo>
                <a:cubicBezTo>
                  <a:pt x="755221" y="17227"/>
                  <a:pt x="671015" y="18197"/>
                  <a:pt x="586854" y="20471"/>
                </a:cubicBezTo>
                <a:cubicBezTo>
                  <a:pt x="566337" y="27310"/>
                  <a:pt x="563547" y="26245"/>
                  <a:pt x="545910" y="40943"/>
                </a:cubicBezTo>
                <a:cubicBezTo>
                  <a:pt x="538496" y="47121"/>
                  <a:pt x="533057" y="55490"/>
                  <a:pt x="525439" y="61415"/>
                </a:cubicBezTo>
                <a:cubicBezTo>
                  <a:pt x="512491" y="71485"/>
                  <a:pt x="498143" y="79611"/>
                  <a:pt x="484495" y="88710"/>
                </a:cubicBezTo>
                <a:cubicBezTo>
                  <a:pt x="477671" y="93259"/>
                  <a:pt x="469823" y="96559"/>
                  <a:pt x="464024" y="102358"/>
                </a:cubicBezTo>
                <a:cubicBezTo>
                  <a:pt x="457200" y="109182"/>
                  <a:pt x="450966" y="116652"/>
                  <a:pt x="443552" y="122830"/>
                </a:cubicBezTo>
                <a:cubicBezTo>
                  <a:pt x="437252" y="128080"/>
                  <a:pt x="429210" y="131028"/>
                  <a:pt x="423080" y="136477"/>
                </a:cubicBezTo>
                <a:cubicBezTo>
                  <a:pt x="408654" y="149300"/>
                  <a:pt x="398196" y="166715"/>
                  <a:pt x="382137" y="177421"/>
                </a:cubicBezTo>
                <a:cubicBezTo>
                  <a:pt x="331314" y="211302"/>
                  <a:pt x="393733" y="167757"/>
                  <a:pt x="341194" y="211540"/>
                </a:cubicBezTo>
                <a:cubicBezTo>
                  <a:pt x="334893" y="216790"/>
                  <a:pt x="327023" y="219938"/>
                  <a:pt x="320722" y="225188"/>
                </a:cubicBezTo>
                <a:cubicBezTo>
                  <a:pt x="313309" y="231366"/>
                  <a:pt x="307868" y="239734"/>
                  <a:pt x="300251" y="245659"/>
                </a:cubicBezTo>
                <a:cubicBezTo>
                  <a:pt x="287303" y="255729"/>
                  <a:pt x="270905" y="261356"/>
                  <a:pt x="259307" y="272955"/>
                </a:cubicBezTo>
                <a:cubicBezTo>
                  <a:pt x="252483" y="279779"/>
                  <a:pt x="246454" y="287502"/>
                  <a:pt x="238836" y="293427"/>
                </a:cubicBezTo>
                <a:cubicBezTo>
                  <a:pt x="225888" y="303497"/>
                  <a:pt x="211540" y="311623"/>
                  <a:pt x="197892" y="320722"/>
                </a:cubicBezTo>
                <a:lnTo>
                  <a:pt x="177421" y="334370"/>
                </a:lnTo>
                <a:cubicBezTo>
                  <a:pt x="170597" y="338919"/>
                  <a:pt x="162748" y="342219"/>
                  <a:pt x="156949" y="348018"/>
                </a:cubicBezTo>
                <a:cubicBezTo>
                  <a:pt x="150125" y="354842"/>
                  <a:pt x="142656" y="361076"/>
                  <a:pt x="136478" y="368489"/>
                </a:cubicBezTo>
                <a:cubicBezTo>
                  <a:pt x="131228" y="374790"/>
                  <a:pt x="128629" y="383162"/>
                  <a:pt x="122830" y="388961"/>
                </a:cubicBezTo>
                <a:cubicBezTo>
                  <a:pt x="117031" y="394760"/>
                  <a:pt x="108659" y="397359"/>
                  <a:pt x="102358" y="402609"/>
                </a:cubicBezTo>
                <a:cubicBezTo>
                  <a:pt x="94944" y="408787"/>
                  <a:pt x="89504" y="417155"/>
                  <a:pt x="81886" y="423080"/>
                </a:cubicBezTo>
                <a:cubicBezTo>
                  <a:pt x="68939" y="433150"/>
                  <a:pt x="40943" y="450376"/>
                  <a:pt x="40943" y="450376"/>
                </a:cubicBezTo>
                <a:cubicBezTo>
                  <a:pt x="36394" y="457200"/>
                  <a:pt x="30626" y="463353"/>
                  <a:pt x="27295" y="470848"/>
                </a:cubicBezTo>
                <a:cubicBezTo>
                  <a:pt x="21452" y="483994"/>
                  <a:pt x="13648" y="511791"/>
                  <a:pt x="13648" y="511791"/>
                </a:cubicBezTo>
                <a:cubicBezTo>
                  <a:pt x="11373" y="534537"/>
                  <a:pt x="9845" y="557371"/>
                  <a:pt x="6824" y="580030"/>
                </a:cubicBezTo>
                <a:cubicBezTo>
                  <a:pt x="5291" y="591526"/>
                  <a:pt x="0" y="602551"/>
                  <a:pt x="0" y="614149"/>
                </a:cubicBezTo>
                <a:cubicBezTo>
                  <a:pt x="0" y="696067"/>
                  <a:pt x="987" y="778099"/>
                  <a:pt x="6824" y="859809"/>
                </a:cubicBezTo>
                <a:cubicBezTo>
                  <a:pt x="7849" y="874158"/>
                  <a:pt x="15923" y="887104"/>
                  <a:pt x="20472" y="900752"/>
                </a:cubicBezTo>
                <a:cubicBezTo>
                  <a:pt x="29890" y="929008"/>
                  <a:pt x="23302" y="915235"/>
                  <a:pt x="40943" y="941695"/>
                </a:cubicBezTo>
                <a:cubicBezTo>
                  <a:pt x="52954" y="977729"/>
                  <a:pt x="43776" y="956179"/>
                  <a:pt x="75063" y="1003110"/>
                </a:cubicBezTo>
                <a:lnTo>
                  <a:pt x="102358" y="1044054"/>
                </a:lnTo>
                <a:lnTo>
                  <a:pt x="122830" y="1057701"/>
                </a:lnTo>
                <a:cubicBezTo>
                  <a:pt x="148047" y="1095526"/>
                  <a:pt x="122050" y="1065609"/>
                  <a:pt x="156949" y="1084997"/>
                </a:cubicBezTo>
                <a:cubicBezTo>
                  <a:pt x="236318" y="1129091"/>
                  <a:pt x="159127" y="1099370"/>
                  <a:pt x="238836" y="1125940"/>
                </a:cubicBezTo>
                <a:lnTo>
                  <a:pt x="300251" y="1146412"/>
                </a:lnTo>
                <a:lnTo>
                  <a:pt x="341194" y="1160059"/>
                </a:lnTo>
                <a:cubicBezTo>
                  <a:pt x="350292" y="1162334"/>
                  <a:pt x="359319" y="1164918"/>
                  <a:pt x="368489" y="1166883"/>
                </a:cubicBezTo>
                <a:cubicBezTo>
                  <a:pt x="391171" y="1171744"/>
                  <a:pt x="413583" y="1178988"/>
                  <a:pt x="436728" y="1180531"/>
                </a:cubicBezTo>
                <a:cubicBezTo>
                  <a:pt x="559638" y="1188725"/>
                  <a:pt x="505100" y="1183579"/>
                  <a:pt x="600501" y="1194179"/>
                </a:cubicBezTo>
                <a:cubicBezTo>
                  <a:pt x="682505" y="1191250"/>
                  <a:pt x="780996" y="1191236"/>
                  <a:pt x="866633" y="1180531"/>
                </a:cubicBezTo>
                <a:cubicBezTo>
                  <a:pt x="878142" y="1179092"/>
                  <a:pt x="889312" y="1175614"/>
                  <a:pt x="900752" y="1173707"/>
                </a:cubicBezTo>
                <a:cubicBezTo>
                  <a:pt x="916617" y="1171063"/>
                  <a:pt x="932654" y="1169527"/>
                  <a:pt x="948519" y="1166883"/>
                </a:cubicBezTo>
                <a:cubicBezTo>
                  <a:pt x="959960" y="1164976"/>
                  <a:pt x="971198" y="1161966"/>
                  <a:pt x="982639" y="1160059"/>
                </a:cubicBezTo>
                <a:cubicBezTo>
                  <a:pt x="998504" y="1157415"/>
                  <a:pt x="1014509" y="1155682"/>
                  <a:pt x="1030406" y="1153236"/>
                </a:cubicBezTo>
                <a:cubicBezTo>
                  <a:pt x="1095725" y="1143187"/>
                  <a:pt x="1046939" y="1150230"/>
                  <a:pt x="1105469" y="1139588"/>
                </a:cubicBezTo>
                <a:cubicBezTo>
                  <a:pt x="1143264" y="1132716"/>
                  <a:pt x="1162339" y="1132004"/>
                  <a:pt x="1201003" y="1119116"/>
                </a:cubicBezTo>
                <a:cubicBezTo>
                  <a:pt x="1244998" y="1104451"/>
                  <a:pt x="1249908" y="1097507"/>
                  <a:pt x="1269242" y="1084997"/>
                </a:cubicBezTo>
                <a:close/>
              </a:path>
            </a:pathLst>
          </a:custGeom>
          <a:noFill/>
          <a:ln w="50800">
            <a:solidFill>
              <a:srgbClr val="219E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9296400" y="2875280"/>
            <a:ext cx="335280" cy="355742"/>
          </a:xfrm>
          <a:custGeom>
            <a:avLst/>
            <a:gdLst>
              <a:gd name="connsiteX0" fmla="*/ 0 w 335280"/>
              <a:gd name="connsiteY0" fmla="*/ 0 h 355742"/>
              <a:gd name="connsiteX1" fmla="*/ 10160 w 335280"/>
              <a:gd name="connsiteY1" fmla="*/ 60960 h 355742"/>
              <a:gd name="connsiteX2" fmla="*/ 30480 w 335280"/>
              <a:gd name="connsiteY2" fmla="*/ 121920 h 355742"/>
              <a:gd name="connsiteX3" fmla="*/ 40640 w 335280"/>
              <a:gd name="connsiteY3" fmla="*/ 162560 h 355742"/>
              <a:gd name="connsiteX4" fmla="*/ 71120 w 335280"/>
              <a:gd name="connsiteY4" fmla="*/ 254000 h 355742"/>
              <a:gd name="connsiteX5" fmla="*/ 101600 w 335280"/>
              <a:gd name="connsiteY5" fmla="*/ 314960 h 355742"/>
              <a:gd name="connsiteX6" fmla="*/ 132080 w 335280"/>
              <a:gd name="connsiteY6" fmla="*/ 335280 h 355742"/>
              <a:gd name="connsiteX7" fmla="*/ 284480 w 335280"/>
              <a:gd name="connsiteY7" fmla="*/ 345440 h 355742"/>
              <a:gd name="connsiteX8" fmla="*/ 335280 w 335280"/>
              <a:gd name="connsiteY8" fmla="*/ 355600 h 35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280" h="355742">
                <a:moveTo>
                  <a:pt x="0" y="0"/>
                </a:moveTo>
                <a:cubicBezTo>
                  <a:pt x="3387" y="20320"/>
                  <a:pt x="5164" y="40975"/>
                  <a:pt x="10160" y="60960"/>
                </a:cubicBezTo>
                <a:cubicBezTo>
                  <a:pt x="15355" y="81740"/>
                  <a:pt x="25285" y="101140"/>
                  <a:pt x="30480" y="121920"/>
                </a:cubicBezTo>
                <a:cubicBezTo>
                  <a:pt x="33867" y="135467"/>
                  <a:pt x="36628" y="149185"/>
                  <a:pt x="40640" y="162560"/>
                </a:cubicBezTo>
                <a:lnTo>
                  <a:pt x="71120" y="254000"/>
                </a:lnTo>
                <a:cubicBezTo>
                  <a:pt x="79383" y="278790"/>
                  <a:pt x="81905" y="295265"/>
                  <a:pt x="101600" y="314960"/>
                </a:cubicBezTo>
                <a:cubicBezTo>
                  <a:pt x="110234" y="323594"/>
                  <a:pt x="120035" y="333273"/>
                  <a:pt x="132080" y="335280"/>
                </a:cubicBezTo>
                <a:cubicBezTo>
                  <a:pt x="182300" y="343650"/>
                  <a:pt x="233680" y="342053"/>
                  <a:pt x="284480" y="345440"/>
                </a:cubicBezTo>
                <a:cubicBezTo>
                  <a:pt x="321386" y="357742"/>
                  <a:pt x="304250" y="355600"/>
                  <a:pt x="335280" y="355600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649705" y="6136105"/>
            <a:ext cx="10926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LHBB</a:t>
            </a:r>
            <a:r>
              <a:rPr lang="en-US" dirty="0">
                <a:solidFill>
                  <a:schemeClr val="bg1"/>
                </a:solidFill>
              </a:rPr>
              <a:t> = long head biceps </a:t>
            </a:r>
            <a:r>
              <a:rPr lang="en-US" dirty="0" err="1">
                <a:solidFill>
                  <a:schemeClr val="bg1"/>
                </a:solidFill>
              </a:rPr>
              <a:t>brachii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</a:rPr>
              <a:t>SS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suprascapularis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92D050"/>
                </a:solidFill>
              </a:rPr>
              <a:t>IS</a:t>
            </a:r>
            <a:r>
              <a:rPr lang="en-US" dirty="0" smtClean="0">
                <a:solidFill>
                  <a:schemeClr val="bg1"/>
                </a:solidFill>
              </a:rPr>
              <a:t> = </a:t>
            </a:r>
            <a:r>
              <a:rPr lang="en-US" dirty="0" err="1" smtClean="0">
                <a:solidFill>
                  <a:schemeClr val="bg1"/>
                </a:solidFill>
              </a:rPr>
              <a:t>infrascapularis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rgbClr val="C8713B"/>
                </a:solidFill>
              </a:rPr>
              <a:t>SUB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dirty="0" err="1" smtClean="0">
                <a:solidFill>
                  <a:schemeClr val="bg1"/>
                </a:solidFill>
              </a:rPr>
              <a:t>subcapularis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HF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= horizontal/superior facet,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 = oblique/middle facet, </a:t>
            </a:r>
            <a:r>
              <a:rPr lang="en-US" b="1" dirty="0">
                <a:solidFill>
                  <a:schemeClr val="bg1"/>
                </a:solidFill>
              </a:rPr>
              <a:t>RI </a:t>
            </a:r>
            <a:r>
              <a:rPr lang="en-US" dirty="0">
                <a:solidFill>
                  <a:schemeClr val="bg1"/>
                </a:solidFill>
              </a:rPr>
              <a:t>= rotator </a:t>
            </a:r>
            <a:r>
              <a:rPr lang="en-US" dirty="0" smtClean="0">
                <a:solidFill>
                  <a:schemeClr val="bg1"/>
                </a:solidFill>
              </a:rPr>
              <a:t>interval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9" t="28372" r="18145" b="45988"/>
          <a:stretch/>
        </p:blipFill>
        <p:spPr>
          <a:xfrm>
            <a:off x="806890" y="771556"/>
            <a:ext cx="4979272" cy="5196419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 rot="2826298">
            <a:off x="2389762" y="2912640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0802178">
            <a:off x="2744179" y="2912405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9107" y="827022"/>
            <a:ext cx="47906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Image the </a:t>
            </a:r>
            <a:r>
              <a:rPr lang="en-US" sz="2400" dirty="0" smtClean="0">
                <a:solidFill>
                  <a:srgbClr val="FFFF00"/>
                </a:solidFill>
              </a:rPr>
              <a:t>SS</a:t>
            </a:r>
            <a:r>
              <a:rPr lang="en-US" sz="2400" dirty="0" smtClean="0"/>
              <a:t> </a:t>
            </a:r>
            <a:r>
              <a:rPr lang="en-US" sz="2400" dirty="0" err="1" smtClean="0"/>
              <a:t>inssertion</a:t>
            </a:r>
            <a:r>
              <a:rPr lang="en-US" sz="2400" dirty="0" smtClean="0"/>
              <a:t> in short axis</a:t>
            </a:r>
            <a:r>
              <a:rPr lang="en-US" sz="2400" dirty="0"/>
              <a:t>. The </a:t>
            </a:r>
            <a:r>
              <a:rPr lang="en-US" sz="2400" dirty="0">
                <a:solidFill>
                  <a:schemeClr val="bg1"/>
                </a:solidFill>
              </a:rPr>
              <a:t>RI </a:t>
            </a:r>
            <a:r>
              <a:rPr lang="en-US" sz="2400" dirty="0"/>
              <a:t>lies between the </a:t>
            </a:r>
            <a:r>
              <a:rPr lang="en-US" sz="2400" dirty="0">
                <a:solidFill>
                  <a:srgbClr val="FFFF00"/>
                </a:solidFill>
              </a:rPr>
              <a:t>SS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C8713B"/>
                </a:solidFill>
              </a:rPr>
              <a:t>SUB</a:t>
            </a:r>
            <a:r>
              <a:rPr lang="en-US" sz="2400" dirty="0"/>
              <a:t> and contains the </a:t>
            </a:r>
            <a:r>
              <a:rPr lang="en-US" sz="2400" dirty="0" smtClean="0">
                <a:solidFill>
                  <a:srgbClr val="FF0000"/>
                </a:solidFill>
              </a:rPr>
              <a:t>LHBB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</a:t>
            </a:r>
            <a:r>
              <a:rPr lang="en-US" sz="2400" b="1" dirty="0" smtClean="0">
                <a:solidFill>
                  <a:schemeClr val="bg1"/>
                </a:solidFill>
              </a:rPr>
              <a:t>odified </a:t>
            </a:r>
            <a:r>
              <a:rPr lang="en-US" sz="2400" b="1" dirty="0">
                <a:solidFill>
                  <a:schemeClr val="bg1"/>
                </a:solidFill>
              </a:rPr>
              <a:t>Crass position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r="7011"/>
          <a:stretch/>
        </p:blipFill>
        <p:spPr>
          <a:xfrm>
            <a:off x="6218469" y="771556"/>
            <a:ext cx="5236983" cy="519641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Short Axis </a:t>
            </a:r>
            <a:r>
              <a:rPr lang="en-US" sz="2400" b="1" dirty="0">
                <a:solidFill>
                  <a:srgbClr val="FFFF00"/>
                </a:solidFill>
              </a:rPr>
              <a:t>SS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007181" y="1406316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72681" y="2162907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I</a:t>
            </a:r>
            <a:r>
              <a:rPr lang="en-US" dirty="0" smtClean="0">
                <a:solidFill>
                  <a:srgbClr val="92D050"/>
                </a:solidFill>
              </a:rPr>
              <a:t>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80504" y="1824991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64438" y="2543485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9668807" y="2116667"/>
            <a:ext cx="313268" cy="246588"/>
          </a:xfrm>
          <a:custGeom>
            <a:avLst/>
            <a:gdLst>
              <a:gd name="connsiteX0" fmla="*/ 254127 w 313268"/>
              <a:gd name="connsiteY0" fmla="*/ 237067 h 246588"/>
              <a:gd name="connsiteX1" fmla="*/ 287993 w 313268"/>
              <a:gd name="connsiteY1" fmla="*/ 16933 h 246588"/>
              <a:gd name="connsiteX2" fmla="*/ 237193 w 313268"/>
              <a:gd name="connsiteY2" fmla="*/ 0 h 246588"/>
              <a:gd name="connsiteX3" fmla="*/ 135593 w 313268"/>
              <a:gd name="connsiteY3" fmla="*/ 16933 h 246588"/>
              <a:gd name="connsiteX4" fmla="*/ 33993 w 313268"/>
              <a:gd name="connsiteY4" fmla="*/ 50800 h 246588"/>
              <a:gd name="connsiteX5" fmla="*/ 17060 w 313268"/>
              <a:gd name="connsiteY5" fmla="*/ 220133 h 246588"/>
              <a:gd name="connsiteX6" fmla="*/ 254127 w 313268"/>
              <a:gd name="connsiteY6" fmla="*/ 237067 h 24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268" h="246588">
                <a:moveTo>
                  <a:pt x="254127" y="237067"/>
                </a:moveTo>
                <a:cubicBezTo>
                  <a:pt x="299282" y="203200"/>
                  <a:pt x="342041" y="152052"/>
                  <a:pt x="287993" y="16933"/>
                </a:cubicBezTo>
                <a:cubicBezTo>
                  <a:pt x="281364" y="360"/>
                  <a:pt x="254126" y="5644"/>
                  <a:pt x="237193" y="0"/>
                </a:cubicBezTo>
                <a:cubicBezTo>
                  <a:pt x="203326" y="5644"/>
                  <a:pt x="168902" y="8606"/>
                  <a:pt x="135593" y="16933"/>
                </a:cubicBezTo>
                <a:cubicBezTo>
                  <a:pt x="100960" y="25591"/>
                  <a:pt x="33993" y="50800"/>
                  <a:pt x="33993" y="50800"/>
                </a:cubicBezTo>
                <a:cubicBezTo>
                  <a:pt x="-7232" y="174478"/>
                  <a:pt x="-8531" y="117767"/>
                  <a:pt x="17060" y="220133"/>
                </a:cubicBezTo>
                <a:cubicBezTo>
                  <a:pt x="214569" y="202178"/>
                  <a:pt x="208972" y="270934"/>
                  <a:pt x="254127" y="23706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641585" y="2423123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C8713B"/>
                </a:solidFill>
              </a:rPr>
              <a:t>SUB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9192791" y="2442994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0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SSFP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suprascapularis</a:t>
            </a:r>
            <a:r>
              <a:rPr lang="en-US" dirty="0" smtClean="0">
                <a:solidFill>
                  <a:schemeClr val="bg1"/>
                </a:solidFill>
              </a:rPr>
              <a:t> footplate,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HF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horizontal/superior facet, </a:t>
            </a:r>
            <a:r>
              <a:rPr lang="en-US" dirty="0" smtClean="0">
                <a:solidFill>
                  <a:srgbClr val="00B050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 = deltoid, </a:t>
            </a:r>
            <a:r>
              <a:rPr lang="en-US" dirty="0" smtClean="0">
                <a:solidFill>
                  <a:srgbClr val="00B0F0"/>
                </a:solidFill>
              </a:rPr>
              <a:t>SASDB</a:t>
            </a:r>
            <a:r>
              <a:rPr lang="en-US" dirty="0" smtClean="0">
                <a:solidFill>
                  <a:schemeClr val="bg1"/>
                </a:solidFill>
              </a:rPr>
              <a:t> = </a:t>
            </a:r>
            <a:r>
              <a:rPr lang="en-US" dirty="0" err="1" smtClean="0">
                <a:solidFill>
                  <a:schemeClr val="bg1"/>
                </a:solidFill>
              </a:rPr>
              <a:t>subacromion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subdeltoid</a:t>
            </a:r>
            <a:r>
              <a:rPr lang="en-US" dirty="0" smtClean="0">
                <a:solidFill>
                  <a:schemeClr val="bg1"/>
                </a:solidFill>
              </a:rPr>
              <a:t> bursa, HH = humeral head,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 = cartilage of humeral head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9" t="28372" r="18145" b="45988"/>
          <a:stretch/>
        </p:blipFill>
        <p:spPr>
          <a:xfrm>
            <a:off x="806890" y="771556"/>
            <a:ext cx="4979272" cy="5196419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 rot="8171971">
            <a:off x="2400446" y="2464650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16200000">
            <a:off x="3042093" y="2894286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17178" r="49173" b="22300"/>
          <a:stretch/>
        </p:blipFill>
        <p:spPr>
          <a:xfrm flipH="1">
            <a:off x="6225073" y="791672"/>
            <a:ext cx="5226832" cy="515618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</a:t>
            </a:r>
            <a:r>
              <a:rPr lang="en-US" sz="2400" b="1" dirty="0">
                <a:solidFill>
                  <a:schemeClr val="bg1"/>
                </a:solidFill>
              </a:rPr>
              <a:t>Axis </a:t>
            </a:r>
            <a:r>
              <a:rPr lang="en-US" sz="2400" b="1" dirty="0">
                <a:solidFill>
                  <a:srgbClr val="FFFF00"/>
                </a:solidFill>
              </a:rPr>
              <a:t>SS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11400" y="1956987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SSFP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905725" y="2610822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6634224" y="1448349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63740" y="3303810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15258" y="1449877"/>
            <a:ext cx="80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B0F0"/>
                </a:solidFill>
              </a:rPr>
              <a:t>SASDB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Image the </a:t>
            </a:r>
            <a:r>
              <a:rPr lang="en-US" sz="2400" dirty="0" smtClean="0">
                <a:solidFill>
                  <a:srgbClr val="FFFF00"/>
                </a:solidFill>
              </a:rPr>
              <a:t>SS</a:t>
            </a:r>
            <a:r>
              <a:rPr lang="en-US" sz="2400" dirty="0" smtClean="0"/>
              <a:t> in long axis. </a:t>
            </a:r>
            <a:r>
              <a:rPr lang="en-US" sz="2400" dirty="0"/>
              <a:t>Toggle to counter </a:t>
            </a:r>
            <a:r>
              <a:rPr lang="en-US" sz="2400" dirty="0" err="1"/>
              <a:t>anisotrophy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</a:t>
            </a:r>
            <a:r>
              <a:rPr lang="en-US" sz="2400" b="1" dirty="0" smtClean="0">
                <a:solidFill>
                  <a:schemeClr val="bg1"/>
                </a:solidFill>
              </a:rPr>
              <a:t>odified </a:t>
            </a:r>
            <a:r>
              <a:rPr lang="en-US" sz="2400" b="1" dirty="0">
                <a:solidFill>
                  <a:schemeClr val="bg1"/>
                </a:solidFill>
              </a:rPr>
              <a:t>Crass position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30642" y="3191010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" name="Arc 21"/>
          <p:cNvSpPr/>
          <p:nvPr/>
        </p:nvSpPr>
        <p:spPr>
          <a:xfrm rot="12373176" flipH="1" flipV="1">
            <a:off x="2482443" y="2125459"/>
            <a:ext cx="945463" cy="785045"/>
          </a:xfrm>
          <a:prstGeom prst="arc">
            <a:avLst>
              <a:gd name="adj1" fmla="val 15553422"/>
              <a:gd name="adj2" fmla="val 1093806"/>
            </a:avLst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7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9" t="28372" r="18145" b="45988"/>
          <a:stretch/>
        </p:blipFill>
        <p:spPr>
          <a:xfrm>
            <a:off x="806890" y="771556"/>
            <a:ext cx="4979272" cy="5196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9107" y="827022"/>
            <a:ext cx="47906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Pitfall 3: </a:t>
            </a:r>
            <a:r>
              <a:rPr lang="en-US" sz="2400" dirty="0"/>
              <a:t>cartilage can simulate fluid.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 It looks normal. Have you      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evaluated all the tendon?</a:t>
            </a:r>
            <a:endParaRPr lang="en-US" sz="2400" dirty="0"/>
          </a:p>
        </p:txBody>
      </p:sp>
      <p:sp>
        <p:nvSpPr>
          <p:cNvPr id="18" name="Freeform 17"/>
          <p:cNvSpPr/>
          <p:nvPr/>
        </p:nvSpPr>
        <p:spPr>
          <a:xfrm rot="8171971">
            <a:off x="2400446" y="2464650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6200000">
            <a:off x="3042093" y="2894286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17178" r="49173" b="22300"/>
          <a:stretch/>
        </p:blipFill>
        <p:spPr>
          <a:xfrm flipH="1">
            <a:off x="6225073" y="791672"/>
            <a:ext cx="5226832" cy="51561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</a:t>
            </a:r>
            <a:r>
              <a:rPr lang="en-US" sz="2400" b="1" dirty="0">
                <a:solidFill>
                  <a:schemeClr val="bg1"/>
                </a:solidFill>
              </a:rPr>
              <a:t>Axis </a:t>
            </a:r>
            <a:r>
              <a:rPr lang="en-US" sz="2400" b="1" dirty="0">
                <a:solidFill>
                  <a:srgbClr val="FFFF00"/>
                </a:solidFill>
              </a:rPr>
              <a:t>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11400" y="1956987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SSFP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634224" y="1448349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3740" y="3303810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15258" y="1449877"/>
            <a:ext cx="80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B0F0"/>
                </a:solidFill>
              </a:rPr>
              <a:t>SASDB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1" name="Triangle 30"/>
          <p:cNvSpPr/>
          <p:nvPr/>
        </p:nvSpPr>
        <p:spPr>
          <a:xfrm rot="7984455">
            <a:off x="6562956" y="2667941"/>
            <a:ext cx="324877" cy="38818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30642" y="3191010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3" name="Triangle 32"/>
          <p:cNvSpPr/>
          <p:nvPr/>
        </p:nvSpPr>
        <p:spPr>
          <a:xfrm rot="5400000">
            <a:off x="1189128" y="1223666"/>
            <a:ext cx="324877" cy="38818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05725" y="2610822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SSFP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suprascapularis</a:t>
            </a:r>
            <a:r>
              <a:rPr lang="en-US" dirty="0" smtClean="0">
                <a:solidFill>
                  <a:schemeClr val="bg1"/>
                </a:solidFill>
              </a:rPr>
              <a:t> footplate,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HF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horizontal/superior facet, </a:t>
            </a:r>
            <a:r>
              <a:rPr lang="en-US" dirty="0" smtClean="0">
                <a:solidFill>
                  <a:srgbClr val="00B050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 = deltoid, </a:t>
            </a:r>
            <a:r>
              <a:rPr lang="en-US" dirty="0" smtClean="0">
                <a:solidFill>
                  <a:srgbClr val="00B0F0"/>
                </a:solidFill>
              </a:rPr>
              <a:t>SASDB</a:t>
            </a:r>
            <a:r>
              <a:rPr lang="en-US" dirty="0" smtClean="0">
                <a:solidFill>
                  <a:schemeClr val="bg1"/>
                </a:solidFill>
              </a:rPr>
              <a:t> = </a:t>
            </a:r>
            <a:r>
              <a:rPr lang="en-US" dirty="0" err="1" smtClean="0">
                <a:solidFill>
                  <a:schemeClr val="bg1"/>
                </a:solidFill>
              </a:rPr>
              <a:t>subacromion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subdeltoid</a:t>
            </a:r>
            <a:r>
              <a:rPr lang="en-US" dirty="0" smtClean="0">
                <a:solidFill>
                  <a:schemeClr val="bg1"/>
                </a:solidFill>
              </a:rPr>
              <a:t> bursa, HH = humeral head,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 = cartilage of humeral head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SS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suprascapularis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00B050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 = acromion, </a:t>
            </a:r>
            <a:r>
              <a:rPr lang="en-US" dirty="0">
                <a:solidFill>
                  <a:srgbClr val="00B0F0"/>
                </a:solidFill>
              </a:rPr>
              <a:t>SASDB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dirty="0" err="1">
                <a:solidFill>
                  <a:schemeClr val="bg1"/>
                </a:solidFill>
              </a:rPr>
              <a:t>subacromion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subdeltoid</a:t>
            </a:r>
            <a:r>
              <a:rPr lang="en-US" dirty="0">
                <a:solidFill>
                  <a:schemeClr val="bg1"/>
                </a:solidFill>
              </a:rPr>
              <a:t> bursa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27512" r="19365" b="37263"/>
          <a:stretch/>
        </p:blipFill>
        <p:spPr>
          <a:xfrm>
            <a:off x="806888" y="800950"/>
            <a:ext cx="4998755" cy="5146907"/>
          </a:xfrm>
          <a:prstGeom prst="rect">
            <a:avLst/>
          </a:prstGeom>
          <a:ln>
            <a:noFill/>
          </a:ln>
        </p:spPr>
      </p:pic>
      <p:sp>
        <p:nvSpPr>
          <p:cNvPr id="19" name="Freeform 18"/>
          <p:cNvSpPr/>
          <p:nvPr/>
        </p:nvSpPr>
        <p:spPr>
          <a:xfrm rot="9667437">
            <a:off x="3661749" y="1641188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7695466">
            <a:off x="4247320" y="2216631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ss dynamic (Converte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899" t="11279" r="24829" b="33"/>
          <a:stretch/>
        </p:blipFill>
        <p:spPr>
          <a:xfrm>
            <a:off x="6214810" y="800950"/>
            <a:ext cx="5247358" cy="51469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273814" y="2167015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FF00"/>
                </a:solidFill>
              </a:rPr>
              <a:t>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63740" y="1659507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Long Axis </a:t>
            </a:r>
            <a:r>
              <a:rPr lang="en-US" sz="2400" b="1" dirty="0">
                <a:solidFill>
                  <a:srgbClr val="FFFF00"/>
                </a:solidFill>
              </a:rPr>
              <a:t>SS </a:t>
            </a:r>
            <a:r>
              <a:rPr lang="en-US" sz="2400" b="1" dirty="0" smtClean="0">
                <a:solidFill>
                  <a:srgbClr val="FF82F6"/>
                </a:solidFill>
              </a:rPr>
              <a:t>Dynamic</a:t>
            </a:r>
            <a:endParaRPr lang="en-US" sz="2400" b="1" dirty="0">
              <a:solidFill>
                <a:srgbClr val="FF82F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Look for sub </a:t>
            </a:r>
            <a:r>
              <a:rPr lang="en-US" sz="2400" dirty="0">
                <a:solidFill>
                  <a:srgbClr val="00B050"/>
                </a:solidFill>
              </a:rPr>
              <a:t>A</a:t>
            </a:r>
            <a:r>
              <a:rPr lang="en-US" sz="2400" dirty="0" smtClean="0"/>
              <a:t> impingement/fluid pooling in </a:t>
            </a:r>
            <a:r>
              <a:rPr lang="en-US" sz="2400" dirty="0" smtClean="0">
                <a:solidFill>
                  <a:srgbClr val="219EF0"/>
                </a:solidFill>
              </a:rPr>
              <a:t>SASDB</a:t>
            </a:r>
            <a:r>
              <a:rPr lang="en-US" sz="2400" dirty="0" smtClean="0"/>
              <a:t> with </a:t>
            </a:r>
            <a:r>
              <a:rPr lang="en-US" sz="2400" dirty="0" smtClean="0">
                <a:solidFill>
                  <a:srgbClr val="FF1BF9"/>
                </a:solidFill>
              </a:rPr>
              <a:t>dynamic </a:t>
            </a:r>
            <a:r>
              <a:rPr lang="en-US" sz="2400" dirty="0" smtClean="0">
                <a:solidFill>
                  <a:schemeClr val="bg1"/>
                </a:solidFill>
              </a:rPr>
              <a:t>cine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Dynamic add-abduction from neutral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54951" y="1697308"/>
            <a:ext cx="80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B0F0"/>
                </a:solidFill>
              </a:rPr>
              <a:t>SASDB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rot="18659540" flipH="1" flipV="1">
            <a:off x="3006007" y="3370475"/>
            <a:ext cx="193082" cy="999711"/>
          </a:xfrm>
          <a:custGeom>
            <a:avLst/>
            <a:gdLst>
              <a:gd name="connsiteX0" fmla="*/ 0 w 0"/>
              <a:gd name="connsiteY0" fmla="*/ 0 h 516835"/>
              <a:gd name="connsiteX1" fmla="*/ 0 w 0"/>
              <a:gd name="connsiteY1" fmla="*/ 516835 h 5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16835">
                <a:moveTo>
                  <a:pt x="0" y="0"/>
                </a:moveTo>
                <a:lnTo>
                  <a:pt x="0" y="516835"/>
                </a:lnTo>
              </a:path>
            </a:pathLst>
          </a:custGeom>
          <a:noFill/>
          <a:ln w="63500">
            <a:solidFill>
              <a:srgbClr val="FF1BF9"/>
            </a:solidFill>
            <a:prstDash val="sysDot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18749593" flipH="1">
            <a:off x="3393402" y="3110209"/>
            <a:ext cx="132610" cy="1064359"/>
          </a:xfrm>
          <a:custGeom>
            <a:avLst/>
            <a:gdLst>
              <a:gd name="connsiteX0" fmla="*/ 0 w 0"/>
              <a:gd name="connsiteY0" fmla="*/ 0 h 516835"/>
              <a:gd name="connsiteX1" fmla="*/ 0 w 0"/>
              <a:gd name="connsiteY1" fmla="*/ 516835 h 5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16835">
                <a:moveTo>
                  <a:pt x="0" y="0"/>
                </a:moveTo>
                <a:lnTo>
                  <a:pt x="0" y="516835"/>
                </a:lnTo>
              </a:path>
            </a:pathLst>
          </a:custGeom>
          <a:noFill/>
          <a:ln w="63500">
            <a:solidFill>
              <a:srgbClr val="FF1BF9"/>
            </a:solidFill>
            <a:prstDash val="sysDot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ACJ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= acromioclavicular joint, A = acromion, CL = clavicle,       = cartilage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rot="3926074">
            <a:off x="3665083" y="3434794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7207796">
            <a:off x="4330122" y="3888205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t="18790" r="44687" b="18735"/>
          <a:stretch/>
        </p:blipFill>
        <p:spPr>
          <a:xfrm>
            <a:off x="6221791" y="776798"/>
            <a:ext cx="5246310" cy="51685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</a:t>
            </a:r>
            <a:r>
              <a:rPr lang="en-US" sz="2400" b="1" dirty="0">
                <a:solidFill>
                  <a:schemeClr val="bg1"/>
                </a:solidFill>
              </a:rPr>
              <a:t>Axis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ACJ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29048" y="2631935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06596" y="1427186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8607287" y="1371600"/>
            <a:ext cx="795130" cy="1152939"/>
          </a:xfrm>
          <a:custGeom>
            <a:avLst/>
            <a:gdLst>
              <a:gd name="connsiteX0" fmla="*/ 596348 w 795130"/>
              <a:gd name="connsiteY0" fmla="*/ 0 h 1152939"/>
              <a:gd name="connsiteX1" fmla="*/ 516835 w 795130"/>
              <a:gd name="connsiteY1" fmla="*/ 19878 h 1152939"/>
              <a:gd name="connsiteX2" fmla="*/ 377687 w 795130"/>
              <a:gd name="connsiteY2" fmla="*/ 39757 h 1152939"/>
              <a:gd name="connsiteX3" fmla="*/ 258417 w 795130"/>
              <a:gd name="connsiteY3" fmla="*/ 79513 h 1152939"/>
              <a:gd name="connsiteX4" fmla="*/ 139148 w 795130"/>
              <a:gd name="connsiteY4" fmla="*/ 159026 h 1152939"/>
              <a:gd name="connsiteX5" fmla="*/ 79513 w 795130"/>
              <a:gd name="connsiteY5" fmla="*/ 278296 h 1152939"/>
              <a:gd name="connsiteX6" fmla="*/ 19878 w 795130"/>
              <a:gd name="connsiteY6" fmla="*/ 496957 h 1152939"/>
              <a:gd name="connsiteX7" fmla="*/ 0 w 795130"/>
              <a:gd name="connsiteY7" fmla="*/ 616226 h 1152939"/>
              <a:gd name="connsiteX8" fmla="*/ 59635 w 795130"/>
              <a:gd name="connsiteY8" fmla="*/ 934278 h 1152939"/>
              <a:gd name="connsiteX9" fmla="*/ 119270 w 795130"/>
              <a:gd name="connsiteY9" fmla="*/ 1053548 h 1152939"/>
              <a:gd name="connsiteX10" fmla="*/ 298174 w 795130"/>
              <a:gd name="connsiteY10" fmla="*/ 1152939 h 1152939"/>
              <a:gd name="connsiteX11" fmla="*/ 536713 w 795130"/>
              <a:gd name="connsiteY11" fmla="*/ 1113183 h 1152939"/>
              <a:gd name="connsiteX12" fmla="*/ 655983 w 795130"/>
              <a:gd name="connsiteY12" fmla="*/ 1073426 h 1152939"/>
              <a:gd name="connsiteX13" fmla="*/ 795130 w 795130"/>
              <a:gd name="connsiteY13" fmla="*/ 1073426 h 115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5130" h="1152939">
                <a:moveTo>
                  <a:pt x="596348" y="0"/>
                </a:moveTo>
                <a:cubicBezTo>
                  <a:pt x="569844" y="6626"/>
                  <a:pt x="543714" y="14991"/>
                  <a:pt x="516835" y="19878"/>
                </a:cubicBezTo>
                <a:cubicBezTo>
                  <a:pt x="470737" y="28260"/>
                  <a:pt x="423341" y="29222"/>
                  <a:pt x="377687" y="39757"/>
                </a:cubicBezTo>
                <a:cubicBezTo>
                  <a:pt x="336853" y="49180"/>
                  <a:pt x="258417" y="79513"/>
                  <a:pt x="258417" y="79513"/>
                </a:cubicBezTo>
                <a:cubicBezTo>
                  <a:pt x="218661" y="106017"/>
                  <a:pt x="154258" y="113697"/>
                  <a:pt x="139148" y="159026"/>
                </a:cubicBezTo>
                <a:cubicBezTo>
                  <a:pt x="111715" y="241326"/>
                  <a:pt x="130893" y="201227"/>
                  <a:pt x="79513" y="278296"/>
                </a:cubicBezTo>
                <a:cubicBezTo>
                  <a:pt x="53819" y="355377"/>
                  <a:pt x="34824" y="407282"/>
                  <a:pt x="19878" y="496957"/>
                </a:cubicBezTo>
                <a:lnTo>
                  <a:pt x="0" y="616226"/>
                </a:lnTo>
                <a:cubicBezTo>
                  <a:pt x="24048" y="856713"/>
                  <a:pt x="-1181" y="751832"/>
                  <a:pt x="59635" y="934278"/>
                </a:cubicBezTo>
                <a:cubicBezTo>
                  <a:pt x="73815" y="976818"/>
                  <a:pt x="83001" y="1021812"/>
                  <a:pt x="119270" y="1053548"/>
                </a:cubicBezTo>
                <a:cubicBezTo>
                  <a:pt x="203396" y="1127159"/>
                  <a:pt x="216266" y="1125637"/>
                  <a:pt x="298174" y="1152939"/>
                </a:cubicBezTo>
                <a:cubicBezTo>
                  <a:pt x="410928" y="1138845"/>
                  <a:pt x="442902" y="1141326"/>
                  <a:pt x="536713" y="1113183"/>
                </a:cubicBezTo>
                <a:cubicBezTo>
                  <a:pt x="576853" y="1101141"/>
                  <a:pt x="614076" y="1073426"/>
                  <a:pt x="655983" y="1073426"/>
                </a:cubicBezTo>
                <a:lnTo>
                  <a:pt x="795130" y="1073426"/>
                </a:lnTo>
              </a:path>
            </a:pathLst>
          </a:custGeom>
          <a:noFill/>
          <a:ln>
            <a:solidFill>
              <a:schemeClr val="bg1">
                <a:alpha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2646" r="21766" b="54433"/>
          <a:stretch/>
        </p:blipFill>
        <p:spPr>
          <a:xfrm>
            <a:off x="806890" y="771556"/>
            <a:ext cx="4999469" cy="5173782"/>
          </a:xfrm>
          <a:prstGeom prst="rect">
            <a:avLst/>
          </a:prstGeom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“Its also sore at the top.” Image the</a:t>
            </a: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ACJ</a:t>
            </a:r>
            <a:r>
              <a:rPr lang="en-US" sz="2400" dirty="0" smtClean="0"/>
              <a:t>. </a:t>
            </a:r>
            <a:r>
              <a:rPr lang="en-US" sz="2400" b="1" dirty="0" smtClean="0">
                <a:solidFill>
                  <a:schemeClr val="bg1"/>
                </a:solidFill>
              </a:rPr>
              <a:t>Rem: </a:t>
            </a:r>
            <a:r>
              <a:rPr lang="en-US" sz="2400" dirty="0"/>
              <a:t>c</a:t>
            </a:r>
            <a:r>
              <a:rPr lang="en-US" sz="2400" dirty="0" smtClean="0"/>
              <a:t>artilage can mimic fluid. </a:t>
            </a:r>
            <a:endParaRPr lang="en-US" sz="2400" dirty="0"/>
          </a:p>
        </p:txBody>
      </p:sp>
      <p:sp>
        <p:nvSpPr>
          <p:cNvPr id="4" name="Freeform 3"/>
          <p:cNvSpPr/>
          <p:nvPr/>
        </p:nvSpPr>
        <p:spPr>
          <a:xfrm rot="277275">
            <a:off x="7563612" y="2327564"/>
            <a:ext cx="762969" cy="1075068"/>
          </a:xfrm>
          <a:custGeom>
            <a:avLst/>
            <a:gdLst>
              <a:gd name="connsiteX0" fmla="*/ 567266 w 1007533"/>
              <a:gd name="connsiteY0" fmla="*/ 1380067 h 1380067"/>
              <a:gd name="connsiteX1" fmla="*/ 635000 w 1007533"/>
              <a:gd name="connsiteY1" fmla="*/ 1320800 h 1380067"/>
              <a:gd name="connsiteX2" fmla="*/ 660400 w 1007533"/>
              <a:gd name="connsiteY2" fmla="*/ 1295400 h 1380067"/>
              <a:gd name="connsiteX3" fmla="*/ 685800 w 1007533"/>
              <a:gd name="connsiteY3" fmla="*/ 1270000 h 1380067"/>
              <a:gd name="connsiteX4" fmla="*/ 753533 w 1007533"/>
              <a:gd name="connsiteY4" fmla="*/ 1210733 h 1380067"/>
              <a:gd name="connsiteX5" fmla="*/ 778933 w 1007533"/>
              <a:gd name="connsiteY5" fmla="*/ 1185333 h 1380067"/>
              <a:gd name="connsiteX6" fmla="*/ 812800 w 1007533"/>
              <a:gd name="connsiteY6" fmla="*/ 1143000 h 1380067"/>
              <a:gd name="connsiteX7" fmla="*/ 855133 w 1007533"/>
              <a:gd name="connsiteY7" fmla="*/ 1066800 h 1380067"/>
              <a:gd name="connsiteX8" fmla="*/ 872066 w 1007533"/>
              <a:gd name="connsiteY8" fmla="*/ 1041400 h 1380067"/>
              <a:gd name="connsiteX9" fmla="*/ 880533 w 1007533"/>
              <a:gd name="connsiteY9" fmla="*/ 1016000 h 1380067"/>
              <a:gd name="connsiteX10" fmla="*/ 914400 w 1007533"/>
              <a:gd name="connsiteY10" fmla="*/ 965200 h 1380067"/>
              <a:gd name="connsiteX11" fmla="*/ 939800 w 1007533"/>
              <a:gd name="connsiteY11" fmla="*/ 914400 h 1380067"/>
              <a:gd name="connsiteX12" fmla="*/ 956733 w 1007533"/>
              <a:gd name="connsiteY12" fmla="*/ 863600 h 1380067"/>
              <a:gd name="connsiteX13" fmla="*/ 973666 w 1007533"/>
              <a:gd name="connsiteY13" fmla="*/ 812800 h 1380067"/>
              <a:gd name="connsiteX14" fmla="*/ 982133 w 1007533"/>
              <a:gd name="connsiteY14" fmla="*/ 787400 h 1380067"/>
              <a:gd name="connsiteX15" fmla="*/ 990600 w 1007533"/>
              <a:gd name="connsiteY15" fmla="*/ 762000 h 1380067"/>
              <a:gd name="connsiteX16" fmla="*/ 1007533 w 1007533"/>
              <a:gd name="connsiteY16" fmla="*/ 736600 h 1380067"/>
              <a:gd name="connsiteX17" fmla="*/ 982133 w 1007533"/>
              <a:gd name="connsiteY17" fmla="*/ 474133 h 1380067"/>
              <a:gd name="connsiteX18" fmla="*/ 939800 w 1007533"/>
              <a:gd name="connsiteY18" fmla="*/ 397933 h 1380067"/>
              <a:gd name="connsiteX19" fmla="*/ 922866 w 1007533"/>
              <a:gd name="connsiteY19" fmla="*/ 372533 h 1380067"/>
              <a:gd name="connsiteX20" fmla="*/ 897466 w 1007533"/>
              <a:gd name="connsiteY20" fmla="*/ 330200 h 1380067"/>
              <a:gd name="connsiteX21" fmla="*/ 855133 w 1007533"/>
              <a:gd name="connsiteY21" fmla="*/ 279400 h 1380067"/>
              <a:gd name="connsiteX22" fmla="*/ 829733 w 1007533"/>
              <a:gd name="connsiteY22" fmla="*/ 270933 h 1380067"/>
              <a:gd name="connsiteX23" fmla="*/ 778933 w 1007533"/>
              <a:gd name="connsiteY23" fmla="*/ 237067 h 1380067"/>
              <a:gd name="connsiteX24" fmla="*/ 778933 w 1007533"/>
              <a:gd name="connsiteY24" fmla="*/ 237067 h 1380067"/>
              <a:gd name="connsiteX25" fmla="*/ 719666 w 1007533"/>
              <a:gd name="connsiteY25" fmla="*/ 186267 h 1380067"/>
              <a:gd name="connsiteX26" fmla="*/ 702733 w 1007533"/>
              <a:gd name="connsiteY26" fmla="*/ 169333 h 1380067"/>
              <a:gd name="connsiteX27" fmla="*/ 677333 w 1007533"/>
              <a:gd name="connsiteY27" fmla="*/ 152400 h 1380067"/>
              <a:gd name="connsiteX28" fmla="*/ 651933 w 1007533"/>
              <a:gd name="connsiteY28" fmla="*/ 127000 h 1380067"/>
              <a:gd name="connsiteX29" fmla="*/ 626533 w 1007533"/>
              <a:gd name="connsiteY29" fmla="*/ 110067 h 1380067"/>
              <a:gd name="connsiteX30" fmla="*/ 609600 w 1007533"/>
              <a:gd name="connsiteY30" fmla="*/ 93133 h 1380067"/>
              <a:gd name="connsiteX31" fmla="*/ 584200 w 1007533"/>
              <a:gd name="connsiteY31" fmla="*/ 84667 h 1380067"/>
              <a:gd name="connsiteX32" fmla="*/ 516466 w 1007533"/>
              <a:gd name="connsiteY32" fmla="*/ 50800 h 1380067"/>
              <a:gd name="connsiteX33" fmla="*/ 440266 w 1007533"/>
              <a:gd name="connsiteY33" fmla="*/ 25400 h 1380067"/>
              <a:gd name="connsiteX34" fmla="*/ 389466 w 1007533"/>
              <a:gd name="connsiteY34" fmla="*/ 8467 h 1380067"/>
              <a:gd name="connsiteX35" fmla="*/ 364066 w 1007533"/>
              <a:gd name="connsiteY35" fmla="*/ 0 h 1380067"/>
              <a:gd name="connsiteX36" fmla="*/ 177800 w 1007533"/>
              <a:gd name="connsiteY36" fmla="*/ 8467 h 1380067"/>
              <a:gd name="connsiteX37" fmla="*/ 127000 w 1007533"/>
              <a:gd name="connsiteY37" fmla="*/ 25400 h 1380067"/>
              <a:gd name="connsiteX38" fmla="*/ 93133 w 1007533"/>
              <a:gd name="connsiteY38" fmla="*/ 33867 h 1380067"/>
              <a:gd name="connsiteX39" fmla="*/ 42333 w 1007533"/>
              <a:gd name="connsiteY39" fmla="*/ 50800 h 1380067"/>
              <a:gd name="connsiteX40" fmla="*/ 0 w 1007533"/>
              <a:gd name="connsiteY40" fmla="*/ 67733 h 138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07533" h="1380067">
                <a:moveTo>
                  <a:pt x="567266" y="1380067"/>
                </a:moveTo>
                <a:cubicBezTo>
                  <a:pt x="613905" y="1345088"/>
                  <a:pt x="591155" y="1364645"/>
                  <a:pt x="635000" y="1320800"/>
                </a:cubicBezTo>
                <a:lnTo>
                  <a:pt x="660400" y="1295400"/>
                </a:lnTo>
                <a:cubicBezTo>
                  <a:pt x="668867" y="1286933"/>
                  <a:pt x="675837" y="1276642"/>
                  <a:pt x="685800" y="1270000"/>
                </a:cubicBezTo>
                <a:cubicBezTo>
                  <a:pt x="727805" y="1241997"/>
                  <a:pt x="704004" y="1260263"/>
                  <a:pt x="753533" y="1210733"/>
                </a:cubicBezTo>
                <a:cubicBezTo>
                  <a:pt x="762000" y="1202266"/>
                  <a:pt x="772291" y="1195296"/>
                  <a:pt x="778933" y="1185333"/>
                </a:cubicBezTo>
                <a:cubicBezTo>
                  <a:pt x="800294" y="1153291"/>
                  <a:pt x="788671" y="1167128"/>
                  <a:pt x="812800" y="1143000"/>
                </a:cubicBezTo>
                <a:cubicBezTo>
                  <a:pt x="827701" y="1098292"/>
                  <a:pt x="816315" y="1125027"/>
                  <a:pt x="855133" y="1066800"/>
                </a:cubicBezTo>
                <a:cubicBezTo>
                  <a:pt x="860777" y="1058333"/>
                  <a:pt x="868848" y="1051053"/>
                  <a:pt x="872066" y="1041400"/>
                </a:cubicBezTo>
                <a:cubicBezTo>
                  <a:pt x="874888" y="1032933"/>
                  <a:pt x="876199" y="1023802"/>
                  <a:pt x="880533" y="1016000"/>
                </a:cubicBezTo>
                <a:cubicBezTo>
                  <a:pt x="890417" y="998210"/>
                  <a:pt x="914400" y="965200"/>
                  <a:pt x="914400" y="965200"/>
                </a:cubicBezTo>
                <a:cubicBezTo>
                  <a:pt x="945272" y="872578"/>
                  <a:pt x="896037" y="1012865"/>
                  <a:pt x="939800" y="914400"/>
                </a:cubicBezTo>
                <a:cubicBezTo>
                  <a:pt x="947049" y="898089"/>
                  <a:pt x="951089" y="880533"/>
                  <a:pt x="956733" y="863600"/>
                </a:cubicBezTo>
                <a:lnTo>
                  <a:pt x="973666" y="812800"/>
                </a:lnTo>
                <a:lnTo>
                  <a:pt x="982133" y="787400"/>
                </a:lnTo>
                <a:cubicBezTo>
                  <a:pt x="984955" y="778933"/>
                  <a:pt x="985650" y="769426"/>
                  <a:pt x="990600" y="762000"/>
                </a:cubicBezTo>
                <a:lnTo>
                  <a:pt x="1007533" y="736600"/>
                </a:lnTo>
                <a:cubicBezTo>
                  <a:pt x="998353" y="507108"/>
                  <a:pt x="1021395" y="591919"/>
                  <a:pt x="982133" y="474133"/>
                </a:cubicBezTo>
                <a:cubicBezTo>
                  <a:pt x="967232" y="429429"/>
                  <a:pt x="978613" y="456153"/>
                  <a:pt x="939800" y="397933"/>
                </a:cubicBezTo>
                <a:lnTo>
                  <a:pt x="922866" y="372533"/>
                </a:lnTo>
                <a:cubicBezTo>
                  <a:pt x="908163" y="328421"/>
                  <a:pt x="924032" y="363406"/>
                  <a:pt x="897466" y="330200"/>
                </a:cubicBezTo>
                <a:cubicBezTo>
                  <a:pt x="879615" y="307886"/>
                  <a:pt x="880994" y="296641"/>
                  <a:pt x="855133" y="279400"/>
                </a:cubicBezTo>
                <a:cubicBezTo>
                  <a:pt x="847707" y="274449"/>
                  <a:pt x="837535" y="275267"/>
                  <a:pt x="829733" y="270933"/>
                </a:cubicBezTo>
                <a:cubicBezTo>
                  <a:pt x="811943" y="261050"/>
                  <a:pt x="795866" y="248356"/>
                  <a:pt x="778933" y="237067"/>
                </a:cubicBezTo>
                <a:lnTo>
                  <a:pt x="778933" y="237067"/>
                </a:lnTo>
                <a:cubicBezTo>
                  <a:pt x="697398" y="155532"/>
                  <a:pt x="784146" y="237852"/>
                  <a:pt x="719666" y="186267"/>
                </a:cubicBezTo>
                <a:cubicBezTo>
                  <a:pt x="713433" y="181280"/>
                  <a:pt x="708966" y="174320"/>
                  <a:pt x="702733" y="169333"/>
                </a:cubicBezTo>
                <a:cubicBezTo>
                  <a:pt x="694787" y="162976"/>
                  <a:pt x="685150" y="158914"/>
                  <a:pt x="677333" y="152400"/>
                </a:cubicBezTo>
                <a:cubicBezTo>
                  <a:pt x="668135" y="144735"/>
                  <a:pt x="661131" y="134665"/>
                  <a:pt x="651933" y="127000"/>
                </a:cubicBezTo>
                <a:cubicBezTo>
                  <a:pt x="644116" y="120486"/>
                  <a:pt x="634479" y="116424"/>
                  <a:pt x="626533" y="110067"/>
                </a:cubicBezTo>
                <a:cubicBezTo>
                  <a:pt x="620300" y="105080"/>
                  <a:pt x="616445" y="97240"/>
                  <a:pt x="609600" y="93133"/>
                </a:cubicBezTo>
                <a:cubicBezTo>
                  <a:pt x="601947" y="88541"/>
                  <a:pt x="592667" y="87489"/>
                  <a:pt x="584200" y="84667"/>
                </a:cubicBezTo>
                <a:cubicBezTo>
                  <a:pt x="554644" y="55111"/>
                  <a:pt x="574840" y="70258"/>
                  <a:pt x="516466" y="50800"/>
                </a:cubicBezTo>
                <a:lnTo>
                  <a:pt x="440266" y="25400"/>
                </a:lnTo>
                <a:lnTo>
                  <a:pt x="389466" y="8467"/>
                </a:lnTo>
                <a:lnTo>
                  <a:pt x="364066" y="0"/>
                </a:lnTo>
                <a:cubicBezTo>
                  <a:pt x="301977" y="2822"/>
                  <a:pt x="239599" y="1846"/>
                  <a:pt x="177800" y="8467"/>
                </a:cubicBezTo>
                <a:cubicBezTo>
                  <a:pt x="160052" y="10369"/>
                  <a:pt x="144316" y="21071"/>
                  <a:pt x="127000" y="25400"/>
                </a:cubicBezTo>
                <a:cubicBezTo>
                  <a:pt x="115711" y="28222"/>
                  <a:pt x="104279" y="30523"/>
                  <a:pt x="93133" y="33867"/>
                </a:cubicBezTo>
                <a:cubicBezTo>
                  <a:pt x="76036" y="38996"/>
                  <a:pt x="57185" y="40899"/>
                  <a:pt x="42333" y="50800"/>
                </a:cubicBezTo>
                <a:cubicBezTo>
                  <a:pt x="12237" y="70864"/>
                  <a:pt x="27109" y="67733"/>
                  <a:pt x="0" y="67733"/>
                </a:cubicBezTo>
              </a:path>
            </a:pathLst>
          </a:custGeom>
          <a:noFill/>
          <a:ln>
            <a:solidFill>
              <a:schemeClr val="bg1">
                <a:alpha val="34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10800000">
            <a:off x="3145004" y="2127203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8828029">
            <a:off x="3240617" y="2773436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Neutral</a:t>
            </a:r>
            <a:endParaRPr lang="en-US" sz="2400" b="1" dirty="0"/>
          </a:p>
        </p:txBody>
      </p:sp>
      <p:sp>
        <p:nvSpPr>
          <p:cNvPr id="5" name="Freeform 4"/>
          <p:cNvSpPr/>
          <p:nvPr/>
        </p:nvSpPr>
        <p:spPr>
          <a:xfrm>
            <a:off x="8109017" y="6282559"/>
            <a:ext cx="220717" cy="102475"/>
          </a:xfrm>
          <a:custGeom>
            <a:avLst/>
            <a:gdLst>
              <a:gd name="connsiteX0" fmla="*/ 0 w 220717"/>
              <a:gd name="connsiteY0" fmla="*/ 78827 h 102475"/>
              <a:gd name="connsiteX1" fmla="*/ 15765 w 220717"/>
              <a:gd name="connsiteY1" fmla="*/ 23648 h 102475"/>
              <a:gd name="connsiteX2" fmla="*/ 63062 w 220717"/>
              <a:gd name="connsiteY2" fmla="*/ 0 h 102475"/>
              <a:gd name="connsiteX3" fmla="*/ 86710 w 220717"/>
              <a:gd name="connsiteY3" fmla="*/ 7882 h 102475"/>
              <a:gd name="connsiteX4" fmla="*/ 102475 w 220717"/>
              <a:gd name="connsiteY4" fmla="*/ 55179 h 102475"/>
              <a:gd name="connsiteX5" fmla="*/ 110358 w 220717"/>
              <a:gd name="connsiteY5" fmla="*/ 78827 h 102475"/>
              <a:gd name="connsiteX6" fmla="*/ 157655 w 220717"/>
              <a:gd name="connsiteY6" fmla="*/ 102475 h 102475"/>
              <a:gd name="connsiteX7" fmla="*/ 181303 w 220717"/>
              <a:gd name="connsiteY7" fmla="*/ 86710 h 102475"/>
              <a:gd name="connsiteX8" fmla="*/ 204951 w 220717"/>
              <a:gd name="connsiteY8" fmla="*/ 39413 h 102475"/>
              <a:gd name="connsiteX9" fmla="*/ 220717 w 220717"/>
              <a:gd name="connsiteY9" fmla="*/ 31531 h 10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17" h="102475">
                <a:moveTo>
                  <a:pt x="0" y="78827"/>
                </a:moveTo>
                <a:cubicBezTo>
                  <a:pt x="516" y="76764"/>
                  <a:pt x="11651" y="28790"/>
                  <a:pt x="15765" y="23648"/>
                </a:cubicBezTo>
                <a:cubicBezTo>
                  <a:pt x="26880" y="9754"/>
                  <a:pt x="47481" y="5193"/>
                  <a:pt x="63062" y="0"/>
                </a:cubicBezTo>
                <a:cubicBezTo>
                  <a:pt x="70945" y="2627"/>
                  <a:pt x="81881" y="1121"/>
                  <a:pt x="86710" y="7882"/>
                </a:cubicBezTo>
                <a:cubicBezTo>
                  <a:pt x="96369" y="21405"/>
                  <a:pt x="97220" y="39413"/>
                  <a:pt x="102475" y="55179"/>
                </a:cubicBezTo>
                <a:cubicBezTo>
                  <a:pt x="105103" y="63062"/>
                  <a:pt x="103445" y="74218"/>
                  <a:pt x="110358" y="78827"/>
                </a:cubicBezTo>
                <a:cubicBezTo>
                  <a:pt x="140920" y="99202"/>
                  <a:pt x="125018" y="91597"/>
                  <a:pt x="157655" y="102475"/>
                </a:cubicBezTo>
                <a:cubicBezTo>
                  <a:pt x="165538" y="97220"/>
                  <a:pt x="174604" y="93409"/>
                  <a:pt x="181303" y="86710"/>
                </a:cubicBezTo>
                <a:cubicBezTo>
                  <a:pt x="233138" y="34876"/>
                  <a:pt x="166481" y="90707"/>
                  <a:pt x="204951" y="39413"/>
                </a:cubicBezTo>
                <a:cubicBezTo>
                  <a:pt x="208476" y="34713"/>
                  <a:pt x="215462" y="34158"/>
                  <a:pt x="220717" y="31531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SS 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 err="1">
                <a:solidFill>
                  <a:schemeClr val="bg1"/>
                </a:solidFill>
              </a:rPr>
              <a:t>suprascapularis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rgbClr val="92D050"/>
                </a:solidFill>
              </a:rPr>
              <a:t>IS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dirty="0" err="1">
                <a:solidFill>
                  <a:schemeClr val="bg1"/>
                </a:solidFill>
              </a:rPr>
              <a:t>infrascapularis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rgbClr val="C8713B"/>
                </a:solidFill>
              </a:rPr>
              <a:t>SUB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dirty="0" err="1">
                <a:solidFill>
                  <a:schemeClr val="bg1"/>
                </a:solidFill>
              </a:rPr>
              <a:t>subcapularis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rgbClr val="FF82F6"/>
                </a:solidFill>
              </a:rPr>
              <a:t>TMi</a:t>
            </a:r>
            <a:r>
              <a:rPr lang="en-US" dirty="0">
                <a:solidFill>
                  <a:srgbClr val="FF82F6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 err="1">
                <a:solidFill>
                  <a:schemeClr val="bg1"/>
                </a:solidFill>
              </a:rPr>
              <a:t>teres</a:t>
            </a:r>
            <a:r>
              <a:rPr lang="en-US" dirty="0">
                <a:solidFill>
                  <a:schemeClr val="bg1"/>
                </a:solidFill>
              </a:rPr>
              <a:t> minor, </a:t>
            </a:r>
            <a:r>
              <a:rPr lang="en-US" dirty="0">
                <a:solidFill>
                  <a:srgbClr val="0070C0"/>
                </a:solidFill>
              </a:rPr>
              <a:t>COR </a:t>
            </a:r>
            <a:r>
              <a:rPr lang="en-US" dirty="0">
                <a:solidFill>
                  <a:schemeClr val="bg1"/>
                </a:solidFill>
              </a:rPr>
              <a:t>= coracoid, </a:t>
            </a:r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 smtClean="0">
                <a:solidFill>
                  <a:schemeClr val="bg1"/>
                </a:solidFill>
              </a:rPr>
              <a:t>acromion, SP = spine of the scapula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31338" r="19365" b="33235"/>
          <a:stretch/>
        </p:blipFill>
        <p:spPr>
          <a:xfrm>
            <a:off x="806888" y="791672"/>
            <a:ext cx="4998755" cy="5176303"/>
          </a:xfrm>
          <a:prstGeom prst="rect">
            <a:avLst/>
          </a:prstGeom>
          <a:ln>
            <a:noFill/>
          </a:ln>
        </p:spPr>
      </p:pic>
      <p:sp>
        <p:nvSpPr>
          <p:cNvPr id="19" name="Freeform 18"/>
          <p:cNvSpPr/>
          <p:nvPr/>
        </p:nvSpPr>
        <p:spPr>
          <a:xfrm rot="9667437">
            <a:off x="3785318" y="1146913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7695466">
            <a:off x="4370889" y="1722356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27267" r="23286" b="42328"/>
          <a:stretch/>
        </p:blipFill>
        <p:spPr>
          <a:xfrm>
            <a:off x="806888" y="791672"/>
            <a:ext cx="4998755" cy="51763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Internal rotation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 evaluate the IS, internally rotate the arm, touching opposite shoulder </a:t>
            </a:r>
            <a:endParaRPr lang="en-US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-3565" t="-3617" r="3950" b="37074"/>
          <a:stretch/>
        </p:blipFill>
        <p:spPr>
          <a:xfrm>
            <a:off x="6222662" y="791672"/>
            <a:ext cx="5232790" cy="5176301"/>
          </a:xfrm>
          <a:prstGeom prst="rect">
            <a:avLst/>
          </a:prstGeom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8036747" y="2075128"/>
            <a:ext cx="26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683097" y="2566996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8305065" y="2378237"/>
            <a:ext cx="1439431" cy="930729"/>
          </a:xfrm>
          <a:custGeom>
            <a:avLst/>
            <a:gdLst>
              <a:gd name="connsiteX0" fmla="*/ 1404257 w 1439431"/>
              <a:gd name="connsiteY0" fmla="*/ 522514 h 930729"/>
              <a:gd name="connsiteX1" fmla="*/ 1355271 w 1439431"/>
              <a:gd name="connsiteY1" fmla="*/ 587829 h 930729"/>
              <a:gd name="connsiteX2" fmla="*/ 1306285 w 1439431"/>
              <a:gd name="connsiteY2" fmla="*/ 604157 h 930729"/>
              <a:gd name="connsiteX3" fmla="*/ 1257300 w 1439431"/>
              <a:gd name="connsiteY3" fmla="*/ 636814 h 930729"/>
              <a:gd name="connsiteX4" fmla="*/ 1191985 w 1439431"/>
              <a:gd name="connsiteY4" fmla="*/ 702129 h 930729"/>
              <a:gd name="connsiteX5" fmla="*/ 1094014 w 1439431"/>
              <a:gd name="connsiteY5" fmla="*/ 767443 h 930729"/>
              <a:gd name="connsiteX6" fmla="*/ 1061357 w 1439431"/>
              <a:gd name="connsiteY6" fmla="*/ 816429 h 930729"/>
              <a:gd name="connsiteX7" fmla="*/ 963385 w 1439431"/>
              <a:gd name="connsiteY7" fmla="*/ 865414 h 930729"/>
              <a:gd name="connsiteX8" fmla="*/ 930728 w 1439431"/>
              <a:gd name="connsiteY8" fmla="*/ 898072 h 930729"/>
              <a:gd name="connsiteX9" fmla="*/ 832757 w 1439431"/>
              <a:gd name="connsiteY9" fmla="*/ 930729 h 930729"/>
              <a:gd name="connsiteX10" fmla="*/ 604157 w 1439431"/>
              <a:gd name="connsiteY10" fmla="*/ 914400 h 930729"/>
              <a:gd name="connsiteX11" fmla="*/ 555171 w 1439431"/>
              <a:gd name="connsiteY11" fmla="*/ 898072 h 930729"/>
              <a:gd name="connsiteX12" fmla="*/ 522514 w 1439431"/>
              <a:gd name="connsiteY12" fmla="*/ 865414 h 930729"/>
              <a:gd name="connsiteX13" fmla="*/ 391885 w 1439431"/>
              <a:gd name="connsiteY13" fmla="*/ 767443 h 930729"/>
              <a:gd name="connsiteX14" fmla="*/ 359228 w 1439431"/>
              <a:gd name="connsiteY14" fmla="*/ 718457 h 930729"/>
              <a:gd name="connsiteX15" fmla="*/ 277585 w 1439431"/>
              <a:gd name="connsiteY15" fmla="*/ 653143 h 930729"/>
              <a:gd name="connsiteX16" fmla="*/ 244928 w 1439431"/>
              <a:gd name="connsiteY16" fmla="*/ 604157 h 930729"/>
              <a:gd name="connsiteX17" fmla="*/ 163285 w 1439431"/>
              <a:gd name="connsiteY17" fmla="*/ 538843 h 930729"/>
              <a:gd name="connsiteX18" fmla="*/ 65314 w 1439431"/>
              <a:gd name="connsiteY18" fmla="*/ 408214 h 930729"/>
              <a:gd name="connsiteX19" fmla="*/ 16328 w 1439431"/>
              <a:gd name="connsiteY19" fmla="*/ 261257 h 930729"/>
              <a:gd name="connsiteX20" fmla="*/ 0 w 1439431"/>
              <a:gd name="connsiteY20" fmla="*/ 212272 h 930729"/>
              <a:gd name="connsiteX21" fmla="*/ 32657 w 1439431"/>
              <a:gd name="connsiteY21" fmla="*/ 97972 h 930729"/>
              <a:gd name="connsiteX22" fmla="*/ 114300 w 1439431"/>
              <a:gd name="connsiteY22" fmla="*/ 32657 h 930729"/>
              <a:gd name="connsiteX23" fmla="*/ 212271 w 1439431"/>
              <a:gd name="connsiteY23" fmla="*/ 0 h 930729"/>
              <a:gd name="connsiteX24" fmla="*/ 832757 w 1439431"/>
              <a:gd name="connsiteY24" fmla="*/ 48986 h 930729"/>
              <a:gd name="connsiteX25" fmla="*/ 914400 w 1439431"/>
              <a:gd name="connsiteY25" fmla="*/ 65314 h 930729"/>
              <a:gd name="connsiteX26" fmla="*/ 1012371 w 1439431"/>
              <a:gd name="connsiteY26" fmla="*/ 97972 h 930729"/>
              <a:gd name="connsiteX27" fmla="*/ 1061357 w 1439431"/>
              <a:gd name="connsiteY27" fmla="*/ 114300 h 930729"/>
              <a:gd name="connsiteX28" fmla="*/ 1126671 w 1439431"/>
              <a:gd name="connsiteY28" fmla="*/ 130629 h 930729"/>
              <a:gd name="connsiteX29" fmla="*/ 1224643 w 1439431"/>
              <a:gd name="connsiteY29" fmla="*/ 163286 h 930729"/>
              <a:gd name="connsiteX30" fmla="*/ 1273628 w 1439431"/>
              <a:gd name="connsiteY30" fmla="*/ 212272 h 930729"/>
              <a:gd name="connsiteX31" fmla="*/ 1322614 w 1439431"/>
              <a:gd name="connsiteY31" fmla="*/ 228600 h 930729"/>
              <a:gd name="connsiteX32" fmla="*/ 1355271 w 1439431"/>
              <a:gd name="connsiteY32" fmla="*/ 277586 h 930729"/>
              <a:gd name="connsiteX33" fmla="*/ 1404257 w 1439431"/>
              <a:gd name="connsiteY33" fmla="*/ 310243 h 930729"/>
              <a:gd name="connsiteX34" fmla="*/ 1420585 w 1439431"/>
              <a:gd name="connsiteY34" fmla="*/ 522514 h 930729"/>
              <a:gd name="connsiteX35" fmla="*/ 1387928 w 1439431"/>
              <a:gd name="connsiteY35" fmla="*/ 571500 h 93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39431" h="930729">
                <a:moveTo>
                  <a:pt x="1404257" y="522514"/>
                </a:moveTo>
                <a:cubicBezTo>
                  <a:pt x="1387928" y="544286"/>
                  <a:pt x="1376178" y="570407"/>
                  <a:pt x="1355271" y="587829"/>
                </a:cubicBezTo>
                <a:cubicBezTo>
                  <a:pt x="1342048" y="598848"/>
                  <a:pt x="1321680" y="596460"/>
                  <a:pt x="1306285" y="604157"/>
                </a:cubicBezTo>
                <a:cubicBezTo>
                  <a:pt x="1288732" y="612933"/>
                  <a:pt x="1272200" y="624043"/>
                  <a:pt x="1257300" y="636814"/>
                </a:cubicBezTo>
                <a:cubicBezTo>
                  <a:pt x="1233923" y="656852"/>
                  <a:pt x="1217604" y="685050"/>
                  <a:pt x="1191985" y="702129"/>
                </a:cubicBezTo>
                <a:lnTo>
                  <a:pt x="1094014" y="767443"/>
                </a:lnTo>
                <a:cubicBezTo>
                  <a:pt x="1083128" y="783772"/>
                  <a:pt x="1075234" y="802552"/>
                  <a:pt x="1061357" y="816429"/>
                </a:cubicBezTo>
                <a:cubicBezTo>
                  <a:pt x="1029703" y="848083"/>
                  <a:pt x="1003227" y="852134"/>
                  <a:pt x="963385" y="865414"/>
                </a:cubicBezTo>
                <a:cubicBezTo>
                  <a:pt x="952499" y="876300"/>
                  <a:pt x="944498" y="891187"/>
                  <a:pt x="930728" y="898072"/>
                </a:cubicBezTo>
                <a:cubicBezTo>
                  <a:pt x="899939" y="913467"/>
                  <a:pt x="832757" y="930729"/>
                  <a:pt x="832757" y="930729"/>
                </a:cubicBezTo>
                <a:cubicBezTo>
                  <a:pt x="756557" y="925286"/>
                  <a:pt x="680028" y="923326"/>
                  <a:pt x="604157" y="914400"/>
                </a:cubicBezTo>
                <a:cubicBezTo>
                  <a:pt x="587063" y="912389"/>
                  <a:pt x="569930" y="906927"/>
                  <a:pt x="555171" y="898072"/>
                </a:cubicBezTo>
                <a:cubicBezTo>
                  <a:pt x="541970" y="890151"/>
                  <a:pt x="534830" y="874651"/>
                  <a:pt x="522514" y="865414"/>
                </a:cubicBezTo>
                <a:cubicBezTo>
                  <a:pt x="470285" y="826242"/>
                  <a:pt x="429330" y="814249"/>
                  <a:pt x="391885" y="767443"/>
                </a:cubicBezTo>
                <a:cubicBezTo>
                  <a:pt x="379626" y="752119"/>
                  <a:pt x="373105" y="732334"/>
                  <a:pt x="359228" y="718457"/>
                </a:cubicBezTo>
                <a:cubicBezTo>
                  <a:pt x="274361" y="633589"/>
                  <a:pt x="342220" y="733935"/>
                  <a:pt x="277585" y="653143"/>
                </a:cubicBezTo>
                <a:cubicBezTo>
                  <a:pt x="265326" y="637819"/>
                  <a:pt x="258805" y="618034"/>
                  <a:pt x="244928" y="604157"/>
                </a:cubicBezTo>
                <a:cubicBezTo>
                  <a:pt x="180660" y="539888"/>
                  <a:pt x="211760" y="603476"/>
                  <a:pt x="163285" y="538843"/>
                </a:cubicBezTo>
                <a:cubicBezTo>
                  <a:pt x="52497" y="391127"/>
                  <a:pt x="140211" y="483113"/>
                  <a:pt x="65314" y="408214"/>
                </a:cubicBezTo>
                <a:lnTo>
                  <a:pt x="16328" y="261257"/>
                </a:lnTo>
                <a:lnTo>
                  <a:pt x="0" y="212272"/>
                </a:lnTo>
                <a:cubicBezTo>
                  <a:pt x="3051" y="200066"/>
                  <a:pt x="22615" y="114709"/>
                  <a:pt x="32657" y="97972"/>
                </a:cubicBezTo>
                <a:cubicBezTo>
                  <a:pt x="44996" y="77407"/>
                  <a:pt x="96094" y="40749"/>
                  <a:pt x="114300" y="32657"/>
                </a:cubicBezTo>
                <a:cubicBezTo>
                  <a:pt x="145757" y="18676"/>
                  <a:pt x="212271" y="0"/>
                  <a:pt x="212271" y="0"/>
                </a:cubicBezTo>
                <a:cubicBezTo>
                  <a:pt x="461606" y="10389"/>
                  <a:pt x="603934" y="3223"/>
                  <a:pt x="832757" y="48986"/>
                </a:cubicBezTo>
                <a:cubicBezTo>
                  <a:pt x="859971" y="54429"/>
                  <a:pt x="887625" y="58012"/>
                  <a:pt x="914400" y="65314"/>
                </a:cubicBezTo>
                <a:cubicBezTo>
                  <a:pt x="947611" y="74372"/>
                  <a:pt x="979714" y="87086"/>
                  <a:pt x="1012371" y="97972"/>
                </a:cubicBezTo>
                <a:cubicBezTo>
                  <a:pt x="1028700" y="103415"/>
                  <a:pt x="1044659" y="110125"/>
                  <a:pt x="1061357" y="114300"/>
                </a:cubicBezTo>
                <a:cubicBezTo>
                  <a:pt x="1083128" y="119743"/>
                  <a:pt x="1105176" y="124180"/>
                  <a:pt x="1126671" y="130629"/>
                </a:cubicBezTo>
                <a:cubicBezTo>
                  <a:pt x="1159643" y="140521"/>
                  <a:pt x="1224643" y="163286"/>
                  <a:pt x="1224643" y="163286"/>
                </a:cubicBezTo>
                <a:cubicBezTo>
                  <a:pt x="1240971" y="179615"/>
                  <a:pt x="1254414" y="199463"/>
                  <a:pt x="1273628" y="212272"/>
                </a:cubicBezTo>
                <a:cubicBezTo>
                  <a:pt x="1287949" y="221819"/>
                  <a:pt x="1309174" y="217848"/>
                  <a:pt x="1322614" y="228600"/>
                </a:cubicBezTo>
                <a:cubicBezTo>
                  <a:pt x="1337938" y="240859"/>
                  <a:pt x="1341394" y="263709"/>
                  <a:pt x="1355271" y="277586"/>
                </a:cubicBezTo>
                <a:cubicBezTo>
                  <a:pt x="1369148" y="291463"/>
                  <a:pt x="1387928" y="299357"/>
                  <a:pt x="1404257" y="310243"/>
                </a:cubicBezTo>
                <a:cubicBezTo>
                  <a:pt x="1436446" y="406809"/>
                  <a:pt x="1455913" y="416529"/>
                  <a:pt x="1420585" y="522514"/>
                </a:cubicBezTo>
                <a:cubicBezTo>
                  <a:pt x="1384080" y="632030"/>
                  <a:pt x="1387928" y="513965"/>
                  <a:pt x="1387928" y="571500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586610" y="3129351"/>
            <a:ext cx="1273628" cy="1110343"/>
          </a:xfrm>
          <a:custGeom>
            <a:avLst/>
            <a:gdLst>
              <a:gd name="connsiteX0" fmla="*/ 996043 w 1273628"/>
              <a:gd name="connsiteY0" fmla="*/ 506186 h 1110343"/>
              <a:gd name="connsiteX1" fmla="*/ 930728 w 1273628"/>
              <a:gd name="connsiteY1" fmla="*/ 457200 h 1110343"/>
              <a:gd name="connsiteX2" fmla="*/ 849085 w 1273628"/>
              <a:gd name="connsiteY2" fmla="*/ 391886 h 1110343"/>
              <a:gd name="connsiteX3" fmla="*/ 767443 w 1273628"/>
              <a:gd name="connsiteY3" fmla="*/ 326571 h 1110343"/>
              <a:gd name="connsiteX4" fmla="*/ 685800 w 1273628"/>
              <a:gd name="connsiteY4" fmla="*/ 277586 h 1110343"/>
              <a:gd name="connsiteX5" fmla="*/ 587828 w 1273628"/>
              <a:gd name="connsiteY5" fmla="*/ 228600 h 1110343"/>
              <a:gd name="connsiteX6" fmla="*/ 538843 w 1273628"/>
              <a:gd name="connsiteY6" fmla="*/ 195943 h 1110343"/>
              <a:gd name="connsiteX7" fmla="*/ 506185 w 1273628"/>
              <a:gd name="connsiteY7" fmla="*/ 163286 h 1110343"/>
              <a:gd name="connsiteX8" fmla="*/ 408214 w 1273628"/>
              <a:gd name="connsiteY8" fmla="*/ 130629 h 1110343"/>
              <a:gd name="connsiteX9" fmla="*/ 326571 w 1273628"/>
              <a:gd name="connsiteY9" fmla="*/ 81643 h 1110343"/>
              <a:gd name="connsiteX10" fmla="*/ 277585 w 1273628"/>
              <a:gd name="connsiteY10" fmla="*/ 48986 h 1110343"/>
              <a:gd name="connsiteX11" fmla="*/ 179614 w 1273628"/>
              <a:gd name="connsiteY11" fmla="*/ 16329 h 1110343"/>
              <a:gd name="connsiteX12" fmla="*/ 130628 w 1273628"/>
              <a:gd name="connsiteY12" fmla="*/ 0 h 1110343"/>
              <a:gd name="connsiteX13" fmla="*/ 65314 w 1273628"/>
              <a:gd name="connsiteY13" fmla="*/ 16329 h 1110343"/>
              <a:gd name="connsiteX14" fmla="*/ 0 w 1273628"/>
              <a:gd name="connsiteY14" fmla="*/ 114300 h 1110343"/>
              <a:gd name="connsiteX15" fmla="*/ 32657 w 1273628"/>
              <a:gd name="connsiteY15" fmla="*/ 293914 h 1110343"/>
              <a:gd name="connsiteX16" fmla="*/ 65314 w 1273628"/>
              <a:gd name="connsiteY16" fmla="*/ 342900 h 1110343"/>
              <a:gd name="connsiteX17" fmla="*/ 81643 w 1273628"/>
              <a:gd name="connsiteY17" fmla="*/ 391886 h 1110343"/>
              <a:gd name="connsiteX18" fmla="*/ 146957 w 1273628"/>
              <a:gd name="connsiteY18" fmla="*/ 489857 h 1110343"/>
              <a:gd name="connsiteX19" fmla="*/ 195943 w 1273628"/>
              <a:gd name="connsiteY19" fmla="*/ 571500 h 1110343"/>
              <a:gd name="connsiteX20" fmla="*/ 228600 w 1273628"/>
              <a:gd name="connsiteY20" fmla="*/ 620486 h 1110343"/>
              <a:gd name="connsiteX21" fmla="*/ 310243 w 1273628"/>
              <a:gd name="connsiteY21" fmla="*/ 702129 h 1110343"/>
              <a:gd name="connsiteX22" fmla="*/ 342900 w 1273628"/>
              <a:gd name="connsiteY22" fmla="*/ 751114 h 1110343"/>
              <a:gd name="connsiteX23" fmla="*/ 473528 w 1273628"/>
              <a:gd name="connsiteY23" fmla="*/ 865414 h 1110343"/>
              <a:gd name="connsiteX24" fmla="*/ 506185 w 1273628"/>
              <a:gd name="connsiteY24" fmla="*/ 914400 h 1110343"/>
              <a:gd name="connsiteX25" fmla="*/ 604157 w 1273628"/>
              <a:gd name="connsiteY25" fmla="*/ 979714 h 1110343"/>
              <a:gd name="connsiteX26" fmla="*/ 653143 w 1273628"/>
              <a:gd name="connsiteY26" fmla="*/ 1012371 h 1110343"/>
              <a:gd name="connsiteX27" fmla="*/ 685800 w 1273628"/>
              <a:gd name="connsiteY27" fmla="*/ 1045029 h 1110343"/>
              <a:gd name="connsiteX28" fmla="*/ 832757 w 1273628"/>
              <a:gd name="connsiteY28" fmla="*/ 1094014 h 1110343"/>
              <a:gd name="connsiteX29" fmla="*/ 881743 w 1273628"/>
              <a:gd name="connsiteY29" fmla="*/ 1110343 h 1110343"/>
              <a:gd name="connsiteX30" fmla="*/ 1159328 w 1273628"/>
              <a:gd name="connsiteY30" fmla="*/ 1061357 h 1110343"/>
              <a:gd name="connsiteX31" fmla="*/ 1208314 w 1273628"/>
              <a:gd name="connsiteY31" fmla="*/ 1012371 h 1110343"/>
              <a:gd name="connsiteX32" fmla="*/ 1257300 w 1273628"/>
              <a:gd name="connsiteY32" fmla="*/ 914400 h 1110343"/>
              <a:gd name="connsiteX33" fmla="*/ 1273628 w 1273628"/>
              <a:gd name="connsiteY33" fmla="*/ 865414 h 1110343"/>
              <a:gd name="connsiteX34" fmla="*/ 1257300 w 1273628"/>
              <a:gd name="connsiteY34" fmla="*/ 767443 h 1110343"/>
              <a:gd name="connsiteX35" fmla="*/ 1224643 w 1273628"/>
              <a:gd name="connsiteY35" fmla="*/ 718457 h 1110343"/>
              <a:gd name="connsiteX36" fmla="*/ 1143000 w 1273628"/>
              <a:gd name="connsiteY36" fmla="*/ 653143 h 1110343"/>
              <a:gd name="connsiteX37" fmla="*/ 1077685 w 1273628"/>
              <a:gd name="connsiteY37" fmla="*/ 571500 h 1110343"/>
              <a:gd name="connsiteX38" fmla="*/ 1045028 w 1273628"/>
              <a:gd name="connsiteY38" fmla="*/ 522514 h 1110343"/>
              <a:gd name="connsiteX39" fmla="*/ 996043 w 1273628"/>
              <a:gd name="connsiteY39" fmla="*/ 506186 h 1110343"/>
              <a:gd name="connsiteX40" fmla="*/ 996043 w 1273628"/>
              <a:gd name="connsiteY40" fmla="*/ 506186 h 111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73628" h="1110343">
                <a:moveTo>
                  <a:pt x="996043" y="506186"/>
                </a:moveTo>
                <a:cubicBezTo>
                  <a:pt x="985157" y="498022"/>
                  <a:pt x="949972" y="476444"/>
                  <a:pt x="930728" y="457200"/>
                </a:cubicBezTo>
                <a:cubicBezTo>
                  <a:pt x="856870" y="383342"/>
                  <a:pt x="944451" y="423673"/>
                  <a:pt x="849085" y="391886"/>
                </a:cubicBezTo>
                <a:cubicBezTo>
                  <a:pt x="784044" y="294323"/>
                  <a:pt x="855075" y="379150"/>
                  <a:pt x="767443" y="326571"/>
                </a:cubicBezTo>
                <a:cubicBezTo>
                  <a:pt x="655379" y="259333"/>
                  <a:pt x="824559" y="323838"/>
                  <a:pt x="685800" y="277586"/>
                </a:cubicBezTo>
                <a:cubicBezTo>
                  <a:pt x="545409" y="183993"/>
                  <a:pt x="723039" y="296206"/>
                  <a:pt x="587828" y="228600"/>
                </a:cubicBezTo>
                <a:cubicBezTo>
                  <a:pt x="570276" y="219824"/>
                  <a:pt x="554167" y="208202"/>
                  <a:pt x="538843" y="195943"/>
                </a:cubicBezTo>
                <a:cubicBezTo>
                  <a:pt x="526822" y="186326"/>
                  <a:pt x="519955" y="170171"/>
                  <a:pt x="506185" y="163286"/>
                </a:cubicBezTo>
                <a:cubicBezTo>
                  <a:pt x="475396" y="147891"/>
                  <a:pt x="408214" y="130629"/>
                  <a:pt x="408214" y="130629"/>
                </a:cubicBezTo>
                <a:cubicBezTo>
                  <a:pt x="344428" y="66841"/>
                  <a:pt x="411358" y="124035"/>
                  <a:pt x="326571" y="81643"/>
                </a:cubicBezTo>
                <a:cubicBezTo>
                  <a:pt x="309018" y="72867"/>
                  <a:pt x="295518" y="56956"/>
                  <a:pt x="277585" y="48986"/>
                </a:cubicBezTo>
                <a:cubicBezTo>
                  <a:pt x="246128" y="35005"/>
                  <a:pt x="212271" y="27215"/>
                  <a:pt x="179614" y="16329"/>
                </a:cubicBezTo>
                <a:lnTo>
                  <a:pt x="130628" y="0"/>
                </a:lnTo>
                <a:cubicBezTo>
                  <a:pt x="108857" y="5443"/>
                  <a:pt x="84799" y="5195"/>
                  <a:pt x="65314" y="16329"/>
                </a:cubicBezTo>
                <a:cubicBezTo>
                  <a:pt x="14949" y="45109"/>
                  <a:pt x="15587" y="67538"/>
                  <a:pt x="0" y="114300"/>
                </a:cubicBezTo>
                <a:cubicBezTo>
                  <a:pt x="5629" y="159337"/>
                  <a:pt x="7484" y="243569"/>
                  <a:pt x="32657" y="293914"/>
                </a:cubicBezTo>
                <a:cubicBezTo>
                  <a:pt x="41433" y="311467"/>
                  <a:pt x="56538" y="325347"/>
                  <a:pt x="65314" y="342900"/>
                </a:cubicBezTo>
                <a:cubicBezTo>
                  <a:pt x="73011" y="358295"/>
                  <a:pt x="73284" y="376840"/>
                  <a:pt x="81643" y="391886"/>
                </a:cubicBezTo>
                <a:cubicBezTo>
                  <a:pt x="100704" y="426196"/>
                  <a:pt x="146957" y="489857"/>
                  <a:pt x="146957" y="489857"/>
                </a:cubicBezTo>
                <a:cubicBezTo>
                  <a:pt x="175313" y="574929"/>
                  <a:pt x="144710" y="507459"/>
                  <a:pt x="195943" y="571500"/>
                </a:cubicBezTo>
                <a:cubicBezTo>
                  <a:pt x="208202" y="586824"/>
                  <a:pt x="215677" y="605717"/>
                  <a:pt x="228600" y="620486"/>
                </a:cubicBezTo>
                <a:cubicBezTo>
                  <a:pt x="253944" y="649450"/>
                  <a:pt x="288894" y="670106"/>
                  <a:pt x="310243" y="702129"/>
                </a:cubicBezTo>
                <a:cubicBezTo>
                  <a:pt x="321129" y="718457"/>
                  <a:pt x="329977" y="736345"/>
                  <a:pt x="342900" y="751114"/>
                </a:cubicBezTo>
                <a:cubicBezTo>
                  <a:pt x="409764" y="827530"/>
                  <a:pt x="407131" y="821149"/>
                  <a:pt x="473528" y="865414"/>
                </a:cubicBezTo>
                <a:cubicBezTo>
                  <a:pt x="484414" y="881743"/>
                  <a:pt x="491416" y="901477"/>
                  <a:pt x="506185" y="914400"/>
                </a:cubicBezTo>
                <a:cubicBezTo>
                  <a:pt x="535723" y="940246"/>
                  <a:pt x="571500" y="957943"/>
                  <a:pt x="604157" y="979714"/>
                </a:cubicBezTo>
                <a:cubicBezTo>
                  <a:pt x="620486" y="990600"/>
                  <a:pt x="639267" y="998494"/>
                  <a:pt x="653143" y="1012371"/>
                </a:cubicBezTo>
                <a:cubicBezTo>
                  <a:pt x="664029" y="1023257"/>
                  <a:pt x="672030" y="1038144"/>
                  <a:pt x="685800" y="1045029"/>
                </a:cubicBezTo>
                <a:cubicBezTo>
                  <a:pt x="685812" y="1045035"/>
                  <a:pt x="808258" y="1085848"/>
                  <a:pt x="832757" y="1094014"/>
                </a:cubicBezTo>
                <a:lnTo>
                  <a:pt x="881743" y="1110343"/>
                </a:lnTo>
                <a:cubicBezTo>
                  <a:pt x="1034077" y="1099462"/>
                  <a:pt x="1071399" y="1134632"/>
                  <a:pt x="1159328" y="1061357"/>
                </a:cubicBezTo>
                <a:cubicBezTo>
                  <a:pt x="1177068" y="1046574"/>
                  <a:pt x="1191985" y="1028700"/>
                  <a:pt x="1208314" y="1012371"/>
                </a:cubicBezTo>
                <a:cubicBezTo>
                  <a:pt x="1249361" y="889236"/>
                  <a:pt x="1193989" y="1041024"/>
                  <a:pt x="1257300" y="914400"/>
                </a:cubicBezTo>
                <a:cubicBezTo>
                  <a:pt x="1264997" y="899005"/>
                  <a:pt x="1268185" y="881743"/>
                  <a:pt x="1273628" y="865414"/>
                </a:cubicBezTo>
                <a:cubicBezTo>
                  <a:pt x="1268185" y="832757"/>
                  <a:pt x="1267769" y="798852"/>
                  <a:pt x="1257300" y="767443"/>
                </a:cubicBezTo>
                <a:cubicBezTo>
                  <a:pt x="1251094" y="748825"/>
                  <a:pt x="1236902" y="733781"/>
                  <a:pt x="1224643" y="718457"/>
                </a:cubicBezTo>
                <a:cubicBezTo>
                  <a:pt x="1198054" y="685221"/>
                  <a:pt x="1179369" y="677389"/>
                  <a:pt x="1143000" y="653143"/>
                </a:cubicBezTo>
                <a:cubicBezTo>
                  <a:pt x="1042485" y="502369"/>
                  <a:pt x="1170753" y="687834"/>
                  <a:pt x="1077685" y="571500"/>
                </a:cubicBezTo>
                <a:cubicBezTo>
                  <a:pt x="1065426" y="556176"/>
                  <a:pt x="1060352" y="534773"/>
                  <a:pt x="1045028" y="522514"/>
                </a:cubicBezTo>
                <a:cubicBezTo>
                  <a:pt x="1031588" y="511762"/>
                  <a:pt x="1011437" y="513883"/>
                  <a:pt x="996043" y="506186"/>
                </a:cubicBezTo>
                <a:lnTo>
                  <a:pt x="996043" y="506186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8677980" y="4135184"/>
            <a:ext cx="418478" cy="438701"/>
          </a:xfrm>
          <a:custGeom>
            <a:avLst/>
            <a:gdLst>
              <a:gd name="connsiteX0" fmla="*/ 287850 w 418478"/>
              <a:gd name="connsiteY0" fmla="*/ 3273 h 438701"/>
              <a:gd name="connsiteX1" fmla="*/ 253015 w 418478"/>
              <a:gd name="connsiteY1" fmla="*/ 11981 h 438701"/>
              <a:gd name="connsiteX2" fmla="*/ 200764 w 418478"/>
              <a:gd name="connsiteY2" fmla="*/ 20690 h 438701"/>
              <a:gd name="connsiteX3" fmla="*/ 174638 w 418478"/>
              <a:gd name="connsiteY3" fmla="*/ 29398 h 438701"/>
              <a:gd name="connsiteX4" fmla="*/ 131095 w 418478"/>
              <a:gd name="connsiteY4" fmla="*/ 64233 h 438701"/>
              <a:gd name="connsiteX5" fmla="*/ 104970 w 418478"/>
              <a:gd name="connsiteY5" fmla="*/ 90358 h 438701"/>
              <a:gd name="connsiteX6" fmla="*/ 78844 w 418478"/>
              <a:gd name="connsiteY6" fmla="*/ 107776 h 438701"/>
              <a:gd name="connsiteX7" fmla="*/ 52718 w 418478"/>
              <a:gd name="connsiteY7" fmla="*/ 133901 h 438701"/>
              <a:gd name="connsiteX8" fmla="*/ 9175 w 418478"/>
              <a:gd name="connsiteY8" fmla="*/ 168736 h 438701"/>
              <a:gd name="connsiteX9" fmla="*/ 9175 w 418478"/>
              <a:gd name="connsiteY9" fmla="*/ 238404 h 438701"/>
              <a:gd name="connsiteX10" fmla="*/ 17884 w 418478"/>
              <a:gd name="connsiteY10" fmla="*/ 264530 h 438701"/>
              <a:gd name="connsiteX11" fmla="*/ 44010 w 418478"/>
              <a:gd name="connsiteY11" fmla="*/ 281947 h 438701"/>
              <a:gd name="connsiteX12" fmla="*/ 61427 w 418478"/>
              <a:gd name="connsiteY12" fmla="*/ 308073 h 438701"/>
              <a:gd name="connsiteX13" fmla="*/ 87553 w 418478"/>
              <a:gd name="connsiteY13" fmla="*/ 316781 h 438701"/>
              <a:gd name="connsiteX14" fmla="*/ 113678 w 418478"/>
              <a:gd name="connsiteY14" fmla="*/ 334198 h 438701"/>
              <a:gd name="connsiteX15" fmla="*/ 131095 w 418478"/>
              <a:gd name="connsiteY15" fmla="*/ 351616 h 438701"/>
              <a:gd name="connsiteX16" fmla="*/ 183347 w 418478"/>
              <a:gd name="connsiteY16" fmla="*/ 386450 h 438701"/>
              <a:gd name="connsiteX17" fmla="*/ 209473 w 418478"/>
              <a:gd name="connsiteY17" fmla="*/ 403867 h 438701"/>
              <a:gd name="connsiteX18" fmla="*/ 261724 w 418478"/>
              <a:gd name="connsiteY18" fmla="*/ 438701 h 438701"/>
              <a:gd name="connsiteX19" fmla="*/ 374935 w 418478"/>
              <a:gd name="connsiteY19" fmla="*/ 429993 h 438701"/>
              <a:gd name="connsiteX20" fmla="*/ 401061 w 418478"/>
              <a:gd name="connsiteY20" fmla="*/ 421284 h 438701"/>
              <a:gd name="connsiteX21" fmla="*/ 418478 w 418478"/>
              <a:gd name="connsiteY21" fmla="*/ 395158 h 438701"/>
              <a:gd name="connsiteX22" fmla="*/ 409770 w 418478"/>
              <a:gd name="connsiteY22" fmla="*/ 325490 h 438701"/>
              <a:gd name="connsiteX23" fmla="*/ 392353 w 418478"/>
              <a:gd name="connsiteY23" fmla="*/ 273238 h 438701"/>
              <a:gd name="connsiteX24" fmla="*/ 366227 w 418478"/>
              <a:gd name="connsiteY24" fmla="*/ 168736 h 438701"/>
              <a:gd name="connsiteX25" fmla="*/ 357518 w 418478"/>
              <a:gd name="connsiteY25" fmla="*/ 142610 h 438701"/>
              <a:gd name="connsiteX26" fmla="*/ 340101 w 418478"/>
              <a:gd name="connsiteY26" fmla="*/ 116484 h 438701"/>
              <a:gd name="connsiteX27" fmla="*/ 331393 w 418478"/>
              <a:gd name="connsiteY27" fmla="*/ 90358 h 438701"/>
              <a:gd name="connsiteX28" fmla="*/ 313975 w 418478"/>
              <a:gd name="connsiteY28" fmla="*/ 72941 h 438701"/>
              <a:gd name="connsiteX29" fmla="*/ 287850 w 418478"/>
              <a:gd name="connsiteY29" fmla="*/ 3273 h 43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18478" h="438701">
                <a:moveTo>
                  <a:pt x="287850" y="3273"/>
                </a:moveTo>
                <a:cubicBezTo>
                  <a:pt x="277690" y="-6887"/>
                  <a:pt x="264752" y="9634"/>
                  <a:pt x="253015" y="11981"/>
                </a:cubicBezTo>
                <a:cubicBezTo>
                  <a:pt x="235701" y="15444"/>
                  <a:pt x="218001" y="16860"/>
                  <a:pt x="200764" y="20690"/>
                </a:cubicBezTo>
                <a:cubicBezTo>
                  <a:pt x="191803" y="22681"/>
                  <a:pt x="183347" y="26495"/>
                  <a:pt x="174638" y="29398"/>
                </a:cubicBezTo>
                <a:cubicBezTo>
                  <a:pt x="123976" y="80063"/>
                  <a:pt x="196998" y="9315"/>
                  <a:pt x="131095" y="64233"/>
                </a:cubicBezTo>
                <a:cubicBezTo>
                  <a:pt x="121634" y="72117"/>
                  <a:pt x="114431" y="82474"/>
                  <a:pt x="104970" y="90358"/>
                </a:cubicBezTo>
                <a:cubicBezTo>
                  <a:pt x="96929" y="97059"/>
                  <a:pt x="86885" y="101075"/>
                  <a:pt x="78844" y="107776"/>
                </a:cubicBezTo>
                <a:cubicBezTo>
                  <a:pt x="69383" y="115660"/>
                  <a:pt x="62179" y="126017"/>
                  <a:pt x="52718" y="133901"/>
                </a:cubicBezTo>
                <a:cubicBezTo>
                  <a:pt x="-13189" y="188823"/>
                  <a:pt x="59844" y="118067"/>
                  <a:pt x="9175" y="168736"/>
                </a:cubicBezTo>
                <a:cubicBezTo>
                  <a:pt x="-3282" y="206110"/>
                  <a:pt x="-2835" y="190365"/>
                  <a:pt x="9175" y="238404"/>
                </a:cubicBezTo>
                <a:cubicBezTo>
                  <a:pt x="11401" y="247310"/>
                  <a:pt x="12149" y="257362"/>
                  <a:pt x="17884" y="264530"/>
                </a:cubicBezTo>
                <a:cubicBezTo>
                  <a:pt x="24422" y="272703"/>
                  <a:pt x="35301" y="276141"/>
                  <a:pt x="44010" y="281947"/>
                </a:cubicBezTo>
                <a:cubicBezTo>
                  <a:pt x="49816" y="290656"/>
                  <a:pt x="53254" y="301535"/>
                  <a:pt x="61427" y="308073"/>
                </a:cubicBezTo>
                <a:cubicBezTo>
                  <a:pt x="68595" y="313807"/>
                  <a:pt x="79342" y="312676"/>
                  <a:pt x="87553" y="316781"/>
                </a:cubicBezTo>
                <a:cubicBezTo>
                  <a:pt x="96914" y="321462"/>
                  <a:pt x="105505" y="327660"/>
                  <a:pt x="113678" y="334198"/>
                </a:cubicBezTo>
                <a:cubicBezTo>
                  <a:pt x="120089" y="339327"/>
                  <a:pt x="124526" y="346690"/>
                  <a:pt x="131095" y="351616"/>
                </a:cubicBezTo>
                <a:cubicBezTo>
                  <a:pt x="147841" y="364176"/>
                  <a:pt x="165930" y="374839"/>
                  <a:pt x="183347" y="386450"/>
                </a:cubicBezTo>
                <a:cubicBezTo>
                  <a:pt x="192056" y="392256"/>
                  <a:pt x="202072" y="396466"/>
                  <a:pt x="209473" y="403867"/>
                </a:cubicBezTo>
                <a:cubicBezTo>
                  <a:pt x="242089" y="436484"/>
                  <a:pt x="223914" y="426099"/>
                  <a:pt x="261724" y="438701"/>
                </a:cubicBezTo>
                <a:cubicBezTo>
                  <a:pt x="299461" y="435798"/>
                  <a:pt x="337379" y="434687"/>
                  <a:pt x="374935" y="429993"/>
                </a:cubicBezTo>
                <a:cubicBezTo>
                  <a:pt x="384044" y="428854"/>
                  <a:pt x="393893" y="427019"/>
                  <a:pt x="401061" y="421284"/>
                </a:cubicBezTo>
                <a:cubicBezTo>
                  <a:pt x="409234" y="414746"/>
                  <a:pt x="412672" y="403867"/>
                  <a:pt x="418478" y="395158"/>
                </a:cubicBezTo>
                <a:cubicBezTo>
                  <a:pt x="415575" y="371935"/>
                  <a:pt x="414674" y="348374"/>
                  <a:pt x="409770" y="325490"/>
                </a:cubicBezTo>
                <a:cubicBezTo>
                  <a:pt x="405923" y="307538"/>
                  <a:pt x="395371" y="291348"/>
                  <a:pt x="392353" y="273238"/>
                </a:cubicBezTo>
                <a:cubicBezTo>
                  <a:pt x="380626" y="202879"/>
                  <a:pt x="389227" y="237736"/>
                  <a:pt x="366227" y="168736"/>
                </a:cubicBezTo>
                <a:cubicBezTo>
                  <a:pt x="363324" y="160027"/>
                  <a:pt x="362610" y="150248"/>
                  <a:pt x="357518" y="142610"/>
                </a:cubicBezTo>
                <a:lnTo>
                  <a:pt x="340101" y="116484"/>
                </a:lnTo>
                <a:cubicBezTo>
                  <a:pt x="337198" y="107775"/>
                  <a:pt x="336116" y="98229"/>
                  <a:pt x="331393" y="90358"/>
                </a:cubicBezTo>
                <a:cubicBezTo>
                  <a:pt x="327169" y="83317"/>
                  <a:pt x="317647" y="80285"/>
                  <a:pt x="313975" y="72941"/>
                </a:cubicBezTo>
                <a:cubicBezTo>
                  <a:pt x="276540" y="-1926"/>
                  <a:pt x="298010" y="13433"/>
                  <a:pt x="287850" y="3273"/>
                </a:cubicBezTo>
                <a:close/>
              </a:path>
            </a:pathLst>
          </a:custGeom>
          <a:solidFill>
            <a:srgbClr val="FF8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9253215" y="3231130"/>
            <a:ext cx="541550" cy="1316630"/>
          </a:xfrm>
          <a:custGeom>
            <a:avLst/>
            <a:gdLst>
              <a:gd name="connsiteX0" fmla="*/ 566057 w 644434"/>
              <a:gd name="connsiteY0" fmla="*/ 27761 h 1316630"/>
              <a:gd name="connsiteX1" fmla="*/ 505097 w 644434"/>
              <a:gd name="connsiteY1" fmla="*/ 71304 h 1316630"/>
              <a:gd name="connsiteX2" fmla="*/ 478971 w 644434"/>
              <a:gd name="connsiteY2" fmla="*/ 80013 h 1316630"/>
              <a:gd name="connsiteX3" fmla="*/ 452845 w 644434"/>
              <a:gd name="connsiteY3" fmla="*/ 106139 h 1316630"/>
              <a:gd name="connsiteX4" fmla="*/ 426720 w 644434"/>
              <a:gd name="connsiteY4" fmla="*/ 114847 h 1316630"/>
              <a:gd name="connsiteX5" fmla="*/ 374468 w 644434"/>
              <a:gd name="connsiteY5" fmla="*/ 149681 h 1316630"/>
              <a:gd name="connsiteX6" fmla="*/ 374468 w 644434"/>
              <a:gd name="connsiteY6" fmla="*/ 149681 h 1316630"/>
              <a:gd name="connsiteX7" fmla="*/ 330925 w 644434"/>
              <a:gd name="connsiteY7" fmla="*/ 193224 h 1316630"/>
              <a:gd name="connsiteX8" fmla="*/ 304800 w 644434"/>
              <a:gd name="connsiteY8" fmla="*/ 210641 h 1316630"/>
              <a:gd name="connsiteX9" fmla="*/ 287383 w 644434"/>
              <a:gd name="connsiteY9" fmla="*/ 228059 h 1316630"/>
              <a:gd name="connsiteX10" fmla="*/ 235131 w 644434"/>
              <a:gd name="connsiteY10" fmla="*/ 262893 h 1316630"/>
              <a:gd name="connsiteX11" fmla="*/ 217714 w 644434"/>
              <a:gd name="connsiteY11" fmla="*/ 289019 h 1316630"/>
              <a:gd name="connsiteX12" fmla="*/ 165463 w 644434"/>
              <a:gd name="connsiteY12" fmla="*/ 332561 h 1316630"/>
              <a:gd name="connsiteX13" fmla="*/ 130628 w 644434"/>
              <a:gd name="connsiteY13" fmla="*/ 384813 h 1316630"/>
              <a:gd name="connsiteX14" fmla="*/ 121920 w 644434"/>
              <a:gd name="connsiteY14" fmla="*/ 410939 h 1316630"/>
              <a:gd name="connsiteX15" fmla="*/ 87085 w 644434"/>
              <a:gd name="connsiteY15" fmla="*/ 454481 h 1316630"/>
              <a:gd name="connsiteX16" fmla="*/ 60960 w 644434"/>
              <a:gd name="connsiteY16" fmla="*/ 506733 h 1316630"/>
              <a:gd name="connsiteX17" fmla="*/ 52251 w 644434"/>
              <a:gd name="connsiteY17" fmla="*/ 532859 h 1316630"/>
              <a:gd name="connsiteX18" fmla="*/ 26125 w 644434"/>
              <a:gd name="connsiteY18" fmla="*/ 585110 h 1316630"/>
              <a:gd name="connsiteX19" fmla="*/ 8708 w 644434"/>
              <a:gd name="connsiteY19" fmla="*/ 707030 h 1316630"/>
              <a:gd name="connsiteX20" fmla="*/ 0 w 644434"/>
              <a:gd name="connsiteY20" fmla="*/ 767990 h 1316630"/>
              <a:gd name="connsiteX21" fmla="*/ 17417 w 644434"/>
              <a:gd name="connsiteY21" fmla="*/ 1238253 h 1316630"/>
              <a:gd name="connsiteX22" fmla="*/ 26125 w 644434"/>
              <a:gd name="connsiteY22" fmla="*/ 1264379 h 1316630"/>
              <a:gd name="connsiteX23" fmla="*/ 69668 w 644434"/>
              <a:gd name="connsiteY23" fmla="*/ 1299213 h 1316630"/>
              <a:gd name="connsiteX24" fmla="*/ 121920 w 644434"/>
              <a:gd name="connsiteY24" fmla="*/ 1316630 h 1316630"/>
              <a:gd name="connsiteX25" fmla="*/ 174171 w 644434"/>
              <a:gd name="connsiteY25" fmla="*/ 1299213 h 1316630"/>
              <a:gd name="connsiteX26" fmla="*/ 226423 w 644434"/>
              <a:gd name="connsiteY26" fmla="*/ 1255670 h 1316630"/>
              <a:gd name="connsiteX27" fmla="*/ 269965 w 644434"/>
              <a:gd name="connsiteY27" fmla="*/ 1212127 h 1316630"/>
              <a:gd name="connsiteX28" fmla="*/ 313508 w 644434"/>
              <a:gd name="connsiteY28" fmla="*/ 1168584 h 1316630"/>
              <a:gd name="connsiteX29" fmla="*/ 391885 w 644434"/>
              <a:gd name="connsiteY29" fmla="*/ 1098916 h 1316630"/>
              <a:gd name="connsiteX30" fmla="*/ 426720 w 644434"/>
              <a:gd name="connsiteY30" fmla="*/ 1064081 h 1316630"/>
              <a:gd name="connsiteX31" fmla="*/ 461554 w 644434"/>
              <a:gd name="connsiteY31" fmla="*/ 1011830 h 1316630"/>
              <a:gd name="connsiteX32" fmla="*/ 487680 w 644434"/>
              <a:gd name="connsiteY32" fmla="*/ 959579 h 1316630"/>
              <a:gd name="connsiteX33" fmla="*/ 513805 w 644434"/>
              <a:gd name="connsiteY33" fmla="*/ 907327 h 1316630"/>
              <a:gd name="connsiteX34" fmla="*/ 522514 w 644434"/>
              <a:gd name="connsiteY34" fmla="*/ 881201 h 1316630"/>
              <a:gd name="connsiteX35" fmla="*/ 539931 w 644434"/>
              <a:gd name="connsiteY35" fmla="*/ 855076 h 1316630"/>
              <a:gd name="connsiteX36" fmla="*/ 557348 w 644434"/>
              <a:gd name="connsiteY36" fmla="*/ 802824 h 1316630"/>
              <a:gd name="connsiteX37" fmla="*/ 566057 w 644434"/>
              <a:gd name="connsiteY37" fmla="*/ 776699 h 1316630"/>
              <a:gd name="connsiteX38" fmla="*/ 574765 w 644434"/>
              <a:gd name="connsiteY38" fmla="*/ 741864 h 1316630"/>
              <a:gd name="connsiteX39" fmla="*/ 592183 w 644434"/>
              <a:gd name="connsiteY39" fmla="*/ 689613 h 1316630"/>
              <a:gd name="connsiteX40" fmla="*/ 609600 w 644434"/>
              <a:gd name="connsiteY40" fmla="*/ 602527 h 1316630"/>
              <a:gd name="connsiteX41" fmla="*/ 627017 w 644434"/>
              <a:gd name="connsiteY41" fmla="*/ 506733 h 1316630"/>
              <a:gd name="connsiteX42" fmla="*/ 635725 w 644434"/>
              <a:gd name="connsiteY42" fmla="*/ 410939 h 1316630"/>
              <a:gd name="connsiteX43" fmla="*/ 644434 w 644434"/>
              <a:gd name="connsiteY43" fmla="*/ 332561 h 1316630"/>
              <a:gd name="connsiteX44" fmla="*/ 635725 w 644434"/>
              <a:gd name="connsiteY44" fmla="*/ 27761 h 1316630"/>
              <a:gd name="connsiteX45" fmla="*/ 627017 w 644434"/>
              <a:gd name="connsiteY45" fmla="*/ 1636 h 1316630"/>
              <a:gd name="connsiteX46" fmla="*/ 566057 w 644434"/>
              <a:gd name="connsiteY46" fmla="*/ 27761 h 131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44434" h="1316630">
                <a:moveTo>
                  <a:pt x="566057" y="27761"/>
                </a:moveTo>
                <a:cubicBezTo>
                  <a:pt x="545737" y="39372"/>
                  <a:pt x="517835" y="64935"/>
                  <a:pt x="505097" y="71304"/>
                </a:cubicBezTo>
                <a:cubicBezTo>
                  <a:pt x="496886" y="75409"/>
                  <a:pt x="487680" y="77110"/>
                  <a:pt x="478971" y="80013"/>
                </a:cubicBezTo>
                <a:cubicBezTo>
                  <a:pt x="470262" y="88722"/>
                  <a:pt x="463092" y="99307"/>
                  <a:pt x="452845" y="106139"/>
                </a:cubicBezTo>
                <a:cubicBezTo>
                  <a:pt x="445207" y="111231"/>
                  <a:pt x="434744" y="110389"/>
                  <a:pt x="426720" y="114847"/>
                </a:cubicBezTo>
                <a:cubicBezTo>
                  <a:pt x="408421" y="125013"/>
                  <a:pt x="391885" y="138070"/>
                  <a:pt x="374468" y="149681"/>
                </a:cubicBezTo>
                <a:lnTo>
                  <a:pt x="374468" y="149681"/>
                </a:lnTo>
                <a:cubicBezTo>
                  <a:pt x="359954" y="164195"/>
                  <a:pt x="348004" y="181838"/>
                  <a:pt x="330925" y="193224"/>
                </a:cubicBezTo>
                <a:cubicBezTo>
                  <a:pt x="322217" y="199030"/>
                  <a:pt x="312973" y="204103"/>
                  <a:pt x="304800" y="210641"/>
                </a:cubicBezTo>
                <a:cubicBezTo>
                  <a:pt x="298389" y="215770"/>
                  <a:pt x="293952" y="223133"/>
                  <a:pt x="287383" y="228059"/>
                </a:cubicBezTo>
                <a:cubicBezTo>
                  <a:pt x="270637" y="240619"/>
                  <a:pt x="235131" y="262893"/>
                  <a:pt x="235131" y="262893"/>
                </a:cubicBezTo>
                <a:cubicBezTo>
                  <a:pt x="229325" y="271602"/>
                  <a:pt x="224415" y="280978"/>
                  <a:pt x="217714" y="289019"/>
                </a:cubicBezTo>
                <a:cubicBezTo>
                  <a:pt x="196762" y="314161"/>
                  <a:pt x="191149" y="315437"/>
                  <a:pt x="165463" y="332561"/>
                </a:cubicBezTo>
                <a:cubicBezTo>
                  <a:pt x="144754" y="394685"/>
                  <a:pt x="174119" y="319575"/>
                  <a:pt x="130628" y="384813"/>
                </a:cubicBezTo>
                <a:cubicBezTo>
                  <a:pt x="125536" y="392451"/>
                  <a:pt x="126025" y="402728"/>
                  <a:pt x="121920" y="410939"/>
                </a:cubicBezTo>
                <a:cubicBezTo>
                  <a:pt x="110935" y="432910"/>
                  <a:pt x="103285" y="438282"/>
                  <a:pt x="87085" y="454481"/>
                </a:cubicBezTo>
                <a:cubicBezTo>
                  <a:pt x="65199" y="520143"/>
                  <a:pt x="94720" y="439213"/>
                  <a:pt x="60960" y="506733"/>
                </a:cubicBezTo>
                <a:cubicBezTo>
                  <a:pt x="56855" y="514944"/>
                  <a:pt x="56356" y="524648"/>
                  <a:pt x="52251" y="532859"/>
                </a:cubicBezTo>
                <a:cubicBezTo>
                  <a:pt x="18487" y="600386"/>
                  <a:pt x="48016" y="519441"/>
                  <a:pt x="26125" y="585110"/>
                </a:cubicBezTo>
                <a:lnTo>
                  <a:pt x="8708" y="707030"/>
                </a:lnTo>
                <a:lnTo>
                  <a:pt x="0" y="767990"/>
                </a:lnTo>
                <a:cubicBezTo>
                  <a:pt x="617" y="795138"/>
                  <a:pt x="-2006" y="1112001"/>
                  <a:pt x="17417" y="1238253"/>
                </a:cubicBezTo>
                <a:cubicBezTo>
                  <a:pt x="18813" y="1247326"/>
                  <a:pt x="21402" y="1256508"/>
                  <a:pt x="26125" y="1264379"/>
                </a:cubicBezTo>
                <a:cubicBezTo>
                  <a:pt x="32704" y="1275344"/>
                  <a:pt x="59962" y="1294899"/>
                  <a:pt x="69668" y="1299213"/>
                </a:cubicBezTo>
                <a:cubicBezTo>
                  <a:pt x="86445" y="1306669"/>
                  <a:pt x="121920" y="1316630"/>
                  <a:pt x="121920" y="1316630"/>
                </a:cubicBezTo>
                <a:cubicBezTo>
                  <a:pt x="139337" y="1310824"/>
                  <a:pt x="161189" y="1312195"/>
                  <a:pt x="174171" y="1299213"/>
                </a:cubicBezTo>
                <a:cubicBezTo>
                  <a:pt x="207698" y="1265686"/>
                  <a:pt x="190049" y="1279919"/>
                  <a:pt x="226423" y="1255670"/>
                </a:cubicBezTo>
                <a:cubicBezTo>
                  <a:pt x="261256" y="1203419"/>
                  <a:pt x="223521" y="1252766"/>
                  <a:pt x="269965" y="1212127"/>
                </a:cubicBezTo>
                <a:cubicBezTo>
                  <a:pt x="285413" y="1198610"/>
                  <a:pt x="296429" y="1179970"/>
                  <a:pt x="313508" y="1168584"/>
                </a:cubicBezTo>
                <a:cubicBezTo>
                  <a:pt x="360130" y="1137503"/>
                  <a:pt x="332231" y="1158570"/>
                  <a:pt x="391885" y="1098916"/>
                </a:cubicBezTo>
                <a:lnTo>
                  <a:pt x="426720" y="1064081"/>
                </a:lnTo>
                <a:cubicBezTo>
                  <a:pt x="438331" y="1046664"/>
                  <a:pt x="454934" y="1031688"/>
                  <a:pt x="461554" y="1011830"/>
                </a:cubicBezTo>
                <a:cubicBezTo>
                  <a:pt x="473573" y="975775"/>
                  <a:pt x="465171" y="993342"/>
                  <a:pt x="487680" y="959579"/>
                </a:cubicBezTo>
                <a:cubicBezTo>
                  <a:pt x="509566" y="893917"/>
                  <a:pt x="480045" y="974847"/>
                  <a:pt x="513805" y="907327"/>
                </a:cubicBezTo>
                <a:cubicBezTo>
                  <a:pt x="517910" y="899116"/>
                  <a:pt x="518409" y="889412"/>
                  <a:pt x="522514" y="881201"/>
                </a:cubicBezTo>
                <a:cubicBezTo>
                  <a:pt x="527195" y="871840"/>
                  <a:pt x="535680" y="864640"/>
                  <a:pt x="539931" y="855076"/>
                </a:cubicBezTo>
                <a:cubicBezTo>
                  <a:pt x="547387" y="838299"/>
                  <a:pt x="551542" y="820241"/>
                  <a:pt x="557348" y="802824"/>
                </a:cubicBezTo>
                <a:cubicBezTo>
                  <a:pt x="560251" y="794116"/>
                  <a:pt x="563831" y="785604"/>
                  <a:pt x="566057" y="776699"/>
                </a:cubicBezTo>
                <a:cubicBezTo>
                  <a:pt x="568960" y="765087"/>
                  <a:pt x="571326" y="753328"/>
                  <a:pt x="574765" y="741864"/>
                </a:cubicBezTo>
                <a:cubicBezTo>
                  <a:pt x="580041" y="724279"/>
                  <a:pt x="587730" y="707424"/>
                  <a:pt x="592183" y="689613"/>
                </a:cubicBezTo>
                <a:cubicBezTo>
                  <a:pt x="612409" y="608703"/>
                  <a:pt x="588248" y="709289"/>
                  <a:pt x="609600" y="602527"/>
                </a:cubicBezTo>
                <a:cubicBezTo>
                  <a:pt x="623674" y="532157"/>
                  <a:pt x="615950" y="606334"/>
                  <a:pt x="627017" y="506733"/>
                </a:cubicBezTo>
                <a:cubicBezTo>
                  <a:pt x="630558" y="474866"/>
                  <a:pt x="632535" y="442843"/>
                  <a:pt x="635725" y="410939"/>
                </a:cubicBezTo>
                <a:cubicBezTo>
                  <a:pt x="638341" y="384783"/>
                  <a:pt x="641531" y="358687"/>
                  <a:pt x="644434" y="332561"/>
                </a:cubicBezTo>
                <a:cubicBezTo>
                  <a:pt x="641531" y="230961"/>
                  <a:pt x="641067" y="129262"/>
                  <a:pt x="635725" y="27761"/>
                </a:cubicBezTo>
                <a:cubicBezTo>
                  <a:pt x="635243" y="18594"/>
                  <a:pt x="636104" y="2934"/>
                  <a:pt x="627017" y="1636"/>
                </a:cubicBezTo>
                <a:cubicBezTo>
                  <a:pt x="572011" y="-6221"/>
                  <a:pt x="586377" y="16150"/>
                  <a:pt x="566057" y="27761"/>
                </a:cubicBezTo>
                <a:close/>
              </a:path>
            </a:pathLst>
          </a:custGeom>
          <a:solidFill>
            <a:srgbClr val="C871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783045" y="2776555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SP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8691" y="833948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smtClean="0">
                <a:solidFill>
                  <a:schemeClr val="bg1"/>
                </a:solidFill>
              </a:rPr>
              <a:t>spine of the scapula </a:t>
            </a:r>
            <a:r>
              <a:rPr lang="en-US" sz="2400" dirty="0" smtClean="0"/>
              <a:t>sits between </a:t>
            </a:r>
            <a:r>
              <a:rPr lang="en-US" sz="2400" dirty="0" smtClean="0">
                <a:solidFill>
                  <a:srgbClr val="FFFF00"/>
                </a:solidFill>
              </a:rPr>
              <a:t>SS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92D050"/>
                </a:solidFill>
              </a:rPr>
              <a:t>IS</a:t>
            </a:r>
            <a:r>
              <a:rPr lang="en-US" sz="2400" dirty="0" smtClean="0"/>
              <a:t> muscles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74791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Lateral Scapular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SS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suprascapularis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SP = spine of the </a:t>
            </a:r>
            <a:r>
              <a:rPr lang="en-US" dirty="0" smtClean="0">
                <a:solidFill>
                  <a:schemeClr val="bg1"/>
                </a:solidFill>
              </a:rPr>
              <a:t>scapula,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 </a:t>
            </a:r>
            <a:r>
              <a:rPr lang="en-US" dirty="0" smtClean="0">
                <a:solidFill>
                  <a:schemeClr val="bg1"/>
                </a:solidFill>
              </a:rPr>
              <a:t>= trapezius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31338" r="19365" b="33235"/>
          <a:stretch/>
        </p:blipFill>
        <p:spPr>
          <a:xfrm>
            <a:off x="806888" y="791672"/>
            <a:ext cx="4998755" cy="5176303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27267" r="23286" b="42328"/>
          <a:stretch/>
        </p:blipFill>
        <p:spPr>
          <a:xfrm>
            <a:off x="806888" y="791672"/>
            <a:ext cx="5040847" cy="5176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t="18647" r="10598" b="28657"/>
          <a:stretch/>
        </p:blipFill>
        <p:spPr>
          <a:xfrm>
            <a:off x="806889" y="771556"/>
            <a:ext cx="5052938" cy="5196419"/>
          </a:xfrm>
          <a:prstGeom prst="rect">
            <a:avLst/>
          </a:prstGeom>
          <a:ln>
            <a:noFill/>
          </a:ln>
        </p:spPr>
      </p:pic>
      <p:sp>
        <p:nvSpPr>
          <p:cNvPr id="23" name="Freeform 22"/>
          <p:cNvSpPr/>
          <p:nvPr/>
        </p:nvSpPr>
        <p:spPr>
          <a:xfrm rot="8729441">
            <a:off x="2405736" y="2158495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957317">
            <a:off x="3034865" y="2642351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Internal rotation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 t="17277" r="26534"/>
          <a:stretch/>
        </p:blipFill>
        <p:spPr>
          <a:xfrm>
            <a:off x="6186826" y="784694"/>
            <a:ext cx="5249392" cy="516643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Short Axis </a:t>
            </a:r>
            <a:r>
              <a:rPr lang="en-US" sz="2400" b="1" dirty="0">
                <a:solidFill>
                  <a:srgbClr val="FFFF00"/>
                </a:solidFill>
              </a:rPr>
              <a:t>SS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27752" y="1922527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SP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01638" y="1572365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T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65421" y="2809504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FF00"/>
                </a:solidFill>
              </a:rPr>
              <a:t>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09107" y="827022"/>
            <a:ext cx="47906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Evaluate the </a:t>
            </a:r>
            <a:r>
              <a:rPr lang="en-US" sz="2400" dirty="0" smtClean="0">
                <a:solidFill>
                  <a:srgbClr val="FFFF00"/>
                </a:solidFill>
              </a:rPr>
              <a:t>SS</a:t>
            </a:r>
            <a:r>
              <a:rPr lang="en-US" sz="2400" dirty="0" smtClean="0"/>
              <a:t> muscle in short axis. Less hyperechoic fat is seen in younger children.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3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2415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Learning Objectives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7974" y="2307771"/>
            <a:ext cx="10237781" cy="2950029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Learn the </a:t>
            </a:r>
            <a:r>
              <a:rPr lang="en-US" sz="2800" smtClean="0">
                <a:solidFill>
                  <a:schemeClr val="bg1"/>
                </a:solidFill>
              </a:rPr>
              <a:t>most common </a:t>
            </a:r>
            <a:r>
              <a:rPr lang="en-US" sz="2800" dirty="0" smtClean="0">
                <a:solidFill>
                  <a:schemeClr val="bg1"/>
                </a:solidFill>
              </a:rPr>
              <a:t>indications </a:t>
            </a:r>
            <a:r>
              <a:rPr lang="en-US" sz="2800" dirty="0">
                <a:solidFill>
                  <a:schemeClr val="bg1"/>
                </a:solidFill>
              </a:rPr>
              <a:t>to scan </a:t>
            </a:r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dirty="0">
                <a:solidFill>
                  <a:schemeClr val="bg1"/>
                </a:solidFill>
              </a:rPr>
              <a:t>pediatric shoulder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Understand the relevant anatomy of the shoulder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Use a stepwise approach to scanning the shoulder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 err="1">
                <a:solidFill>
                  <a:schemeClr val="bg1"/>
                </a:solidFill>
              </a:rPr>
              <a:t>R</a:t>
            </a:r>
            <a:r>
              <a:rPr lang="en-US" sz="2800" dirty="0" err="1" smtClean="0">
                <a:solidFill>
                  <a:schemeClr val="bg1"/>
                </a:solidFill>
              </a:rPr>
              <a:t>ecognise</a:t>
            </a:r>
            <a:r>
              <a:rPr lang="en-US" sz="2800" dirty="0" smtClean="0">
                <a:solidFill>
                  <a:schemeClr val="bg1"/>
                </a:solidFill>
              </a:rPr>
              <a:t> the pitfalls in scanning the pediatric shoulder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I</a:t>
            </a:r>
            <a:r>
              <a:rPr lang="en-US" dirty="0" smtClean="0">
                <a:solidFill>
                  <a:srgbClr val="92D050"/>
                </a:solidFill>
              </a:rPr>
              <a:t>S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infrascapularis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SP = spine of the </a:t>
            </a:r>
            <a:r>
              <a:rPr lang="en-US" dirty="0" smtClean="0">
                <a:solidFill>
                  <a:schemeClr val="bg1"/>
                </a:solidFill>
              </a:rPr>
              <a:t>scapula,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 = trapezius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31338" r="19365" b="33235"/>
          <a:stretch/>
        </p:blipFill>
        <p:spPr>
          <a:xfrm>
            <a:off x="806888" y="791672"/>
            <a:ext cx="4998755" cy="5176303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27267" r="23286" b="42328"/>
          <a:stretch/>
        </p:blipFill>
        <p:spPr>
          <a:xfrm>
            <a:off x="806888" y="791672"/>
            <a:ext cx="5040847" cy="5176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t="18647" r="10598" b="28657"/>
          <a:stretch/>
        </p:blipFill>
        <p:spPr>
          <a:xfrm>
            <a:off x="806889" y="771556"/>
            <a:ext cx="5052938" cy="5196419"/>
          </a:xfrm>
          <a:prstGeom prst="rect">
            <a:avLst/>
          </a:prstGeom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Internal rotation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7" t="16410" r="21169" b="6883"/>
          <a:stretch/>
        </p:blipFill>
        <p:spPr>
          <a:xfrm>
            <a:off x="6197374" y="786627"/>
            <a:ext cx="5246503" cy="517303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Short Axis </a:t>
            </a:r>
            <a:r>
              <a:rPr lang="en-US" sz="2400" b="1" dirty="0" smtClean="0">
                <a:solidFill>
                  <a:srgbClr val="92D050"/>
                </a:solidFill>
              </a:rPr>
              <a:t>IS</a:t>
            </a:r>
            <a:endParaRPr lang="en-US" sz="2400" b="1" dirty="0">
              <a:solidFill>
                <a:srgbClr val="92D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51727" y="1821602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SP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25372" y="1651926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T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064155" y="2883924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92D050"/>
                </a:solidFill>
              </a:rPr>
              <a:t>I</a:t>
            </a:r>
            <a:r>
              <a:rPr lang="en-US" smtClean="0">
                <a:solidFill>
                  <a:srgbClr val="92D050"/>
                </a:solidFill>
              </a:rPr>
              <a:t>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rot="5961848">
            <a:off x="1794367" y="3458494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8315034">
            <a:off x="2404379" y="3643469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Move the transducer below the </a:t>
            </a:r>
            <a:r>
              <a:rPr lang="en-US" sz="2400" dirty="0" smtClean="0">
                <a:solidFill>
                  <a:schemeClr val="bg1"/>
                </a:solidFill>
              </a:rPr>
              <a:t>SP</a:t>
            </a:r>
            <a:r>
              <a:rPr lang="en-US" sz="2400" dirty="0" smtClean="0"/>
              <a:t> to evaluate the </a:t>
            </a:r>
            <a:r>
              <a:rPr lang="en-US" sz="2400" dirty="0">
                <a:solidFill>
                  <a:srgbClr val="FFFF00"/>
                </a:solidFill>
              </a:rPr>
              <a:t>I</a:t>
            </a:r>
            <a:r>
              <a:rPr lang="en-US" sz="2400" dirty="0" smtClean="0">
                <a:solidFill>
                  <a:srgbClr val="FFFF00"/>
                </a:solidFill>
              </a:rPr>
              <a:t>S</a:t>
            </a:r>
            <a:r>
              <a:rPr lang="en-US" sz="2400" dirty="0" smtClean="0"/>
              <a:t> muscle in short axis.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65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524000" y="25083"/>
            <a:ext cx="9144000" cy="924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I</a:t>
            </a:r>
            <a:r>
              <a:rPr lang="en-US" dirty="0" smtClean="0">
                <a:solidFill>
                  <a:srgbClr val="92D050"/>
                </a:solidFill>
              </a:rPr>
              <a:t>S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infrascapularis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SP = spine of the </a:t>
            </a:r>
            <a:r>
              <a:rPr lang="en-US" dirty="0" smtClean="0">
                <a:solidFill>
                  <a:schemeClr val="bg1"/>
                </a:solidFill>
              </a:rPr>
              <a:t>scapula,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 = trapezius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31338" r="19365" b="33235"/>
          <a:stretch/>
        </p:blipFill>
        <p:spPr>
          <a:xfrm>
            <a:off x="806888" y="791672"/>
            <a:ext cx="4998755" cy="5176303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27267" r="23286" b="42328"/>
          <a:stretch/>
        </p:blipFill>
        <p:spPr>
          <a:xfrm>
            <a:off x="806888" y="791672"/>
            <a:ext cx="5040847" cy="5176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t="18647" r="10598" b="28657"/>
          <a:stretch/>
        </p:blipFill>
        <p:spPr>
          <a:xfrm>
            <a:off x="806889" y="771556"/>
            <a:ext cx="5052938" cy="5196419"/>
          </a:xfrm>
          <a:prstGeom prst="rect">
            <a:avLst/>
          </a:prstGeom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Internal rotation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rot="2788590">
            <a:off x="2085408" y="4210176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7207796">
            <a:off x="2730357" y="4516063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2" t="16410" r="27484"/>
          <a:stretch/>
        </p:blipFill>
        <p:spPr>
          <a:xfrm>
            <a:off x="6212568" y="785603"/>
            <a:ext cx="5251300" cy="515761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064155" y="1636936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T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28592" y="2699667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92D050"/>
                </a:solidFill>
              </a:rPr>
              <a:t>I</a:t>
            </a:r>
            <a:r>
              <a:rPr lang="en-US" smtClean="0">
                <a:solidFill>
                  <a:srgbClr val="92D050"/>
                </a:solidFill>
              </a:rPr>
              <a:t>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</a:t>
            </a:r>
            <a:r>
              <a:rPr lang="en-US" sz="2400" b="1" dirty="0">
                <a:solidFill>
                  <a:schemeClr val="bg1"/>
                </a:solidFill>
              </a:rPr>
              <a:t>Axis </a:t>
            </a:r>
            <a:r>
              <a:rPr lang="en-US" sz="2400" b="1" dirty="0" smtClean="0">
                <a:solidFill>
                  <a:srgbClr val="92D050"/>
                </a:solidFill>
              </a:rPr>
              <a:t>IS</a:t>
            </a:r>
            <a:endParaRPr lang="en-US" sz="2400" b="1" dirty="0">
              <a:solidFill>
                <a:srgbClr val="92D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9107" y="827022"/>
            <a:ext cx="47906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Turn the transducer 90</a:t>
            </a:r>
            <a:r>
              <a:rPr lang="en-US" sz="2400" baseline="30000" dirty="0" smtClean="0"/>
              <a:t>0</a:t>
            </a:r>
            <a:r>
              <a:rPr lang="en-US" sz="2400" dirty="0"/>
              <a:t> </a:t>
            </a:r>
            <a:r>
              <a:rPr lang="en-US" sz="2400" dirty="0" smtClean="0"/>
              <a:t>to evaluate the </a:t>
            </a:r>
            <a:r>
              <a:rPr lang="en-US" sz="2400" dirty="0" smtClean="0">
                <a:solidFill>
                  <a:srgbClr val="92D050"/>
                </a:solidFill>
              </a:rPr>
              <a:t>IS</a:t>
            </a:r>
            <a:r>
              <a:rPr lang="en-US" sz="2400" dirty="0" smtClean="0"/>
              <a:t> tendon in long axis. Then slide the transducer </a:t>
            </a:r>
            <a:r>
              <a:rPr lang="en-US" sz="2400" dirty="0"/>
              <a:t>down to image </a:t>
            </a:r>
            <a:r>
              <a:rPr lang="en-US" sz="2400" dirty="0" err="1" smtClean="0">
                <a:solidFill>
                  <a:srgbClr val="FF82F6"/>
                </a:solidFill>
              </a:rPr>
              <a:t>TMi</a:t>
            </a:r>
            <a:endParaRPr lang="en-US" sz="2400" dirty="0">
              <a:solidFill>
                <a:srgbClr val="FF82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524000" y="25083"/>
            <a:ext cx="9144000" cy="924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I</a:t>
            </a:r>
            <a:r>
              <a:rPr lang="en-US" dirty="0" smtClean="0">
                <a:solidFill>
                  <a:srgbClr val="92D050"/>
                </a:solidFill>
              </a:rPr>
              <a:t>S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infrascapularis</a:t>
            </a:r>
            <a:r>
              <a:rPr lang="en-US" dirty="0" smtClean="0">
                <a:solidFill>
                  <a:schemeClr val="bg1"/>
                </a:solidFill>
              </a:rPr>
              <a:t>, G 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 smtClean="0">
                <a:solidFill>
                  <a:schemeClr val="bg1"/>
                </a:solidFill>
              </a:rPr>
              <a:t>glenoid, </a:t>
            </a:r>
            <a:r>
              <a:rPr lang="en-US" dirty="0" smtClean="0">
                <a:solidFill>
                  <a:srgbClr val="00B0F0"/>
                </a:solidFill>
              </a:rPr>
              <a:t>SGN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spinoglenoid</a:t>
            </a:r>
            <a:r>
              <a:rPr lang="en-US" dirty="0" smtClean="0">
                <a:solidFill>
                  <a:schemeClr val="bg1"/>
                </a:solidFill>
              </a:rPr>
              <a:t> notch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31338" r="19365" b="33235"/>
          <a:stretch/>
        </p:blipFill>
        <p:spPr>
          <a:xfrm>
            <a:off x="806888" y="791672"/>
            <a:ext cx="4998755" cy="5176303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27267" r="23286" b="42328"/>
          <a:stretch/>
        </p:blipFill>
        <p:spPr>
          <a:xfrm>
            <a:off x="806888" y="791672"/>
            <a:ext cx="5040847" cy="5176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t="18647" r="10598" b="28657"/>
          <a:stretch/>
        </p:blipFill>
        <p:spPr>
          <a:xfrm>
            <a:off x="806889" y="771556"/>
            <a:ext cx="5052938" cy="5196419"/>
          </a:xfrm>
          <a:prstGeom prst="rect">
            <a:avLst/>
          </a:prstGeom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Internal rotation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7" name="sgn color (Converte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8202" t="11227" r="33001" b="13768"/>
          <a:stretch/>
        </p:blipFill>
        <p:spPr>
          <a:xfrm>
            <a:off x="6212568" y="777078"/>
            <a:ext cx="5256423" cy="5190897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828592" y="2699667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92D050"/>
                </a:solidFill>
              </a:rPr>
              <a:t>I</a:t>
            </a:r>
            <a:r>
              <a:rPr lang="en-US" smtClean="0">
                <a:solidFill>
                  <a:srgbClr val="92D050"/>
                </a:solidFill>
              </a:rPr>
              <a:t>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</a:t>
            </a:r>
            <a:r>
              <a:rPr lang="en-US" sz="2400" b="1" dirty="0">
                <a:solidFill>
                  <a:schemeClr val="bg1"/>
                </a:solidFill>
              </a:rPr>
              <a:t>Axis </a:t>
            </a:r>
            <a:r>
              <a:rPr lang="en-US" sz="2400" b="1" dirty="0" smtClean="0">
                <a:solidFill>
                  <a:srgbClr val="00B0F0"/>
                </a:solidFill>
              </a:rPr>
              <a:t>SGN</a:t>
            </a:r>
            <a:r>
              <a:rPr lang="en-US" sz="2400" b="1" dirty="0" smtClean="0">
                <a:solidFill>
                  <a:srgbClr val="92D050"/>
                </a:solidFill>
              </a:rPr>
              <a:t> </a:t>
            </a:r>
            <a:endParaRPr lang="en-US" sz="2400" b="1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9107" y="827022"/>
            <a:ext cx="47906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Slide the transducer more lateral. Color flow helps to identify the </a:t>
            </a:r>
            <a:r>
              <a:rPr lang="en-US" sz="2400" dirty="0" smtClean="0">
                <a:solidFill>
                  <a:srgbClr val="00B0F0"/>
                </a:solidFill>
              </a:rPr>
              <a:t>SGN</a:t>
            </a:r>
            <a:r>
              <a:rPr lang="en-US" sz="2400" dirty="0" smtClean="0"/>
              <a:t>, and the suprascapular vessels. 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828592" y="3476649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SGN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8782" y="3845981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 rot="2788590">
            <a:off x="2490660" y="4735704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7207796">
            <a:off x="3135609" y="5041591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8107218" flipH="1" flipV="1">
            <a:off x="2785226" y="3903010"/>
            <a:ext cx="193082" cy="636551"/>
          </a:xfrm>
          <a:custGeom>
            <a:avLst/>
            <a:gdLst>
              <a:gd name="connsiteX0" fmla="*/ 0 w 0"/>
              <a:gd name="connsiteY0" fmla="*/ 0 h 516835"/>
              <a:gd name="connsiteX1" fmla="*/ 0 w 0"/>
              <a:gd name="connsiteY1" fmla="*/ 516835 h 5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16835">
                <a:moveTo>
                  <a:pt x="0" y="0"/>
                </a:moveTo>
                <a:lnTo>
                  <a:pt x="0" y="516835"/>
                </a:lnTo>
              </a:path>
            </a:pathLst>
          </a:custGeom>
          <a:noFill/>
          <a:ln w="63500">
            <a:solidFill>
              <a:schemeClr val="bg2">
                <a:lumMod val="90000"/>
              </a:schemeClr>
            </a:solidFill>
            <a:prstDash val="sysDot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5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83767" y="6136105"/>
            <a:ext cx="1056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 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 smtClean="0">
                <a:solidFill>
                  <a:schemeClr val="bg1"/>
                </a:solidFill>
              </a:rPr>
              <a:t>glenoid, </a:t>
            </a:r>
            <a:r>
              <a:rPr lang="en-US" dirty="0" smtClean="0">
                <a:solidFill>
                  <a:srgbClr val="00B0F0"/>
                </a:solidFill>
              </a:rPr>
              <a:t>SGN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err="1" smtClean="0">
                <a:solidFill>
                  <a:schemeClr val="bg1"/>
                </a:solidFill>
              </a:rPr>
              <a:t>spinoglenoid</a:t>
            </a:r>
            <a:r>
              <a:rPr lang="en-US" dirty="0" smtClean="0">
                <a:solidFill>
                  <a:schemeClr val="bg1"/>
                </a:solidFill>
              </a:rPr>
              <a:t> notch, </a:t>
            </a:r>
            <a:r>
              <a:rPr lang="en-US" dirty="0" smtClean="0">
                <a:solidFill>
                  <a:srgbClr val="FFFF00"/>
                </a:solidFill>
              </a:rPr>
              <a:t>L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= labrum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31338" r="19365" b="33235"/>
          <a:stretch/>
        </p:blipFill>
        <p:spPr>
          <a:xfrm>
            <a:off x="806888" y="791672"/>
            <a:ext cx="4998755" cy="5176303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27267" r="23286" b="42328"/>
          <a:stretch/>
        </p:blipFill>
        <p:spPr>
          <a:xfrm>
            <a:off x="806888" y="791672"/>
            <a:ext cx="5040847" cy="5176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t="18647" r="10598" b="28657"/>
          <a:stretch/>
        </p:blipFill>
        <p:spPr>
          <a:xfrm>
            <a:off x="806889" y="771556"/>
            <a:ext cx="5052938" cy="5196419"/>
          </a:xfrm>
          <a:prstGeom prst="rect">
            <a:avLst/>
          </a:prstGeom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909107" y="827022"/>
            <a:ext cx="47906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Continue to slide the transducer more lateral to evaluate the</a:t>
            </a:r>
            <a:r>
              <a:rPr lang="en-US" sz="2400" dirty="0" smtClean="0">
                <a:solidFill>
                  <a:srgbClr val="FFFF00"/>
                </a:solidFill>
              </a:rPr>
              <a:t> labrum. </a:t>
            </a:r>
            <a:r>
              <a:rPr lang="en-US" sz="2400" dirty="0" smtClean="0"/>
              <a:t>A joint effusion may be seen</a:t>
            </a:r>
            <a:r>
              <a:rPr lang="en-US" sz="2400" dirty="0" smtClean="0">
                <a:solidFill>
                  <a:srgbClr val="FFFF00"/>
                </a:solidFill>
              </a:rPr>
              <a:t>.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 rot="2788590">
            <a:off x="2757059" y="4966080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7207796">
            <a:off x="3402008" y="5283999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8107218" flipH="1" flipV="1">
            <a:off x="3076272" y="4133385"/>
            <a:ext cx="193082" cy="636551"/>
          </a:xfrm>
          <a:custGeom>
            <a:avLst/>
            <a:gdLst>
              <a:gd name="connsiteX0" fmla="*/ 0 w 0"/>
              <a:gd name="connsiteY0" fmla="*/ 0 h 516835"/>
              <a:gd name="connsiteX1" fmla="*/ 0 w 0"/>
              <a:gd name="connsiteY1" fmla="*/ 516835 h 5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16835">
                <a:moveTo>
                  <a:pt x="0" y="0"/>
                </a:moveTo>
                <a:lnTo>
                  <a:pt x="0" y="516835"/>
                </a:lnTo>
              </a:path>
            </a:pathLst>
          </a:custGeom>
          <a:noFill/>
          <a:ln w="63500">
            <a:solidFill>
              <a:schemeClr val="bg2"/>
            </a:solidFill>
            <a:prstDash val="sysDot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06890" y="5410035"/>
            <a:ext cx="497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Internal rotation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"/>
          <a:stretch/>
        </p:blipFill>
        <p:spPr>
          <a:xfrm>
            <a:off x="6232328" y="785604"/>
            <a:ext cx="5237263" cy="518237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Axis </a:t>
            </a:r>
            <a:r>
              <a:rPr lang="en-US" sz="2400" b="1" dirty="0" smtClean="0">
                <a:solidFill>
                  <a:srgbClr val="FFFF00"/>
                </a:solidFill>
              </a:rPr>
              <a:t>L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rgbClr val="92D050"/>
                </a:solidFill>
              </a:rPr>
              <a:t> </a:t>
            </a:r>
            <a:endParaRPr lang="en-US" sz="2400" b="1" dirty="0">
              <a:solidFill>
                <a:srgbClr val="92D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87402" y="2787134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88684" y="3651169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63998" y="4179115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B0F0"/>
                </a:solidFill>
              </a:rPr>
              <a:t>SGN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2415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7975" y="2307771"/>
            <a:ext cx="9881578" cy="2950029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Understanding the anatomy is key to scanning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A stepwise approach can be used for the pediatric shoulder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</a:rPr>
              <a:t>Recognising</a:t>
            </a:r>
            <a:r>
              <a:rPr lang="en-US" sz="2800" dirty="0" smtClean="0">
                <a:solidFill>
                  <a:schemeClr val="bg1"/>
                </a:solidFill>
              </a:rPr>
              <a:t> pitfalls can help to avoid them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Pathology differs by age and skeletal maturity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4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2415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References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7975" y="2307771"/>
            <a:ext cx="9881578" cy="3376337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Jacobson JA. Shoulder</a:t>
            </a:r>
            <a:r>
              <a:rPr lang="en-US" sz="2000" dirty="0">
                <a:solidFill>
                  <a:schemeClr val="bg1"/>
                </a:solidFill>
              </a:rPr>
              <a:t> US: anatomy, technique, and scanning </a:t>
            </a:r>
            <a:r>
              <a:rPr lang="en-US" sz="2000" dirty="0" smtClean="0">
                <a:solidFill>
                  <a:schemeClr val="bg1"/>
                </a:solidFill>
              </a:rPr>
              <a:t>pitfalls. Radiology. 2011; 260(1): 6-16.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Martinoli</a:t>
            </a:r>
            <a:r>
              <a:rPr lang="en-US" sz="2000" dirty="0" smtClean="0">
                <a:solidFill>
                  <a:schemeClr val="bg1"/>
                </a:solidFill>
              </a:rPr>
              <a:t> C et al. ESSR </a:t>
            </a:r>
            <a:r>
              <a:rPr lang="en-US" altLang="en-US" sz="2000" dirty="0" smtClean="0">
                <a:solidFill>
                  <a:schemeClr val="bg1"/>
                </a:solidFill>
              </a:rPr>
              <a:t>Musculoskeletal </a:t>
            </a:r>
            <a:r>
              <a:rPr lang="en-US" altLang="en-US" sz="2000" dirty="0">
                <a:solidFill>
                  <a:schemeClr val="bg1"/>
                </a:solidFill>
              </a:rPr>
              <a:t>ultrasound: technical </a:t>
            </a:r>
            <a:r>
              <a:rPr lang="en-US" altLang="en-US" sz="2000" dirty="0" smtClean="0">
                <a:solidFill>
                  <a:schemeClr val="bg1"/>
                </a:solidFill>
              </a:rPr>
              <a:t>guidelines. Insights </a:t>
            </a:r>
            <a:r>
              <a:rPr lang="en-US" altLang="en-US" sz="2000" dirty="0">
                <a:solidFill>
                  <a:schemeClr val="bg1"/>
                </a:solidFill>
              </a:rPr>
              <a:t>Imaging. </a:t>
            </a:r>
            <a:r>
              <a:rPr lang="en-US" altLang="en-US" sz="2000" dirty="0" smtClean="0">
                <a:solidFill>
                  <a:schemeClr val="bg1"/>
                </a:solidFill>
              </a:rPr>
              <a:t>2010; </a:t>
            </a:r>
            <a:r>
              <a:rPr lang="en-US" altLang="en-US" sz="2000" dirty="0">
                <a:solidFill>
                  <a:schemeClr val="bg1"/>
                </a:solidFill>
              </a:rPr>
              <a:t>1(3): </a:t>
            </a:r>
            <a:r>
              <a:rPr lang="en-US" altLang="en-US" sz="2000" dirty="0" smtClean="0">
                <a:solidFill>
                  <a:schemeClr val="bg1"/>
                </a:solidFill>
              </a:rPr>
              <a:t>99–141.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Moyer JE, </a:t>
            </a:r>
            <a:r>
              <a:rPr lang="en-US" sz="2000" dirty="0" err="1" smtClean="0">
                <a:solidFill>
                  <a:schemeClr val="bg1"/>
                </a:solidFill>
              </a:rPr>
              <a:t>Brey</a:t>
            </a:r>
            <a:r>
              <a:rPr lang="en-US" sz="2000" dirty="0" smtClean="0">
                <a:solidFill>
                  <a:schemeClr val="bg1"/>
                </a:solidFill>
              </a:rPr>
              <a:t>, JM. Shoulder </a:t>
            </a:r>
            <a:r>
              <a:rPr lang="en-US" sz="2000" dirty="0">
                <a:solidFill>
                  <a:schemeClr val="bg1"/>
                </a:solidFill>
              </a:rPr>
              <a:t>Injuries in Pediatric </a:t>
            </a:r>
            <a:r>
              <a:rPr lang="en-US" sz="2000" dirty="0" smtClean="0">
                <a:solidFill>
                  <a:schemeClr val="bg1"/>
                </a:solidFill>
              </a:rPr>
              <a:t>Athletes. </a:t>
            </a:r>
            <a:r>
              <a:rPr lang="en-US" sz="2000" dirty="0" err="1" smtClean="0">
                <a:solidFill>
                  <a:schemeClr val="bg1"/>
                </a:solidFill>
              </a:rPr>
              <a:t>Orthop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Clin</a:t>
            </a:r>
            <a:r>
              <a:rPr lang="en-US" sz="2000" dirty="0">
                <a:solidFill>
                  <a:schemeClr val="bg1"/>
                </a:solidFill>
              </a:rPr>
              <a:t> N </a:t>
            </a:r>
            <a:r>
              <a:rPr lang="en-US" sz="2000" dirty="0" smtClean="0">
                <a:solidFill>
                  <a:schemeClr val="bg1"/>
                </a:solidFill>
              </a:rPr>
              <a:t>Am. 2016; 47: 749–762. 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Zember</a:t>
            </a:r>
            <a:r>
              <a:rPr lang="en-US" sz="2000" dirty="0" smtClean="0">
                <a:solidFill>
                  <a:schemeClr val="bg1"/>
                </a:solidFill>
              </a:rPr>
              <a:t> J. Normal </a:t>
            </a:r>
            <a:r>
              <a:rPr lang="en-US" sz="2000" dirty="0">
                <a:solidFill>
                  <a:schemeClr val="bg1"/>
                </a:solidFill>
              </a:rPr>
              <a:t>development imaging pitfalls and injuries in the pediatric </a:t>
            </a:r>
            <a:r>
              <a:rPr lang="en-US" sz="2000" dirty="0" smtClean="0">
                <a:solidFill>
                  <a:schemeClr val="bg1"/>
                </a:solidFill>
              </a:rPr>
              <a:t>shoulder. </a:t>
            </a:r>
            <a:r>
              <a:rPr lang="hu-HU" sz="2000" dirty="0" err="1">
                <a:solidFill>
                  <a:schemeClr val="bg1"/>
                </a:solidFill>
              </a:rPr>
              <a:t>Pediatric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 err="1" smtClean="0">
                <a:solidFill>
                  <a:schemeClr val="bg1"/>
                </a:solidFill>
              </a:rPr>
              <a:t>Radiology</a:t>
            </a:r>
            <a:r>
              <a:rPr lang="hu-HU" sz="2000" dirty="0" smtClean="0">
                <a:solidFill>
                  <a:schemeClr val="bg1"/>
                </a:solidFill>
              </a:rPr>
              <a:t>. 2019; 49: 1617–1628 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 err="1" smtClean="0">
                <a:solidFill>
                  <a:schemeClr val="bg1"/>
                </a:solidFill>
              </a:rPr>
              <a:t>Harcke</a:t>
            </a:r>
            <a:r>
              <a:rPr lang="en-US" sz="2000" dirty="0" smtClean="0">
                <a:solidFill>
                  <a:schemeClr val="bg1"/>
                </a:solidFill>
              </a:rPr>
              <a:t> HT, Grissom LE. </a:t>
            </a:r>
            <a:r>
              <a:rPr lang="en-US" sz="2000" dirty="0">
                <a:solidFill>
                  <a:schemeClr val="bg1"/>
                </a:solidFill>
              </a:rPr>
              <a:t>Infant shoulder sonography: technique, anatomy, and </a:t>
            </a:r>
            <a:r>
              <a:rPr lang="en-US" sz="2000" dirty="0" smtClean="0">
                <a:solidFill>
                  <a:schemeClr val="bg1"/>
                </a:solidFill>
              </a:rPr>
              <a:t>pathology. </a:t>
            </a:r>
            <a:r>
              <a:rPr lang="is-IS" sz="2000" dirty="0" smtClean="0">
                <a:solidFill>
                  <a:schemeClr val="bg1"/>
                </a:solidFill>
              </a:rPr>
              <a:t>Pediatr </a:t>
            </a:r>
            <a:r>
              <a:rPr lang="is-IS" sz="2000" dirty="0">
                <a:solidFill>
                  <a:schemeClr val="bg1"/>
                </a:solidFill>
              </a:rPr>
              <a:t>Radiol 􏳺2001) 31: </a:t>
            </a:r>
            <a:r>
              <a:rPr lang="is-IS" sz="2000" dirty="0" smtClean="0">
                <a:solidFill>
                  <a:schemeClr val="bg1"/>
                </a:solidFill>
              </a:rPr>
              <a:t>863</a:t>
            </a:r>
            <a:r>
              <a:rPr lang="hu-HU" sz="2000" dirty="0">
                <a:solidFill>
                  <a:schemeClr val="bg1"/>
                </a:solidFill>
              </a:rPr>
              <a:t>–</a:t>
            </a:r>
            <a:r>
              <a:rPr lang="is-IS" sz="2000" dirty="0" smtClean="0">
                <a:solidFill>
                  <a:schemeClr val="bg1"/>
                </a:solidFill>
              </a:rPr>
              <a:t>868. </a:t>
            </a:r>
            <a:endParaRPr lang="is-IS" sz="2000" dirty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endParaRPr lang="en-US" altLang="en-US" sz="2000" dirty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1900" dirty="0" smtClean="0">
              <a:solidFill>
                <a:schemeClr val="bg1"/>
              </a:solidFill>
              <a:ea typeface="American Typewriter" charset="0"/>
              <a:cs typeface="American Typewriter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ea typeface="American Typewriter" charset="0"/>
              <a:cs typeface="American Typewriter" charset="0"/>
            </a:endParaRPr>
          </a:p>
          <a:p>
            <a:pPr algn="l"/>
            <a:endParaRPr lang="pt-BR" sz="1800" dirty="0" smtClean="0">
              <a:solidFill>
                <a:schemeClr val="bg1"/>
              </a:solidFill>
              <a:ea typeface="American Typewriter" charset="0"/>
              <a:cs typeface="American Typewriter" charset="0"/>
            </a:endParaRPr>
          </a:p>
          <a:p>
            <a:pPr algn="l"/>
            <a:endParaRPr lang="pt-BR" sz="1800" dirty="0" smtClean="0">
              <a:solidFill>
                <a:schemeClr val="bg1"/>
              </a:solidFill>
              <a:ea typeface="American Typewriter" charset="0"/>
              <a:cs typeface="American Typewriter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145835"/>
            <a:ext cx="65" cy="2916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158700" rIns="0" bIns="793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30" name="Picture 6" descr="orresponding auth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2415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Most common indications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4731" y="2307771"/>
            <a:ext cx="9528313" cy="2950029"/>
          </a:xfrm>
          <a:ln>
            <a:noFill/>
          </a:ln>
        </p:spPr>
        <p:txBody>
          <a:bodyPr>
            <a:norm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Indications are age dependent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</a:t>
            </a:r>
            <a:r>
              <a:rPr lang="en-US" sz="2800" dirty="0" smtClean="0">
                <a:solidFill>
                  <a:schemeClr val="bg1"/>
                </a:solidFill>
              </a:rPr>
              <a:t>irth related trauma in neonates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err="1" smtClean="0">
                <a:solidFill>
                  <a:schemeClr val="bg1"/>
                </a:solidFill>
              </a:rPr>
              <a:t>Physeal</a:t>
            </a:r>
            <a:r>
              <a:rPr lang="en-US" sz="2800" dirty="0" smtClean="0">
                <a:solidFill>
                  <a:schemeClr val="bg1"/>
                </a:solidFill>
              </a:rPr>
              <a:t> injuries before growth plate fusion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</a:t>
            </a:r>
            <a:r>
              <a:rPr lang="en-US" sz="2800" dirty="0" smtClean="0">
                <a:solidFill>
                  <a:schemeClr val="bg1"/>
                </a:solidFill>
              </a:rPr>
              <a:t>oft tissue injuries after growth </a:t>
            </a:r>
            <a:r>
              <a:rPr lang="en-US" sz="2800" dirty="0">
                <a:solidFill>
                  <a:schemeClr val="bg1"/>
                </a:solidFill>
              </a:rPr>
              <a:t>plate </a:t>
            </a:r>
            <a:r>
              <a:rPr lang="en-US" sz="2800" dirty="0" smtClean="0">
                <a:solidFill>
                  <a:schemeClr val="bg1"/>
                </a:solidFill>
              </a:rPr>
              <a:t>fusion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</a:t>
            </a:r>
            <a:r>
              <a:rPr lang="en-US" sz="2800" dirty="0" smtClean="0">
                <a:solidFill>
                  <a:schemeClr val="bg1"/>
                </a:solidFill>
              </a:rPr>
              <a:t>ffusion at any age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2415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Technical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4731" y="2307771"/>
            <a:ext cx="9528313" cy="2950029"/>
          </a:xfrm>
          <a:ln>
            <a:noFill/>
          </a:ln>
        </p:spPr>
        <p:txBody>
          <a:bodyPr anchor="t">
            <a:norm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We use a high frequency (12MHz) </a:t>
            </a:r>
            <a:r>
              <a:rPr lang="en-US" sz="2800" dirty="0">
                <a:solidFill>
                  <a:schemeClr val="bg1"/>
                </a:solidFill>
              </a:rPr>
              <a:t>linear-array </a:t>
            </a:r>
            <a:r>
              <a:rPr lang="en-US" sz="2800" dirty="0" smtClean="0">
                <a:solidFill>
                  <a:schemeClr val="bg1"/>
                </a:solidFill>
              </a:rPr>
              <a:t>transducer 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The patient sits upright, typically on a stool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Each structure is scanned in short and long axis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We use a systematic approach similar to adults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Scanning anterior then lateral then posterior</a:t>
            </a:r>
          </a:p>
          <a:p>
            <a:pPr marL="457200" indent="-457200" algn="l">
              <a:buFont typeface="Arial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8053"/>
          <a:stretch/>
        </p:blipFill>
        <p:spPr>
          <a:xfrm>
            <a:off x="6472682" y="779498"/>
            <a:ext cx="4983267" cy="5188477"/>
          </a:xfrm>
          <a:prstGeom prst="rect">
            <a:avLst/>
          </a:prstGeom>
        </p:spPr>
      </p:pic>
      <p:sp>
        <p:nvSpPr>
          <p:cNvPr id="34" name="Freeform 33"/>
          <p:cNvSpPr/>
          <p:nvPr/>
        </p:nvSpPr>
        <p:spPr>
          <a:xfrm rot="183118">
            <a:off x="9398874" y="2999785"/>
            <a:ext cx="196367" cy="1143854"/>
          </a:xfrm>
          <a:custGeom>
            <a:avLst/>
            <a:gdLst>
              <a:gd name="connsiteX0" fmla="*/ 24917 w 196367"/>
              <a:gd name="connsiteY0" fmla="*/ 854 h 1143854"/>
              <a:gd name="connsiteX1" fmla="*/ 167792 w 196367"/>
              <a:gd name="connsiteY1" fmla="*/ 372329 h 1143854"/>
              <a:gd name="connsiteX2" fmla="*/ 177317 w 196367"/>
              <a:gd name="connsiteY2" fmla="*/ 410429 h 1143854"/>
              <a:gd name="connsiteX3" fmla="*/ 196367 w 196367"/>
              <a:gd name="connsiteY3" fmla="*/ 477104 h 1143854"/>
              <a:gd name="connsiteX4" fmla="*/ 186842 w 196367"/>
              <a:gd name="connsiteY4" fmla="*/ 705704 h 1143854"/>
              <a:gd name="connsiteX5" fmla="*/ 177317 w 196367"/>
              <a:gd name="connsiteY5" fmla="*/ 762854 h 1143854"/>
              <a:gd name="connsiteX6" fmla="*/ 158267 w 196367"/>
              <a:gd name="connsiteY6" fmla="*/ 839054 h 1143854"/>
              <a:gd name="connsiteX7" fmla="*/ 148742 w 196367"/>
              <a:gd name="connsiteY7" fmla="*/ 877154 h 1143854"/>
              <a:gd name="connsiteX8" fmla="*/ 139217 w 196367"/>
              <a:gd name="connsiteY8" fmla="*/ 905729 h 1143854"/>
              <a:gd name="connsiteX9" fmla="*/ 129692 w 196367"/>
              <a:gd name="connsiteY9" fmla="*/ 943829 h 1143854"/>
              <a:gd name="connsiteX10" fmla="*/ 120167 w 196367"/>
              <a:gd name="connsiteY10" fmla="*/ 972404 h 1143854"/>
              <a:gd name="connsiteX11" fmla="*/ 101117 w 196367"/>
              <a:gd name="connsiteY11" fmla="*/ 1058129 h 1143854"/>
              <a:gd name="connsiteX12" fmla="*/ 82067 w 196367"/>
              <a:gd name="connsiteY12" fmla="*/ 1115279 h 1143854"/>
              <a:gd name="connsiteX13" fmla="*/ 72542 w 196367"/>
              <a:gd name="connsiteY13" fmla="*/ 1143854 h 1143854"/>
              <a:gd name="connsiteX14" fmla="*/ 24917 w 196367"/>
              <a:gd name="connsiteY14" fmla="*/ 1077179 h 1143854"/>
              <a:gd name="connsiteX15" fmla="*/ 15392 w 196367"/>
              <a:gd name="connsiteY15" fmla="*/ 1048604 h 1143854"/>
              <a:gd name="connsiteX16" fmla="*/ 15392 w 196367"/>
              <a:gd name="connsiteY16" fmla="*/ 562829 h 1143854"/>
              <a:gd name="connsiteX17" fmla="*/ 24917 w 196367"/>
              <a:gd name="connsiteY17" fmla="*/ 458054 h 1143854"/>
              <a:gd name="connsiteX18" fmla="*/ 43967 w 196367"/>
              <a:gd name="connsiteY18" fmla="*/ 381854 h 1143854"/>
              <a:gd name="connsiteX19" fmla="*/ 53492 w 196367"/>
              <a:gd name="connsiteY19" fmla="*/ 324704 h 1143854"/>
              <a:gd name="connsiteX20" fmla="*/ 63017 w 196367"/>
              <a:gd name="connsiteY20" fmla="*/ 277079 h 1143854"/>
              <a:gd name="connsiteX21" fmla="*/ 24917 w 196367"/>
              <a:gd name="connsiteY21" fmla="*/ 854 h 114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6367" h="1143854">
                <a:moveTo>
                  <a:pt x="24917" y="854"/>
                </a:moveTo>
                <a:cubicBezTo>
                  <a:pt x="42379" y="16729"/>
                  <a:pt x="121526" y="247990"/>
                  <a:pt x="167792" y="372329"/>
                </a:cubicBezTo>
                <a:cubicBezTo>
                  <a:pt x="172357" y="384598"/>
                  <a:pt x="173721" y="397842"/>
                  <a:pt x="177317" y="410429"/>
                </a:cubicBezTo>
                <a:cubicBezTo>
                  <a:pt x="204646" y="506082"/>
                  <a:pt x="166590" y="357997"/>
                  <a:pt x="196367" y="477104"/>
                </a:cubicBezTo>
                <a:cubicBezTo>
                  <a:pt x="193192" y="553304"/>
                  <a:pt x="191915" y="629607"/>
                  <a:pt x="186842" y="705704"/>
                </a:cubicBezTo>
                <a:cubicBezTo>
                  <a:pt x="185557" y="724974"/>
                  <a:pt x="181364" y="743970"/>
                  <a:pt x="177317" y="762854"/>
                </a:cubicBezTo>
                <a:cubicBezTo>
                  <a:pt x="171831" y="788455"/>
                  <a:pt x="164617" y="813654"/>
                  <a:pt x="158267" y="839054"/>
                </a:cubicBezTo>
                <a:cubicBezTo>
                  <a:pt x="155092" y="851754"/>
                  <a:pt x="152882" y="864735"/>
                  <a:pt x="148742" y="877154"/>
                </a:cubicBezTo>
                <a:cubicBezTo>
                  <a:pt x="145567" y="886679"/>
                  <a:pt x="141975" y="896075"/>
                  <a:pt x="139217" y="905729"/>
                </a:cubicBezTo>
                <a:cubicBezTo>
                  <a:pt x="135621" y="918316"/>
                  <a:pt x="133288" y="931242"/>
                  <a:pt x="129692" y="943829"/>
                </a:cubicBezTo>
                <a:cubicBezTo>
                  <a:pt x="126934" y="953483"/>
                  <a:pt x="122602" y="962664"/>
                  <a:pt x="120167" y="972404"/>
                </a:cubicBezTo>
                <a:cubicBezTo>
                  <a:pt x="106572" y="1026786"/>
                  <a:pt x="115784" y="1009239"/>
                  <a:pt x="101117" y="1058129"/>
                </a:cubicBezTo>
                <a:cubicBezTo>
                  <a:pt x="95347" y="1077363"/>
                  <a:pt x="88417" y="1096229"/>
                  <a:pt x="82067" y="1115279"/>
                </a:cubicBezTo>
                <a:lnTo>
                  <a:pt x="72542" y="1143854"/>
                </a:lnTo>
                <a:cubicBezTo>
                  <a:pt x="24917" y="1127979"/>
                  <a:pt x="47142" y="1143854"/>
                  <a:pt x="24917" y="1077179"/>
                </a:cubicBezTo>
                <a:lnTo>
                  <a:pt x="15392" y="1048604"/>
                </a:lnTo>
                <a:cubicBezTo>
                  <a:pt x="-10204" y="843834"/>
                  <a:pt x="646" y="960984"/>
                  <a:pt x="15392" y="562829"/>
                </a:cubicBezTo>
                <a:cubicBezTo>
                  <a:pt x="16690" y="527784"/>
                  <a:pt x="20567" y="492852"/>
                  <a:pt x="24917" y="458054"/>
                </a:cubicBezTo>
                <a:cubicBezTo>
                  <a:pt x="36679" y="363957"/>
                  <a:pt x="29156" y="448503"/>
                  <a:pt x="43967" y="381854"/>
                </a:cubicBezTo>
                <a:cubicBezTo>
                  <a:pt x="48157" y="363001"/>
                  <a:pt x="50037" y="343705"/>
                  <a:pt x="53492" y="324704"/>
                </a:cubicBezTo>
                <a:cubicBezTo>
                  <a:pt x="56388" y="308776"/>
                  <a:pt x="59842" y="292954"/>
                  <a:pt x="63017" y="277079"/>
                </a:cubicBezTo>
                <a:cubicBezTo>
                  <a:pt x="59715" y="194534"/>
                  <a:pt x="7455" y="-15021"/>
                  <a:pt x="24917" y="854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24328" r="21766" b="44810"/>
          <a:stretch/>
        </p:blipFill>
        <p:spPr>
          <a:xfrm>
            <a:off x="815854" y="779498"/>
            <a:ext cx="4990505" cy="5188477"/>
          </a:xfrm>
          <a:prstGeom prst="rect">
            <a:avLst/>
          </a:prstGeom>
          <a:ln>
            <a:noFill/>
          </a:ln>
        </p:spPr>
      </p:pic>
      <p:sp>
        <p:nvSpPr>
          <p:cNvPr id="17" name="Freeform 16"/>
          <p:cNvSpPr/>
          <p:nvPr/>
        </p:nvSpPr>
        <p:spPr>
          <a:xfrm>
            <a:off x="8011886" y="2895600"/>
            <a:ext cx="1470298" cy="1915886"/>
          </a:xfrm>
          <a:custGeom>
            <a:avLst/>
            <a:gdLst>
              <a:gd name="connsiteX0" fmla="*/ 1491343 w 1535613"/>
              <a:gd name="connsiteY0" fmla="*/ 108857 h 1915886"/>
              <a:gd name="connsiteX1" fmla="*/ 1534886 w 1535613"/>
              <a:gd name="connsiteY1" fmla="*/ 32657 h 1915886"/>
              <a:gd name="connsiteX2" fmla="*/ 1469572 w 1535613"/>
              <a:gd name="connsiteY2" fmla="*/ 0 h 1915886"/>
              <a:gd name="connsiteX3" fmla="*/ 1295400 w 1535613"/>
              <a:gd name="connsiteY3" fmla="*/ 10886 h 1915886"/>
              <a:gd name="connsiteX4" fmla="*/ 1175658 w 1535613"/>
              <a:gd name="connsiteY4" fmla="*/ 43543 h 1915886"/>
              <a:gd name="connsiteX5" fmla="*/ 1077686 w 1535613"/>
              <a:gd name="connsiteY5" fmla="*/ 76200 h 1915886"/>
              <a:gd name="connsiteX6" fmla="*/ 947058 w 1535613"/>
              <a:gd name="connsiteY6" fmla="*/ 119743 h 1915886"/>
              <a:gd name="connsiteX7" fmla="*/ 914400 w 1535613"/>
              <a:gd name="connsiteY7" fmla="*/ 130629 h 1915886"/>
              <a:gd name="connsiteX8" fmla="*/ 881743 w 1535613"/>
              <a:gd name="connsiteY8" fmla="*/ 141514 h 1915886"/>
              <a:gd name="connsiteX9" fmla="*/ 849086 w 1535613"/>
              <a:gd name="connsiteY9" fmla="*/ 163286 h 1915886"/>
              <a:gd name="connsiteX10" fmla="*/ 783772 w 1535613"/>
              <a:gd name="connsiteY10" fmla="*/ 185057 h 1915886"/>
              <a:gd name="connsiteX11" fmla="*/ 718458 w 1535613"/>
              <a:gd name="connsiteY11" fmla="*/ 217714 h 1915886"/>
              <a:gd name="connsiteX12" fmla="*/ 664029 w 1535613"/>
              <a:gd name="connsiteY12" fmla="*/ 261257 h 1915886"/>
              <a:gd name="connsiteX13" fmla="*/ 620486 w 1535613"/>
              <a:gd name="connsiteY13" fmla="*/ 304800 h 1915886"/>
              <a:gd name="connsiteX14" fmla="*/ 587829 w 1535613"/>
              <a:gd name="connsiteY14" fmla="*/ 337457 h 1915886"/>
              <a:gd name="connsiteX15" fmla="*/ 566058 w 1535613"/>
              <a:gd name="connsiteY15" fmla="*/ 359229 h 1915886"/>
              <a:gd name="connsiteX16" fmla="*/ 544286 w 1535613"/>
              <a:gd name="connsiteY16" fmla="*/ 381000 h 1915886"/>
              <a:gd name="connsiteX17" fmla="*/ 522515 w 1535613"/>
              <a:gd name="connsiteY17" fmla="*/ 413657 h 1915886"/>
              <a:gd name="connsiteX18" fmla="*/ 511629 w 1535613"/>
              <a:gd name="connsiteY18" fmla="*/ 446314 h 1915886"/>
              <a:gd name="connsiteX19" fmla="*/ 489858 w 1535613"/>
              <a:gd name="connsiteY19" fmla="*/ 468086 h 1915886"/>
              <a:gd name="connsiteX20" fmla="*/ 478972 w 1535613"/>
              <a:gd name="connsiteY20" fmla="*/ 500743 h 1915886"/>
              <a:gd name="connsiteX21" fmla="*/ 457200 w 1535613"/>
              <a:gd name="connsiteY21" fmla="*/ 522514 h 1915886"/>
              <a:gd name="connsiteX22" fmla="*/ 435429 w 1535613"/>
              <a:gd name="connsiteY22" fmla="*/ 587829 h 1915886"/>
              <a:gd name="connsiteX23" fmla="*/ 424543 w 1535613"/>
              <a:gd name="connsiteY23" fmla="*/ 620486 h 1915886"/>
              <a:gd name="connsiteX24" fmla="*/ 402772 w 1535613"/>
              <a:gd name="connsiteY24" fmla="*/ 653143 h 1915886"/>
              <a:gd name="connsiteX25" fmla="*/ 381000 w 1535613"/>
              <a:gd name="connsiteY25" fmla="*/ 718457 h 1915886"/>
              <a:gd name="connsiteX26" fmla="*/ 359229 w 1535613"/>
              <a:gd name="connsiteY26" fmla="*/ 751114 h 1915886"/>
              <a:gd name="connsiteX27" fmla="*/ 337458 w 1535613"/>
              <a:gd name="connsiteY27" fmla="*/ 816429 h 1915886"/>
              <a:gd name="connsiteX28" fmla="*/ 293915 w 1535613"/>
              <a:gd name="connsiteY28" fmla="*/ 947057 h 1915886"/>
              <a:gd name="connsiteX29" fmla="*/ 283029 w 1535613"/>
              <a:gd name="connsiteY29" fmla="*/ 979714 h 1915886"/>
              <a:gd name="connsiteX30" fmla="*/ 272143 w 1535613"/>
              <a:gd name="connsiteY30" fmla="*/ 1012371 h 1915886"/>
              <a:gd name="connsiteX31" fmla="*/ 250372 w 1535613"/>
              <a:gd name="connsiteY31" fmla="*/ 1034143 h 1915886"/>
              <a:gd name="connsiteX32" fmla="*/ 206829 w 1535613"/>
              <a:gd name="connsiteY32" fmla="*/ 1164771 h 1915886"/>
              <a:gd name="connsiteX33" fmla="*/ 195943 w 1535613"/>
              <a:gd name="connsiteY33" fmla="*/ 1197429 h 1915886"/>
              <a:gd name="connsiteX34" fmla="*/ 174172 w 1535613"/>
              <a:gd name="connsiteY34" fmla="*/ 1230086 h 1915886"/>
              <a:gd name="connsiteX35" fmla="*/ 152400 w 1535613"/>
              <a:gd name="connsiteY35" fmla="*/ 1295400 h 1915886"/>
              <a:gd name="connsiteX36" fmla="*/ 141515 w 1535613"/>
              <a:gd name="connsiteY36" fmla="*/ 1328057 h 1915886"/>
              <a:gd name="connsiteX37" fmla="*/ 130629 w 1535613"/>
              <a:gd name="connsiteY37" fmla="*/ 1371600 h 1915886"/>
              <a:gd name="connsiteX38" fmla="*/ 108858 w 1535613"/>
              <a:gd name="connsiteY38" fmla="*/ 1436914 h 1915886"/>
              <a:gd name="connsiteX39" fmla="*/ 54429 w 1535613"/>
              <a:gd name="connsiteY39" fmla="*/ 1600200 h 1915886"/>
              <a:gd name="connsiteX40" fmla="*/ 32658 w 1535613"/>
              <a:gd name="connsiteY40" fmla="*/ 1665514 h 1915886"/>
              <a:gd name="connsiteX41" fmla="*/ 0 w 1535613"/>
              <a:gd name="connsiteY41" fmla="*/ 1785257 h 1915886"/>
              <a:gd name="connsiteX42" fmla="*/ 32658 w 1535613"/>
              <a:gd name="connsiteY42" fmla="*/ 1905000 h 1915886"/>
              <a:gd name="connsiteX43" fmla="*/ 65315 w 1535613"/>
              <a:gd name="connsiteY43" fmla="*/ 1915886 h 1915886"/>
              <a:gd name="connsiteX44" fmla="*/ 97972 w 1535613"/>
              <a:gd name="connsiteY44" fmla="*/ 1817914 h 1915886"/>
              <a:gd name="connsiteX45" fmla="*/ 108858 w 1535613"/>
              <a:gd name="connsiteY45" fmla="*/ 1785257 h 1915886"/>
              <a:gd name="connsiteX46" fmla="*/ 130629 w 1535613"/>
              <a:gd name="connsiteY46" fmla="*/ 1752600 h 1915886"/>
              <a:gd name="connsiteX47" fmla="*/ 152400 w 1535613"/>
              <a:gd name="connsiteY47" fmla="*/ 1665514 h 1915886"/>
              <a:gd name="connsiteX48" fmla="*/ 174172 w 1535613"/>
              <a:gd name="connsiteY48" fmla="*/ 1578429 h 1915886"/>
              <a:gd name="connsiteX49" fmla="*/ 195943 w 1535613"/>
              <a:gd name="connsiteY49" fmla="*/ 1513114 h 1915886"/>
              <a:gd name="connsiteX50" fmla="*/ 206829 w 1535613"/>
              <a:gd name="connsiteY50" fmla="*/ 1469571 h 1915886"/>
              <a:gd name="connsiteX51" fmla="*/ 228600 w 1535613"/>
              <a:gd name="connsiteY51" fmla="*/ 1404257 h 1915886"/>
              <a:gd name="connsiteX52" fmla="*/ 239486 w 1535613"/>
              <a:gd name="connsiteY52" fmla="*/ 1349829 h 1915886"/>
              <a:gd name="connsiteX53" fmla="*/ 261258 w 1535613"/>
              <a:gd name="connsiteY53" fmla="*/ 1284514 h 1915886"/>
              <a:gd name="connsiteX54" fmla="*/ 283029 w 1535613"/>
              <a:gd name="connsiteY54" fmla="*/ 1219200 h 1915886"/>
              <a:gd name="connsiteX55" fmla="*/ 359229 w 1535613"/>
              <a:gd name="connsiteY55" fmla="*/ 990600 h 1915886"/>
              <a:gd name="connsiteX56" fmla="*/ 413658 w 1535613"/>
              <a:gd name="connsiteY56" fmla="*/ 827314 h 1915886"/>
              <a:gd name="connsiteX57" fmla="*/ 435429 w 1535613"/>
              <a:gd name="connsiteY57" fmla="*/ 762000 h 1915886"/>
              <a:gd name="connsiteX58" fmla="*/ 457200 w 1535613"/>
              <a:gd name="connsiteY58" fmla="*/ 729343 h 1915886"/>
              <a:gd name="connsiteX59" fmla="*/ 489858 w 1535613"/>
              <a:gd name="connsiteY59" fmla="*/ 674914 h 1915886"/>
              <a:gd name="connsiteX60" fmla="*/ 500743 w 1535613"/>
              <a:gd name="connsiteY60" fmla="*/ 642257 h 1915886"/>
              <a:gd name="connsiteX61" fmla="*/ 544286 w 1535613"/>
              <a:gd name="connsiteY61" fmla="*/ 576943 h 1915886"/>
              <a:gd name="connsiteX62" fmla="*/ 576943 w 1535613"/>
              <a:gd name="connsiteY62" fmla="*/ 511629 h 1915886"/>
              <a:gd name="connsiteX63" fmla="*/ 598715 w 1535613"/>
              <a:gd name="connsiteY63" fmla="*/ 489857 h 1915886"/>
              <a:gd name="connsiteX64" fmla="*/ 620486 w 1535613"/>
              <a:gd name="connsiteY64" fmla="*/ 457200 h 1915886"/>
              <a:gd name="connsiteX65" fmla="*/ 664029 w 1535613"/>
              <a:gd name="connsiteY65" fmla="*/ 413657 h 1915886"/>
              <a:gd name="connsiteX66" fmla="*/ 696686 w 1535613"/>
              <a:gd name="connsiteY66" fmla="*/ 381000 h 1915886"/>
              <a:gd name="connsiteX67" fmla="*/ 740229 w 1535613"/>
              <a:gd name="connsiteY67" fmla="*/ 337457 h 1915886"/>
              <a:gd name="connsiteX68" fmla="*/ 762000 w 1535613"/>
              <a:gd name="connsiteY68" fmla="*/ 304800 h 1915886"/>
              <a:gd name="connsiteX69" fmla="*/ 827315 w 1535613"/>
              <a:gd name="connsiteY69" fmla="*/ 261257 h 1915886"/>
              <a:gd name="connsiteX70" fmla="*/ 892629 w 1535613"/>
              <a:gd name="connsiteY70" fmla="*/ 239486 h 1915886"/>
              <a:gd name="connsiteX71" fmla="*/ 914400 w 1535613"/>
              <a:gd name="connsiteY71" fmla="*/ 217714 h 1915886"/>
              <a:gd name="connsiteX72" fmla="*/ 979715 w 1535613"/>
              <a:gd name="connsiteY72" fmla="*/ 195943 h 1915886"/>
              <a:gd name="connsiteX73" fmla="*/ 1012372 w 1535613"/>
              <a:gd name="connsiteY73" fmla="*/ 185057 h 1915886"/>
              <a:gd name="connsiteX74" fmla="*/ 1077686 w 1535613"/>
              <a:gd name="connsiteY74" fmla="*/ 163286 h 1915886"/>
              <a:gd name="connsiteX75" fmla="*/ 1164772 w 1535613"/>
              <a:gd name="connsiteY75" fmla="*/ 141514 h 1915886"/>
              <a:gd name="connsiteX76" fmla="*/ 1317172 w 1535613"/>
              <a:gd name="connsiteY76" fmla="*/ 108857 h 1915886"/>
              <a:gd name="connsiteX77" fmla="*/ 1491343 w 1535613"/>
              <a:gd name="connsiteY77" fmla="*/ 108857 h 191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535613" h="1915886">
                <a:moveTo>
                  <a:pt x="1491343" y="108857"/>
                </a:moveTo>
                <a:cubicBezTo>
                  <a:pt x="1493174" y="106416"/>
                  <a:pt x="1542113" y="50725"/>
                  <a:pt x="1534886" y="32657"/>
                </a:cubicBezTo>
                <a:cubicBezTo>
                  <a:pt x="1528393" y="16425"/>
                  <a:pt x="1483319" y="4582"/>
                  <a:pt x="1469572" y="0"/>
                </a:cubicBezTo>
                <a:cubicBezTo>
                  <a:pt x="1411515" y="3629"/>
                  <a:pt x="1353309" y="5371"/>
                  <a:pt x="1295400" y="10886"/>
                </a:cubicBezTo>
                <a:cubicBezTo>
                  <a:pt x="1252313" y="14989"/>
                  <a:pt x="1216545" y="29914"/>
                  <a:pt x="1175658" y="43543"/>
                </a:cubicBezTo>
                <a:lnTo>
                  <a:pt x="1077686" y="76200"/>
                </a:lnTo>
                <a:lnTo>
                  <a:pt x="947058" y="119743"/>
                </a:lnTo>
                <a:lnTo>
                  <a:pt x="914400" y="130629"/>
                </a:lnTo>
                <a:lnTo>
                  <a:pt x="881743" y="141514"/>
                </a:lnTo>
                <a:cubicBezTo>
                  <a:pt x="870857" y="148771"/>
                  <a:pt x="861041" y="157972"/>
                  <a:pt x="849086" y="163286"/>
                </a:cubicBezTo>
                <a:cubicBezTo>
                  <a:pt x="828115" y="172607"/>
                  <a:pt x="802867" y="172327"/>
                  <a:pt x="783772" y="185057"/>
                </a:cubicBezTo>
                <a:cubicBezTo>
                  <a:pt x="741568" y="213194"/>
                  <a:pt x="763527" y="202692"/>
                  <a:pt x="718458" y="217714"/>
                </a:cubicBezTo>
                <a:cubicBezTo>
                  <a:pt x="644343" y="291829"/>
                  <a:pt x="760155" y="178864"/>
                  <a:pt x="664029" y="261257"/>
                </a:cubicBezTo>
                <a:cubicBezTo>
                  <a:pt x="648444" y="274615"/>
                  <a:pt x="635000" y="290286"/>
                  <a:pt x="620486" y="304800"/>
                </a:cubicBezTo>
                <a:lnTo>
                  <a:pt x="587829" y="337457"/>
                </a:lnTo>
                <a:lnTo>
                  <a:pt x="566058" y="359229"/>
                </a:lnTo>
                <a:cubicBezTo>
                  <a:pt x="558801" y="366486"/>
                  <a:pt x="549979" y="372460"/>
                  <a:pt x="544286" y="381000"/>
                </a:cubicBezTo>
                <a:cubicBezTo>
                  <a:pt x="537029" y="391886"/>
                  <a:pt x="528366" y="401955"/>
                  <a:pt x="522515" y="413657"/>
                </a:cubicBezTo>
                <a:cubicBezTo>
                  <a:pt x="517383" y="423920"/>
                  <a:pt x="517533" y="436475"/>
                  <a:pt x="511629" y="446314"/>
                </a:cubicBezTo>
                <a:cubicBezTo>
                  <a:pt x="506349" y="455115"/>
                  <a:pt x="497115" y="460829"/>
                  <a:pt x="489858" y="468086"/>
                </a:cubicBezTo>
                <a:cubicBezTo>
                  <a:pt x="486229" y="478972"/>
                  <a:pt x="484876" y="490904"/>
                  <a:pt x="478972" y="500743"/>
                </a:cubicBezTo>
                <a:cubicBezTo>
                  <a:pt x="473691" y="509544"/>
                  <a:pt x="461790" y="513334"/>
                  <a:pt x="457200" y="522514"/>
                </a:cubicBezTo>
                <a:cubicBezTo>
                  <a:pt x="446937" y="543040"/>
                  <a:pt x="442686" y="566057"/>
                  <a:pt x="435429" y="587829"/>
                </a:cubicBezTo>
                <a:cubicBezTo>
                  <a:pt x="431800" y="598715"/>
                  <a:pt x="430908" y="610939"/>
                  <a:pt x="424543" y="620486"/>
                </a:cubicBezTo>
                <a:cubicBezTo>
                  <a:pt x="417286" y="631372"/>
                  <a:pt x="408085" y="641188"/>
                  <a:pt x="402772" y="653143"/>
                </a:cubicBezTo>
                <a:cubicBezTo>
                  <a:pt x="393451" y="674114"/>
                  <a:pt x="393730" y="699362"/>
                  <a:pt x="381000" y="718457"/>
                </a:cubicBezTo>
                <a:cubicBezTo>
                  <a:pt x="373743" y="729343"/>
                  <a:pt x="364542" y="739159"/>
                  <a:pt x="359229" y="751114"/>
                </a:cubicBezTo>
                <a:cubicBezTo>
                  <a:pt x="349909" y="772085"/>
                  <a:pt x="344715" y="794657"/>
                  <a:pt x="337458" y="816429"/>
                </a:cubicBezTo>
                <a:lnTo>
                  <a:pt x="293915" y="947057"/>
                </a:lnTo>
                <a:lnTo>
                  <a:pt x="283029" y="979714"/>
                </a:lnTo>
                <a:cubicBezTo>
                  <a:pt x="279400" y="990600"/>
                  <a:pt x="280257" y="1004257"/>
                  <a:pt x="272143" y="1012371"/>
                </a:cubicBezTo>
                <a:lnTo>
                  <a:pt x="250372" y="1034143"/>
                </a:lnTo>
                <a:lnTo>
                  <a:pt x="206829" y="1164771"/>
                </a:lnTo>
                <a:cubicBezTo>
                  <a:pt x="203200" y="1175657"/>
                  <a:pt x="202308" y="1187881"/>
                  <a:pt x="195943" y="1197429"/>
                </a:cubicBezTo>
                <a:cubicBezTo>
                  <a:pt x="188686" y="1208315"/>
                  <a:pt x="179485" y="1218131"/>
                  <a:pt x="174172" y="1230086"/>
                </a:cubicBezTo>
                <a:cubicBezTo>
                  <a:pt x="164851" y="1251057"/>
                  <a:pt x="159657" y="1273629"/>
                  <a:pt x="152400" y="1295400"/>
                </a:cubicBezTo>
                <a:cubicBezTo>
                  <a:pt x="148771" y="1306286"/>
                  <a:pt x="144298" y="1316925"/>
                  <a:pt x="141515" y="1328057"/>
                </a:cubicBezTo>
                <a:cubicBezTo>
                  <a:pt x="137886" y="1342571"/>
                  <a:pt x="134928" y="1357270"/>
                  <a:pt x="130629" y="1371600"/>
                </a:cubicBezTo>
                <a:cubicBezTo>
                  <a:pt x="124035" y="1393581"/>
                  <a:pt x="116115" y="1415143"/>
                  <a:pt x="108858" y="1436914"/>
                </a:cubicBezTo>
                <a:lnTo>
                  <a:pt x="54429" y="1600200"/>
                </a:lnTo>
                <a:lnTo>
                  <a:pt x="32658" y="1665514"/>
                </a:lnTo>
                <a:cubicBezTo>
                  <a:pt x="8103" y="1763732"/>
                  <a:pt x="20348" y="1724213"/>
                  <a:pt x="0" y="1785257"/>
                </a:cubicBezTo>
                <a:cubicBezTo>
                  <a:pt x="5158" y="1831681"/>
                  <a:pt x="-10206" y="1879282"/>
                  <a:pt x="32658" y="1905000"/>
                </a:cubicBezTo>
                <a:cubicBezTo>
                  <a:pt x="42497" y="1910904"/>
                  <a:pt x="54429" y="1912257"/>
                  <a:pt x="65315" y="1915886"/>
                </a:cubicBezTo>
                <a:lnTo>
                  <a:pt x="97972" y="1817914"/>
                </a:lnTo>
                <a:cubicBezTo>
                  <a:pt x="101601" y="1807028"/>
                  <a:pt x="102493" y="1794804"/>
                  <a:pt x="108858" y="1785257"/>
                </a:cubicBezTo>
                <a:lnTo>
                  <a:pt x="130629" y="1752600"/>
                </a:lnTo>
                <a:cubicBezTo>
                  <a:pt x="157255" y="1619471"/>
                  <a:pt x="127298" y="1757553"/>
                  <a:pt x="152400" y="1665514"/>
                </a:cubicBezTo>
                <a:cubicBezTo>
                  <a:pt x="160273" y="1636647"/>
                  <a:pt x="164710" y="1606815"/>
                  <a:pt x="174172" y="1578429"/>
                </a:cubicBezTo>
                <a:cubicBezTo>
                  <a:pt x="181429" y="1556657"/>
                  <a:pt x="190377" y="1535378"/>
                  <a:pt x="195943" y="1513114"/>
                </a:cubicBezTo>
                <a:cubicBezTo>
                  <a:pt x="199572" y="1498600"/>
                  <a:pt x="202530" y="1483901"/>
                  <a:pt x="206829" y="1469571"/>
                </a:cubicBezTo>
                <a:cubicBezTo>
                  <a:pt x="213423" y="1447590"/>
                  <a:pt x="224099" y="1426760"/>
                  <a:pt x="228600" y="1404257"/>
                </a:cubicBezTo>
                <a:cubicBezTo>
                  <a:pt x="232229" y="1386114"/>
                  <a:pt x="234618" y="1367679"/>
                  <a:pt x="239486" y="1349829"/>
                </a:cubicBezTo>
                <a:cubicBezTo>
                  <a:pt x="245525" y="1327688"/>
                  <a:pt x="254001" y="1306286"/>
                  <a:pt x="261258" y="1284514"/>
                </a:cubicBezTo>
                <a:lnTo>
                  <a:pt x="283029" y="1219200"/>
                </a:lnTo>
                <a:lnTo>
                  <a:pt x="359229" y="990600"/>
                </a:lnTo>
                <a:lnTo>
                  <a:pt x="413658" y="827314"/>
                </a:lnTo>
                <a:cubicBezTo>
                  <a:pt x="413660" y="827309"/>
                  <a:pt x="435426" y="762004"/>
                  <a:pt x="435429" y="762000"/>
                </a:cubicBezTo>
                <a:cubicBezTo>
                  <a:pt x="442686" y="751114"/>
                  <a:pt x="451349" y="741045"/>
                  <a:pt x="457200" y="729343"/>
                </a:cubicBezTo>
                <a:cubicBezTo>
                  <a:pt x="485462" y="672819"/>
                  <a:pt x="447333" y="717439"/>
                  <a:pt x="489858" y="674914"/>
                </a:cubicBezTo>
                <a:cubicBezTo>
                  <a:pt x="493486" y="664028"/>
                  <a:pt x="495171" y="652287"/>
                  <a:pt x="500743" y="642257"/>
                </a:cubicBezTo>
                <a:cubicBezTo>
                  <a:pt x="513450" y="619384"/>
                  <a:pt x="536011" y="601766"/>
                  <a:pt x="544286" y="576943"/>
                </a:cubicBezTo>
                <a:cubicBezTo>
                  <a:pt x="555784" y="542451"/>
                  <a:pt x="552827" y="541774"/>
                  <a:pt x="576943" y="511629"/>
                </a:cubicBezTo>
                <a:cubicBezTo>
                  <a:pt x="583354" y="503615"/>
                  <a:pt x="592304" y="497871"/>
                  <a:pt x="598715" y="489857"/>
                </a:cubicBezTo>
                <a:cubicBezTo>
                  <a:pt x="606888" y="479641"/>
                  <a:pt x="611972" y="467133"/>
                  <a:pt x="620486" y="457200"/>
                </a:cubicBezTo>
                <a:cubicBezTo>
                  <a:pt x="633844" y="441615"/>
                  <a:pt x="649515" y="428171"/>
                  <a:pt x="664029" y="413657"/>
                </a:cubicBezTo>
                <a:lnTo>
                  <a:pt x="696686" y="381000"/>
                </a:lnTo>
                <a:lnTo>
                  <a:pt x="740229" y="337457"/>
                </a:lnTo>
                <a:cubicBezTo>
                  <a:pt x="747486" y="326571"/>
                  <a:pt x="752154" y="313415"/>
                  <a:pt x="762000" y="304800"/>
                </a:cubicBezTo>
                <a:cubicBezTo>
                  <a:pt x="781692" y="287569"/>
                  <a:pt x="802492" y="269531"/>
                  <a:pt x="827315" y="261257"/>
                </a:cubicBezTo>
                <a:lnTo>
                  <a:pt x="892629" y="239486"/>
                </a:lnTo>
                <a:cubicBezTo>
                  <a:pt x="899886" y="232229"/>
                  <a:pt x="905220" y="222304"/>
                  <a:pt x="914400" y="217714"/>
                </a:cubicBezTo>
                <a:cubicBezTo>
                  <a:pt x="934926" y="207451"/>
                  <a:pt x="957943" y="203200"/>
                  <a:pt x="979715" y="195943"/>
                </a:cubicBezTo>
                <a:lnTo>
                  <a:pt x="1012372" y="185057"/>
                </a:lnTo>
                <a:lnTo>
                  <a:pt x="1077686" y="163286"/>
                </a:lnTo>
                <a:lnTo>
                  <a:pt x="1164772" y="141514"/>
                </a:lnTo>
                <a:cubicBezTo>
                  <a:pt x="1214236" y="129148"/>
                  <a:pt x="1267793" y="115029"/>
                  <a:pt x="1317172" y="108857"/>
                </a:cubicBezTo>
                <a:lnTo>
                  <a:pt x="1491343" y="108857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00B0F0"/>
                </a:solidFill>
              </a:rPr>
              <a:t>GT</a:t>
            </a:r>
            <a:r>
              <a:rPr lang="en-US" dirty="0" smtClean="0">
                <a:solidFill>
                  <a:schemeClr val="bg1"/>
                </a:solidFill>
              </a:rPr>
              <a:t> = greater tuberosity, </a:t>
            </a:r>
            <a:r>
              <a:rPr lang="en-US" dirty="0" smtClean="0">
                <a:solidFill>
                  <a:srgbClr val="FFC000"/>
                </a:solidFill>
              </a:rPr>
              <a:t>LT </a:t>
            </a:r>
            <a:r>
              <a:rPr lang="en-US" dirty="0" smtClean="0">
                <a:solidFill>
                  <a:schemeClr val="bg1"/>
                </a:solidFill>
              </a:rPr>
              <a:t>= lesser tuberosity, G = glenoid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909107" y="827022"/>
            <a:ext cx="47906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“My shoulder hurts</a:t>
            </a:r>
            <a:r>
              <a:rPr lang="en-US" sz="2400" b="1" dirty="0" smtClean="0">
                <a:solidFill>
                  <a:schemeClr val="bg1"/>
                </a:solidFill>
              </a:rPr>
              <a:t>”. </a:t>
            </a:r>
            <a:r>
              <a:rPr lang="en-US" sz="2400" dirty="0" smtClean="0"/>
              <a:t>The patient sits upright. The arm is neutral, the elbow flexed, the hand palm up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7340622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AP Neutral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7801396" y="2827347"/>
            <a:ext cx="602108" cy="847082"/>
          </a:xfrm>
          <a:custGeom>
            <a:avLst/>
            <a:gdLst>
              <a:gd name="connsiteX0" fmla="*/ 439424 w 602108"/>
              <a:gd name="connsiteY0" fmla="*/ 0 h 847082"/>
              <a:gd name="connsiteX1" fmla="*/ 360886 w 602108"/>
              <a:gd name="connsiteY1" fmla="*/ 22440 h 847082"/>
              <a:gd name="connsiteX2" fmla="*/ 344057 w 602108"/>
              <a:gd name="connsiteY2" fmla="*/ 28049 h 847082"/>
              <a:gd name="connsiteX3" fmla="*/ 293568 w 602108"/>
              <a:gd name="connsiteY3" fmla="*/ 50489 h 847082"/>
              <a:gd name="connsiteX4" fmla="*/ 259910 w 602108"/>
              <a:gd name="connsiteY4" fmla="*/ 61708 h 847082"/>
              <a:gd name="connsiteX5" fmla="*/ 226251 w 602108"/>
              <a:gd name="connsiteY5" fmla="*/ 84147 h 847082"/>
              <a:gd name="connsiteX6" fmla="*/ 209421 w 602108"/>
              <a:gd name="connsiteY6" fmla="*/ 100977 h 847082"/>
              <a:gd name="connsiteX7" fmla="*/ 175762 w 602108"/>
              <a:gd name="connsiteY7" fmla="*/ 117806 h 847082"/>
              <a:gd name="connsiteX8" fmla="*/ 147713 w 602108"/>
              <a:gd name="connsiteY8" fmla="*/ 151465 h 847082"/>
              <a:gd name="connsiteX9" fmla="*/ 130884 w 602108"/>
              <a:gd name="connsiteY9" fmla="*/ 162685 h 847082"/>
              <a:gd name="connsiteX10" fmla="*/ 97225 w 602108"/>
              <a:gd name="connsiteY10" fmla="*/ 213173 h 847082"/>
              <a:gd name="connsiteX11" fmla="*/ 86005 w 602108"/>
              <a:gd name="connsiteY11" fmla="*/ 230003 h 847082"/>
              <a:gd name="connsiteX12" fmla="*/ 69176 w 602108"/>
              <a:gd name="connsiteY12" fmla="*/ 241222 h 847082"/>
              <a:gd name="connsiteX13" fmla="*/ 29907 w 602108"/>
              <a:gd name="connsiteY13" fmla="*/ 359028 h 847082"/>
              <a:gd name="connsiteX14" fmla="*/ 13078 w 602108"/>
              <a:gd name="connsiteY14" fmla="*/ 409517 h 847082"/>
              <a:gd name="connsiteX15" fmla="*/ 7468 w 602108"/>
              <a:gd name="connsiteY15" fmla="*/ 426346 h 847082"/>
              <a:gd name="connsiteX16" fmla="*/ 7468 w 602108"/>
              <a:gd name="connsiteY16" fmla="*/ 650739 h 847082"/>
              <a:gd name="connsiteX17" fmla="*/ 18687 w 602108"/>
              <a:gd name="connsiteY17" fmla="*/ 684398 h 847082"/>
              <a:gd name="connsiteX18" fmla="*/ 41127 w 602108"/>
              <a:gd name="connsiteY18" fmla="*/ 740496 h 847082"/>
              <a:gd name="connsiteX19" fmla="*/ 57956 w 602108"/>
              <a:gd name="connsiteY19" fmla="*/ 751716 h 847082"/>
              <a:gd name="connsiteX20" fmla="*/ 74786 w 602108"/>
              <a:gd name="connsiteY20" fmla="*/ 768545 h 847082"/>
              <a:gd name="connsiteX21" fmla="*/ 125274 w 602108"/>
              <a:gd name="connsiteY21" fmla="*/ 802204 h 847082"/>
              <a:gd name="connsiteX22" fmla="*/ 142103 w 602108"/>
              <a:gd name="connsiteY22" fmla="*/ 813424 h 847082"/>
              <a:gd name="connsiteX23" fmla="*/ 192592 w 602108"/>
              <a:gd name="connsiteY23" fmla="*/ 835863 h 847082"/>
              <a:gd name="connsiteX24" fmla="*/ 287959 w 602108"/>
              <a:gd name="connsiteY24" fmla="*/ 847082 h 847082"/>
              <a:gd name="connsiteX25" fmla="*/ 411375 w 602108"/>
              <a:gd name="connsiteY25" fmla="*/ 841473 h 847082"/>
              <a:gd name="connsiteX26" fmla="*/ 428204 w 602108"/>
              <a:gd name="connsiteY26" fmla="*/ 835863 h 847082"/>
              <a:gd name="connsiteX27" fmla="*/ 445033 w 602108"/>
              <a:gd name="connsiteY27" fmla="*/ 824643 h 847082"/>
              <a:gd name="connsiteX28" fmla="*/ 473083 w 602108"/>
              <a:gd name="connsiteY28" fmla="*/ 796594 h 847082"/>
              <a:gd name="connsiteX29" fmla="*/ 484302 w 602108"/>
              <a:gd name="connsiteY29" fmla="*/ 779765 h 847082"/>
              <a:gd name="connsiteX30" fmla="*/ 517961 w 602108"/>
              <a:gd name="connsiteY30" fmla="*/ 751716 h 847082"/>
              <a:gd name="connsiteX31" fmla="*/ 534791 w 602108"/>
              <a:gd name="connsiteY31" fmla="*/ 718057 h 847082"/>
              <a:gd name="connsiteX32" fmla="*/ 546010 w 602108"/>
              <a:gd name="connsiteY32" fmla="*/ 701227 h 847082"/>
              <a:gd name="connsiteX33" fmla="*/ 557230 w 602108"/>
              <a:gd name="connsiteY33" fmla="*/ 667568 h 847082"/>
              <a:gd name="connsiteX34" fmla="*/ 574059 w 602108"/>
              <a:gd name="connsiteY34" fmla="*/ 633909 h 847082"/>
              <a:gd name="connsiteX35" fmla="*/ 585279 w 602108"/>
              <a:gd name="connsiteY35" fmla="*/ 617080 h 847082"/>
              <a:gd name="connsiteX36" fmla="*/ 602108 w 602108"/>
              <a:gd name="connsiteY36" fmla="*/ 555372 h 847082"/>
              <a:gd name="connsiteX37" fmla="*/ 596498 w 602108"/>
              <a:gd name="connsiteY37" fmla="*/ 330979 h 847082"/>
              <a:gd name="connsiteX38" fmla="*/ 590889 w 602108"/>
              <a:gd name="connsiteY38" fmla="*/ 302930 h 847082"/>
              <a:gd name="connsiteX39" fmla="*/ 579669 w 602108"/>
              <a:gd name="connsiteY39" fmla="*/ 230003 h 847082"/>
              <a:gd name="connsiteX40" fmla="*/ 574059 w 602108"/>
              <a:gd name="connsiteY40" fmla="*/ 168295 h 847082"/>
              <a:gd name="connsiteX41" fmla="*/ 562840 w 602108"/>
              <a:gd name="connsiteY41" fmla="*/ 134636 h 847082"/>
              <a:gd name="connsiteX42" fmla="*/ 557230 w 602108"/>
              <a:gd name="connsiteY42" fmla="*/ 117806 h 847082"/>
              <a:gd name="connsiteX43" fmla="*/ 534791 w 602108"/>
              <a:gd name="connsiteY43" fmla="*/ 84147 h 847082"/>
              <a:gd name="connsiteX44" fmla="*/ 529181 w 602108"/>
              <a:gd name="connsiteY44" fmla="*/ 67318 h 847082"/>
              <a:gd name="connsiteX45" fmla="*/ 489912 w 602108"/>
              <a:gd name="connsiteY45" fmla="*/ 22440 h 847082"/>
              <a:gd name="connsiteX46" fmla="*/ 439424 w 602108"/>
              <a:gd name="connsiteY46" fmla="*/ 0 h 84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2108" h="847082">
                <a:moveTo>
                  <a:pt x="439424" y="0"/>
                </a:moveTo>
                <a:cubicBezTo>
                  <a:pt x="383059" y="14092"/>
                  <a:pt x="409183" y="6341"/>
                  <a:pt x="360886" y="22440"/>
                </a:cubicBezTo>
                <a:lnTo>
                  <a:pt x="344057" y="28049"/>
                </a:lnTo>
                <a:cubicBezTo>
                  <a:pt x="317388" y="45828"/>
                  <a:pt x="333621" y="37138"/>
                  <a:pt x="293568" y="50489"/>
                </a:cubicBezTo>
                <a:cubicBezTo>
                  <a:pt x="293563" y="50491"/>
                  <a:pt x="259914" y="61705"/>
                  <a:pt x="259910" y="61708"/>
                </a:cubicBezTo>
                <a:cubicBezTo>
                  <a:pt x="248690" y="69188"/>
                  <a:pt x="235786" y="74612"/>
                  <a:pt x="226251" y="84147"/>
                </a:cubicBezTo>
                <a:cubicBezTo>
                  <a:pt x="220641" y="89757"/>
                  <a:pt x="216022" y="96576"/>
                  <a:pt x="209421" y="100977"/>
                </a:cubicBezTo>
                <a:cubicBezTo>
                  <a:pt x="158823" y="134710"/>
                  <a:pt x="228722" y="73673"/>
                  <a:pt x="175762" y="117806"/>
                </a:cubicBezTo>
                <a:cubicBezTo>
                  <a:pt x="120637" y="163743"/>
                  <a:pt x="191827" y="107351"/>
                  <a:pt x="147713" y="151465"/>
                </a:cubicBezTo>
                <a:cubicBezTo>
                  <a:pt x="142946" y="156232"/>
                  <a:pt x="136494" y="158945"/>
                  <a:pt x="130884" y="162685"/>
                </a:cubicBezTo>
                <a:lnTo>
                  <a:pt x="97225" y="213173"/>
                </a:lnTo>
                <a:cubicBezTo>
                  <a:pt x="93485" y="218783"/>
                  <a:pt x="91615" y="226263"/>
                  <a:pt x="86005" y="230003"/>
                </a:cubicBezTo>
                <a:lnTo>
                  <a:pt x="69176" y="241222"/>
                </a:lnTo>
                <a:lnTo>
                  <a:pt x="29907" y="359028"/>
                </a:lnTo>
                <a:lnTo>
                  <a:pt x="13078" y="409517"/>
                </a:lnTo>
                <a:lnTo>
                  <a:pt x="7468" y="426346"/>
                </a:lnTo>
                <a:cubicBezTo>
                  <a:pt x="-1215" y="521852"/>
                  <a:pt x="-3688" y="520584"/>
                  <a:pt x="7468" y="650739"/>
                </a:cubicBezTo>
                <a:cubicBezTo>
                  <a:pt x="8478" y="662522"/>
                  <a:pt x="15819" y="672925"/>
                  <a:pt x="18687" y="684398"/>
                </a:cubicBezTo>
                <a:cubicBezTo>
                  <a:pt x="23331" y="702973"/>
                  <a:pt x="26837" y="726205"/>
                  <a:pt x="41127" y="740496"/>
                </a:cubicBezTo>
                <a:cubicBezTo>
                  <a:pt x="45894" y="745263"/>
                  <a:pt x="52777" y="747400"/>
                  <a:pt x="57956" y="751716"/>
                </a:cubicBezTo>
                <a:cubicBezTo>
                  <a:pt x="64051" y="756795"/>
                  <a:pt x="68524" y="763674"/>
                  <a:pt x="74786" y="768545"/>
                </a:cubicBezTo>
                <a:cubicBezTo>
                  <a:pt x="74793" y="768550"/>
                  <a:pt x="116856" y="796592"/>
                  <a:pt x="125274" y="802204"/>
                </a:cubicBezTo>
                <a:lnTo>
                  <a:pt x="142103" y="813424"/>
                </a:lnTo>
                <a:cubicBezTo>
                  <a:pt x="159637" y="825113"/>
                  <a:pt x="168564" y="833193"/>
                  <a:pt x="192592" y="835863"/>
                </a:cubicBezTo>
                <a:cubicBezTo>
                  <a:pt x="258064" y="843138"/>
                  <a:pt x="226278" y="839373"/>
                  <a:pt x="287959" y="847082"/>
                </a:cubicBezTo>
                <a:cubicBezTo>
                  <a:pt x="329098" y="845212"/>
                  <a:pt x="370325" y="844757"/>
                  <a:pt x="411375" y="841473"/>
                </a:cubicBezTo>
                <a:cubicBezTo>
                  <a:pt x="417269" y="841001"/>
                  <a:pt x="422915" y="838508"/>
                  <a:pt x="428204" y="835863"/>
                </a:cubicBezTo>
                <a:cubicBezTo>
                  <a:pt x="434234" y="832848"/>
                  <a:pt x="439423" y="828383"/>
                  <a:pt x="445033" y="824643"/>
                </a:cubicBezTo>
                <a:cubicBezTo>
                  <a:pt x="474955" y="779763"/>
                  <a:pt x="435681" y="833996"/>
                  <a:pt x="473083" y="796594"/>
                </a:cubicBezTo>
                <a:cubicBezTo>
                  <a:pt x="477850" y="791827"/>
                  <a:pt x="479535" y="784532"/>
                  <a:pt x="484302" y="779765"/>
                </a:cubicBezTo>
                <a:cubicBezTo>
                  <a:pt x="528428" y="735639"/>
                  <a:pt x="472014" y="806853"/>
                  <a:pt x="517961" y="751716"/>
                </a:cubicBezTo>
                <a:cubicBezTo>
                  <a:pt x="538056" y="727602"/>
                  <a:pt x="522142" y="743355"/>
                  <a:pt x="534791" y="718057"/>
                </a:cubicBezTo>
                <a:cubicBezTo>
                  <a:pt x="537806" y="712027"/>
                  <a:pt x="543272" y="707388"/>
                  <a:pt x="546010" y="701227"/>
                </a:cubicBezTo>
                <a:cubicBezTo>
                  <a:pt x="550813" y="690420"/>
                  <a:pt x="550670" y="677408"/>
                  <a:pt x="557230" y="667568"/>
                </a:cubicBezTo>
                <a:cubicBezTo>
                  <a:pt x="589387" y="619331"/>
                  <a:pt x="550829" y="680368"/>
                  <a:pt x="574059" y="633909"/>
                </a:cubicBezTo>
                <a:cubicBezTo>
                  <a:pt x="577074" y="627879"/>
                  <a:pt x="582541" y="623241"/>
                  <a:pt x="585279" y="617080"/>
                </a:cubicBezTo>
                <a:cubicBezTo>
                  <a:pt x="595630" y="593790"/>
                  <a:pt x="597309" y="579365"/>
                  <a:pt x="602108" y="555372"/>
                </a:cubicBezTo>
                <a:cubicBezTo>
                  <a:pt x="600238" y="480574"/>
                  <a:pt x="599820" y="405726"/>
                  <a:pt x="596498" y="330979"/>
                </a:cubicBezTo>
                <a:cubicBezTo>
                  <a:pt x="596075" y="321454"/>
                  <a:pt x="592339" y="312354"/>
                  <a:pt x="590889" y="302930"/>
                </a:cubicBezTo>
                <a:cubicBezTo>
                  <a:pt x="577309" y="214655"/>
                  <a:pt x="592529" y="294298"/>
                  <a:pt x="579669" y="230003"/>
                </a:cubicBezTo>
                <a:cubicBezTo>
                  <a:pt x="577799" y="209434"/>
                  <a:pt x="577648" y="188635"/>
                  <a:pt x="574059" y="168295"/>
                </a:cubicBezTo>
                <a:cubicBezTo>
                  <a:pt x="572004" y="156648"/>
                  <a:pt x="566580" y="145856"/>
                  <a:pt x="562840" y="134636"/>
                </a:cubicBezTo>
                <a:cubicBezTo>
                  <a:pt x="560970" y="129026"/>
                  <a:pt x="560510" y="122726"/>
                  <a:pt x="557230" y="117806"/>
                </a:cubicBezTo>
                <a:cubicBezTo>
                  <a:pt x="549750" y="106586"/>
                  <a:pt x="539055" y="96939"/>
                  <a:pt x="534791" y="84147"/>
                </a:cubicBezTo>
                <a:cubicBezTo>
                  <a:pt x="532921" y="78537"/>
                  <a:pt x="532053" y="72487"/>
                  <a:pt x="529181" y="67318"/>
                </a:cubicBezTo>
                <a:cubicBezTo>
                  <a:pt x="517991" y="47177"/>
                  <a:pt x="510466" y="31575"/>
                  <a:pt x="489912" y="22440"/>
                </a:cubicBezTo>
                <a:cubicBezTo>
                  <a:pt x="479105" y="17637"/>
                  <a:pt x="456253" y="11220"/>
                  <a:pt x="439424" y="0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8545364" y="3394463"/>
            <a:ext cx="565744" cy="535680"/>
          </a:xfrm>
          <a:custGeom>
            <a:avLst/>
            <a:gdLst>
              <a:gd name="connsiteX0" fmla="*/ 276294 w 565744"/>
              <a:gd name="connsiteY0" fmla="*/ 532852 h 535680"/>
              <a:gd name="connsiteX1" fmla="*/ 322342 w 565744"/>
              <a:gd name="connsiteY1" fmla="*/ 532852 h 535680"/>
              <a:gd name="connsiteX2" fmla="*/ 421019 w 565744"/>
              <a:gd name="connsiteY2" fmla="*/ 526274 h 535680"/>
              <a:gd name="connsiteX3" fmla="*/ 447332 w 565744"/>
              <a:gd name="connsiteY3" fmla="*/ 519695 h 535680"/>
              <a:gd name="connsiteX4" fmla="*/ 486803 w 565744"/>
              <a:gd name="connsiteY4" fmla="*/ 493382 h 535680"/>
              <a:gd name="connsiteX5" fmla="*/ 499960 w 565744"/>
              <a:gd name="connsiteY5" fmla="*/ 473646 h 535680"/>
              <a:gd name="connsiteX6" fmla="*/ 506538 w 565744"/>
              <a:gd name="connsiteY6" fmla="*/ 453911 h 535680"/>
              <a:gd name="connsiteX7" fmla="*/ 526273 w 565744"/>
              <a:gd name="connsiteY7" fmla="*/ 440754 h 535680"/>
              <a:gd name="connsiteX8" fmla="*/ 546009 w 565744"/>
              <a:gd name="connsiteY8" fmla="*/ 401284 h 535680"/>
              <a:gd name="connsiteX9" fmla="*/ 559165 w 565744"/>
              <a:gd name="connsiteY9" fmla="*/ 355235 h 535680"/>
              <a:gd name="connsiteX10" fmla="*/ 565744 w 565744"/>
              <a:gd name="connsiteY10" fmla="*/ 335500 h 535680"/>
              <a:gd name="connsiteX11" fmla="*/ 552587 w 565744"/>
              <a:gd name="connsiteY11" fmla="*/ 184196 h 535680"/>
              <a:gd name="connsiteX12" fmla="*/ 539430 w 565744"/>
              <a:gd name="connsiteY12" fmla="*/ 144725 h 535680"/>
              <a:gd name="connsiteX13" fmla="*/ 526273 w 565744"/>
              <a:gd name="connsiteY13" fmla="*/ 124990 h 535680"/>
              <a:gd name="connsiteX14" fmla="*/ 506538 w 565744"/>
              <a:gd name="connsiteY14" fmla="*/ 85520 h 535680"/>
              <a:gd name="connsiteX15" fmla="*/ 486803 w 565744"/>
              <a:gd name="connsiteY15" fmla="*/ 78941 h 535680"/>
              <a:gd name="connsiteX16" fmla="*/ 467068 w 565744"/>
              <a:gd name="connsiteY16" fmla="*/ 65784 h 535680"/>
              <a:gd name="connsiteX17" fmla="*/ 427597 w 565744"/>
              <a:gd name="connsiteY17" fmla="*/ 52628 h 535680"/>
              <a:gd name="connsiteX18" fmla="*/ 407862 w 565744"/>
              <a:gd name="connsiteY18" fmla="*/ 46049 h 535680"/>
              <a:gd name="connsiteX19" fmla="*/ 368391 w 565744"/>
              <a:gd name="connsiteY19" fmla="*/ 26314 h 535680"/>
              <a:gd name="connsiteX20" fmla="*/ 348656 w 565744"/>
              <a:gd name="connsiteY20" fmla="*/ 13157 h 535680"/>
              <a:gd name="connsiteX21" fmla="*/ 309186 w 565744"/>
              <a:gd name="connsiteY21" fmla="*/ 0 h 535680"/>
              <a:gd name="connsiteX22" fmla="*/ 184196 w 565744"/>
              <a:gd name="connsiteY22" fmla="*/ 13157 h 535680"/>
              <a:gd name="connsiteX23" fmla="*/ 144725 w 565744"/>
              <a:gd name="connsiteY23" fmla="*/ 32892 h 535680"/>
              <a:gd name="connsiteX24" fmla="*/ 105255 w 565744"/>
              <a:gd name="connsiteY24" fmla="*/ 59206 h 535680"/>
              <a:gd name="connsiteX25" fmla="*/ 65784 w 565744"/>
              <a:gd name="connsiteY25" fmla="*/ 85520 h 535680"/>
              <a:gd name="connsiteX26" fmla="*/ 39471 w 565744"/>
              <a:gd name="connsiteY26" fmla="*/ 124990 h 535680"/>
              <a:gd name="connsiteX27" fmla="*/ 19735 w 565744"/>
              <a:gd name="connsiteY27" fmla="*/ 164461 h 535680"/>
              <a:gd name="connsiteX28" fmla="*/ 6578 w 565744"/>
              <a:gd name="connsiteY28" fmla="*/ 203931 h 535680"/>
              <a:gd name="connsiteX29" fmla="*/ 0 w 565744"/>
              <a:gd name="connsiteY29" fmla="*/ 223666 h 535680"/>
              <a:gd name="connsiteX30" fmla="*/ 13157 w 565744"/>
              <a:gd name="connsiteY30" fmla="*/ 328921 h 535680"/>
              <a:gd name="connsiteX31" fmla="*/ 39471 w 565744"/>
              <a:gd name="connsiteY31" fmla="*/ 368392 h 535680"/>
              <a:gd name="connsiteX32" fmla="*/ 59206 w 565744"/>
              <a:gd name="connsiteY32" fmla="*/ 381549 h 535680"/>
              <a:gd name="connsiteX33" fmla="*/ 72363 w 565744"/>
              <a:gd name="connsiteY33" fmla="*/ 401284 h 535680"/>
              <a:gd name="connsiteX34" fmla="*/ 92098 w 565744"/>
              <a:gd name="connsiteY34" fmla="*/ 414441 h 535680"/>
              <a:gd name="connsiteX35" fmla="*/ 118412 w 565744"/>
              <a:gd name="connsiteY35" fmla="*/ 447333 h 535680"/>
              <a:gd name="connsiteX36" fmla="*/ 131568 w 565744"/>
              <a:gd name="connsiteY36" fmla="*/ 467068 h 535680"/>
              <a:gd name="connsiteX37" fmla="*/ 171039 w 565744"/>
              <a:gd name="connsiteY37" fmla="*/ 493382 h 535680"/>
              <a:gd name="connsiteX38" fmla="*/ 190774 w 565744"/>
              <a:gd name="connsiteY38" fmla="*/ 506538 h 535680"/>
              <a:gd name="connsiteX39" fmla="*/ 230245 w 565744"/>
              <a:gd name="connsiteY39" fmla="*/ 519695 h 535680"/>
              <a:gd name="connsiteX40" fmla="*/ 276294 w 565744"/>
              <a:gd name="connsiteY40" fmla="*/ 532852 h 53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5744" h="535680">
                <a:moveTo>
                  <a:pt x="276294" y="532852"/>
                </a:moveTo>
                <a:cubicBezTo>
                  <a:pt x="291643" y="535045"/>
                  <a:pt x="276606" y="537934"/>
                  <a:pt x="322342" y="532852"/>
                </a:cubicBezTo>
                <a:cubicBezTo>
                  <a:pt x="355106" y="529212"/>
                  <a:pt x="388127" y="528467"/>
                  <a:pt x="421019" y="526274"/>
                </a:cubicBezTo>
                <a:cubicBezTo>
                  <a:pt x="429790" y="524081"/>
                  <a:pt x="439245" y="523738"/>
                  <a:pt x="447332" y="519695"/>
                </a:cubicBezTo>
                <a:cubicBezTo>
                  <a:pt x="461475" y="512623"/>
                  <a:pt x="486803" y="493382"/>
                  <a:pt x="486803" y="493382"/>
                </a:cubicBezTo>
                <a:cubicBezTo>
                  <a:pt x="491189" y="486803"/>
                  <a:pt x="496424" y="480718"/>
                  <a:pt x="499960" y="473646"/>
                </a:cubicBezTo>
                <a:cubicBezTo>
                  <a:pt x="503061" y="467444"/>
                  <a:pt x="502206" y="459326"/>
                  <a:pt x="506538" y="453911"/>
                </a:cubicBezTo>
                <a:cubicBezTo>
                  <a:pt x="511477" y="447737"/>
                  <a:pt x="519695" y="445140"/>
                  <a:pt x="526273" y="440754"/>
                </a:cubicBezTo>
                <a:cubicBezTo>
                  <a:pt x="542812" y="391143"/>
                  <a:pt x="520501" y="452301"/>
                  <a:pt x="546009" y="401284"/>
                </a:cubicBezTo>
                <a:cubicBezTo>
                  <a:pt x="551267" y="390769"/>
                  <a:pt x="556355" y="365071"/>
                  <a:pt x="559165" y="355235"/>
                </a:cubicBezTo>
                <a:cubicBezTo>
                  <a:pt x="561070" y="348568"/>
                  <a:pt x="563551" y="342078"/>
                  <a:pt x="565744" y="335500"/>
                </a:cubicBezTo>
                <a:cubicBezTo>
                  <a:pt x="563259" y="290777"/>
                  <a:pt x="565584" y="231852"/>
                  <a:pt x="552587" y="184196"/>
                </a:cubicBezTo>
                <a:cubicBezTo>
                  <a:pt x="548938" y="170816"/>
                  <a:pt x="547123" y="156264"/>
                  <a:pt x="539430" y="144725"/>
                </a:cubicBezTo>
                <a:lnTo>
                  <a:pt x="526273" y="124990"/>
                </a:lnTo>
                <a:cubicBezTo>
                  <a:pt x="521939" y="111988"/>
                  <a:pt x="518132" y="94795"/>
                  <a:pt x="506538" y="85520"/>
                </a:cubicBezTo>
                <a:cubicBezTo>
                  <a:pt x="501123" y="81188"/>
                  <a:pt x="493005" y="82042"/>
                  <a:pt x="486803" y="78941"/>
                </a:cubicBezTo>
                <a:cubicBezTo>
                  <a:pt x="479732" y="75405"/>
                  <a:pt x="474293" y="68995"/>
                  <a:pt x="467068" y="65784"/>
                </a:cubicBezTo>
                <a:cubicBezTo>
                  <a:pt x="454395" y="60152"/>
                  <a:pt x="440754" y="57014"/>
                  <a:pt x="427597" y="52628"/>
                </a:cubicBezTo>
                <a:cubicBezTo>
                  <a:pt x="421019" y="50435"/>
                  <a:pt x="413632" y="49895"/>
                  <a:pt x="407862" y="46049"/>
                </a:cubicBezTo>
                <a:cubicBezTo>
                  <a:pt x="382357" y="29045"/>
                  <a:pt x="395628" y="35392"/>
                  <a:pt x="368391" y="26314"/>
                </a:cubicBezTo>
                <a:cubicBezTo>
                  <a:pt x="361813" y="21928"/>
                  <a:pt x="355881" y="16368"/>
                  <a:pt x="348656" y="13157"/>
                </a:cubicBezTo>
                <a:cubicBezTo>
                  <a:pt x="335983" y="7524"/>
                  <a:pt x="309186" y="0"/>
                  <a:pt x="309186" y="0"/>
                </a:cubicBezTo>
                <a:cubicBezTo>
                  <a:pt x="306372" y="188"/>
                  <a:pt x="213725" y="502"/>
                  <a:pt x="184196" y="13157"/>
                </a:cubicBezTo>
                <a:cubicBezTo>
                  <a:pt x="94936" y="51411"/>
                  <a:pt x="227874" y="5177"/>
                  <a:pt x="144725" y="32892"/>
                </a:cubicBezTo>
                <a:cubicBezTo>
                  <a:pt x="100928" y="76691"/>
                  <a:pt x="148096" y="35406"/>
                  <a:pt x="105255" y="59206"/>
                </a:cubicBezTo>
                <a:cubicBezTo>
                  <a:pt x="91432" y="66885"/>
                  <a:pt x="65784" y="85520"/>
                  <a:pt x="65784" y="85520"/>
                </a:cubicBezTo>
                <a:cubicBezTo>
                  <a:pt x="57013" y="98677"/>
                  <a:pt x="44472" y="109989"/>
                  <a:pt x="39471" y="124990"/>
                </a:cubicBezTo>
                <a:cubicBezTo>
                  <a:pt x="30392" y="152226"/>
                  <a:pt x="36738" y="138955"/>
                  <a:pt x="19735" y="164461"/>
                </a:cubicBezTo>
                <a:lnTo>
                  <a:pt x="6578" y="203931"/>
                </a:lnTo>
                <a:lnTo>
                  <a:pt x="0" y="223666"/>
                </a:lnTo>
                <a:cubicBezTo>
                  <a:pt x="211" y="226410"/>
                  <a:pt x="-791" y="303815"/>
                  <a:pt x="13157" y="328921"/>
                </a:cubicBezTo>
                <a:cubicBezTo>
                  <a:pt x="20836" y="342744"/>
                  <a:pt x="26314" y="359621"/>
                  <a:pt x="39471" y="368392"/>
                </a:cubicBezTo>
                <a:lnTo>
                  <a:pt x="59206" y="381549"/>
                </a:lnTo>
                <a:cubicBezTo>
                  <a:pt x="63592" y="388127"/>
                  <a:pt x="66772" y="395693"/>
                  <a:pt x="72363" y="401284"/>
                </a:cubicBezTo>
                <a:cubicBezTo>
                  <a:pt x="77954" y="406875"/>
                  <a:pt x="87159" y="408267"/>
                  <a:pt x="92098" y="414441"/>
                </a:cubicBezTo>
                <a:cubicBezTo>
                  <a:pt x="128410" y="459833"/>
                  <a:pt x="61853" y="409628"/>
                  <a:pt x="118412" y="447333"/>
                </a:cubicBezTo>
                <a:cubicBezTo>
                  <a:pt x="122797" y="453911"/>
                  <a:pt x="125618" y="461862"/>
                  <a:pt x="131568" y="467068"/>
                </a:cubicBezTo>
                <a:cubicBezTo>
                  <a:pt x="143468" y="477481"/>
                  <a:pt x="157882" y="484611"/>
                  <a:pt x="171039" y="493382"/>
                </a:cubicBezTo>
                <a:cubicBezTo>
                  <a:pt x="177617" y="497767"/>
                  <a:pt x="183274" y="504038"/>
                  <a:pt x="190774" y="506538"/>
                </a:cubicBezTo>
                <a:lnTo>
                  <a:pt x="230245" y="519695"/>
                </a:lnTo>
                <a:cubicBezTo>
                  <a:pt x="252062" y="526967"/>
                  <a:pt x="260945" y="530659"/>
                  <a:pt x="276294" y="532852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68691" y="1175657"/>
            <a:ext cx="1073080" cy="9797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68691" y="833948"/>
            <a:ext cx="47906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 smtClean="0">
                <a:solidFill>
                  <a:srgbClr val="FF0000"/>
                </a:solidFill>
              </a:rPr>
              <a:t>LHBB</a:t>
            </a:r>
            <a:r>
              <a:rPr lang="en-US" sz="2400" dirty="0" smtClean="0"/>
              <a:t> runs between the </a:t>
            </a:r>
            <a:r>
              <a:rPr lang="en-US" sz="2400" dirty="0" smtClean="0">
                <a:solidFill>
                  <a:srgbClr val="00B0F0"/>
                </a:solidFill>
              </a:rPr>
              <a:t>GT</a:t>
            </a:r>
            <a:r>
              <a:rPr lang="en-US" sz="2400" dirty="0" smtClean="0"/>
              <a:t> laterally and </a:t>
            </a:r>
            <a:r>
              <a:rPr lang="en-US" sz="2400" dirty="0" smtClean="0">
                <a:solidFill>
                  <a:srgbClr val="FFC000"/>
                </a:solidFill>
              </a:rPr>
              <a:t>LT</a:t>
            </a:r>
            <a:r>
              <a:rPr lang="en-US" sz="2400" dirty="0" smtClean="0"/>
              <a:t> anteriorly, in the bicipital groove 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475875" y="5410035"/>
            <a:ext cx="376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Neutral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749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8053"/>
          <a:stretch/>
        </p:blipFill>
        <p:spPr>
          <a:xfrm>
            <a:off x="6472682" y="779498"/>
            <a:ext cx="4983267" cy="5188477"/>
          </a:xfrm>
          <a:prstGeom prst="rect">
            <a:avLst/>
          </a:prstGeom>
        </p:spPr>
      </p:pic>
      <p:sp>
        <p:nvSpPr>
          <p:cNvPr id="34" name="Freeform 33"/>
          <p:cNvSpPr/>
          <p:nvPr/>
        </p:nvSpPr>
        <p:spPr>
          <a:xfrm rot="183118">
            <a:off x="9398874" y="2999785"/>
            <a:ext cx="196367" cy="1143854"/>
          </a:xfrm>
          <a:custGeom>
            <a:avLst/>
            <a:gdLst>
              <a:gd name="connsiteX0" fmla="*/ 24917 w 196367"/>
              <a:gd name="connsiteY0" fmla="*/ 854 h 1143854"/>
              <a:gd name="connsiteX1" fmla="*/ 167792 w 196367"/>
              <a:gd name="connsiteY1" fmla="*/ 372329 h 1143854"/>
              <a:gd name="connsiteX2" fmla="*/ 177317 w 196367"/>
              <a:gd name="connsiteY2" fmla="*/ 410429 h 1143854"/>
              <a:gd name="connsiteX3" fmla="*/ 196367 w 196367"/>
              <a:gd name="connsiteY3" fmla="*/ 477104 h 1143854"/>
              <a:gd name="connsiteX4" fmla="*/ 186842 w 196367"/>
              <a:gd name="connsiteY4" fmla="*/ 705704 h 1143854"/>
              <a:gd name="connsiteX5" fmla="*/ 177317 w 196367"/>
              <a:gd name="connsiteY5" fmla="*/ 762854 h 1143854"/>
              <a:gd name="connsiteX6" fmla="*/ 158267 w 196367"/>
              <a:gd name="connsiteY6" fmla="*/ 839054 h 1143854"/>
              <a:gd name="connsiteX7" fmla="*/ 148742 w 196367"/>
              <a:gd name="connsiteY7" fmla="*/ 877154 h 1143854"/>
              <a:gd name="connsiteX8" fmla="*/ 139217 w 196367"/>
              <a:gd name="connsiteY8" fmla="*/ 905729 h 1143854"/>
              <a:gd name="connsiteX9" fmla="*/ 129692 w 196367"/>
              <a:gd name="connsiteY9" fmla="*/ 943829 h 1143854"/>
              <a:gd name="connsiteX10" fmla="*/ 120167 w 196367"/>
              <a:gd name="connsiteY10" fmla="*/ 972404 h 1143854"/>
              <a:gd name="connsiteX11" fmla="*/ 101117 w 196367"/>
              <a:gd name="connsiteY11" fmla="*/ 1058129 h 1143854"/>
              <a:gd name="connsiteX12" fmla="*/ 82067 w 196367"/>
              <a:gd name="connsiteY12" fmla="*/ 1115279 h 1143854"/>
              <a:gd name="connsiteX13" fmla="*/ 72542 w 196367"/>
              <a:gd name="connsiteY13" fmla="*/ 1143854 h 1143854"/>
              <a:gd name="connsiteX14" fmla="*/ 24917 w 196367"/>
              <a:gd name="connsiteY14" fmla="*/ 1077179 h 1143854"/>
              <a:gd name="connsiteX15" fmla="*/ 15392 w 196367"/>
              <a:gd name="connsiteY15" fmla="*/ 1048604 h 1143854"/>
              <a:gd name="connsiteX16" fmla="*/ 15392 w 196367"/>
              <a:gd name="connsiteY16" fmla="*/ 562829 h 1143854"/>
              <a:gd name="connsiteX17" fmla="*/ 24917 w 196367"/>
              <a:gd name="connsiteY17" fmla="*/ 458054 h 1143854"/>
              <a:gd name="connsiteX18" fmla="*/ 43967 w 196367"/>
              <a:gd name="connsiteY18" fmla="*/ 381854 h 1143854"/>
              <a:gd name="connsiteX19" fmla="*/ 53492 w 196367"/>
              <a:gd name="connsiteY19" fmla="*/ 324704 h 1143854"/>
              <a:gd name="connsiteX20" fmla="*/ 63017 w 196367"/>
              <a:gd name="connsiteY20" fmla="*/ 277079 h 1143854"/>
              <a:gd name="connsiteX21" fmla="*/ 24917 w 196367"/>
              <a:gd name="connsiteY21" fmla="*/ 854 h 114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6367" h="1143854">
                <a:moveTo>
                  <a:pt x="24917" y="854"/>
                </a:moveTo>
                <a:cubicBezTo>
                  <a:pt x="42379" y="16729"/>
                  <a:pt x="121526" y="247990"/>
                  <a:pt x="167792" y="372329"/>
                </a:cubicBezTo>
                <a:cubicBezTo>
                  <a:pt x="172357" y="384598"/>
                  <a:pt x="173721" y="397842"/>
                  <a:pt x="177317" y="410429"/>
                </a:cubicBezTo>
                <a:cubicBezTo>
                  <a:pt x="204646" y="506082"/>
                  <a:pt x="166590" y="357997"/>
                  <a:pt x="196367" y="477104"/>
                </a:cubicBezTo>
                <a:cubicBezTo>
                  <a:pt x="193192" y="553304"/>
                  <a:pt x="191915" y="629607"/>
                  <a:pt x="186842" y="705704"/>
                </a:cubicBezTo>
                <a:cubicBezTo>
                  <a:pt x="185557" y="724974"/>
                  <a:pt x="181364" y="743970"/>
                  <a:pt x="177317" y="762854"/>
                </a:cubicBezTo>
                <a:cubicBezTo>
                  <a:pt x="171831" y="788455"/>
                  <a:pt x="164617" y="813654"/>
                  <a:pt x="158267" y="839054"/>
                </a:cubicBezTo>
                <a:cubicBezTo>
                  <a:pt x="155092" y="851754"/>
                  <a:pt x="152882" y="864735"/>
                  <a:pt x="148742" y="877154"/>
                </a:cubicBezTo>
                <a:cubicBezTo>
                  <a:pt x="145567" y="886679"/>
                  <a:pt x="141975" y="896075"/>
                  <a:pt x="139217" y="905729"/>
                </a:cubicBezTo>
                <a:cubicBezTo>
                  <a:pt x="135621" y="918316"/>
                  <a:pt x="133288" y="931242"/>
                  <a:pt x="129692" y="943829"/>
                </a:cubicBezTo>
                <a:cubicBezTo>
                  <a:pt x="126934" y="953483"/>
                  <a:pt x="122602" y="962664"/>
                  <a:pt x="120167" y="972404"/>
                </a:cubicBezTo>
                <a:cubicBezTo>
                  <a:pt x="106572" y="1026786"/>
                  <a:pt x="115784" y="1009239"/>
                  <a:pt x="101117" y="1058129"/>
                </a:cubicBezTo>
                <a:cubicBezTo>
                  <a:pt x="95347" y="1077363"/>
                  <a:pt x="88417" y="1096229"/>
                  <a:pt x="82067" y="1115279"/>
                </a:cubicBezTo>
                <a:lnTo>
                  <a:pt x="72542" y="1143854"/>
                </a:lnTo>
                <a:cubicBezTo>
                  <a:pt x="24917" y="1127979"/>
                  <a:pt x="47142" y="1143854"/>
                  <a:pt x="24917" y="1077179"/>
                </a:cubicBezTo>
                <a:lnTo>
                  <a:pt x="15392" y="1048604"/>
                </a:lnTo>
                <a:cubicBezTo>
                  <a:pt x="-10204" y="843834"/>
                  <a:pt x="646" y="960984"/>
                  <a:pt x="15392" y="562829"/>
                </a:cubicBezTo>
                <a:cubicBezTo>
                  <a:pt x="16690" y="527784"/>
                  <a:pt x="20567" y="492852"/>
                  <a:pt x="24917" y="458054"/>
                </a:cubicBezTo>
                <a:cubicBezTo>
                  <a:pt x="36679" y="363957"/>
                  <a:pt x="29156" y="448503"/>
                  <a:pt x="43967" y="381854"/>
                </a:cubicBezTo>
                <a:cubicBezTo>
                  <a:pt x="48157" y="363001"/>
                  <a:pt x="50037" y="343705"/>
                  <a:pt x="53492" y="324704"/>
                </a:cubicBezTo>
                <a:cubicBezTo>
                  <a:pt x="56388" y="308776"/>
                  <a:pt x="59842" y="292954"/>
                  <a:pt x="63017" y="277079"/>
                </a:cubicBezTo>
                <a:cubicBezTo>
                  <a:pt x="59715" y="194534"/>
                  <a:pt x="7455" y="-15021"/>
                  <a:pt x="24917" y="854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ln>
            <a:noFill/>
          </a:ln>
        </p:spPr>
      </p:pic>
      <p:sp>
        <p:nvSpPr>
          <p:cNvPr id="17" name="Freeform 16"/>
          <p:cNvSpPr/>
          <p:nvPr/>
        </p:nvSpPr>
        <p:spPr>
          <a:xfrm>
            <a:off x="8011886" y="2895600"/>
            <a:ext cx="1470298" cy="1915886"/>
          </a:xfrm>
          <a:custGeom>
            <a:avLst/>
            <a:gdLst>
              <a:gd name="connsiteX0" fmla="*/ 1491343 w 1535613"/>
              <a:gd name="connsiteY0" fmla="*/ 108857 h 1915886"/>
              <a:gd name="connsiteX1" fmla="*/ 1534886 w 1535613"/>
              <a:gd name="connsiteY1" fmla="*/ 32657 h 1915886"/>
              <a:gd name="connsiteX2" fmla="*/ 1469572 w 1535613"/>
              <a:gd name="connsiteY2" fmla="*/ 0 h 1915886"/>
              <a:gd name="connsiteX3" fmla="*/ 1295400 w 1535613"/>
              <a:gd name="connsiteY3" fmla="*/ 10886 h 1915886"/>
              <a:gd name="connsiteX4" fmla="*/ 1175658 w 1535613"/>
              <a:gd name="connsiteY4" fmla="*/ 43543 h 1915886"/>
              <a:gd name="connsiteX5" fmla="*/ 1077686 w 1535613"/>
              <a:gd name="connsiteY5" fmla="*/ 76200 h 1915886"/>
              <a:gd name="connsiteX6" fmla="*/ 947058 w 1535613"/>
              <a:gd name="connsiteY6" fmla="*/ 119743 h 1915886"/>
              <a:gd name="connsiteX7" fmla="*/ 914400 w 1535613"/>
              <a:gd name="connsiteY7" fmla="*/ 130629 h 1915886"/>
              <a:gd name="connsiteX8" fmla="*/ 881743 w 1535613"/>
              <a:gd name="connsiteY8" fmla="*/ 141514 h 1915886"/>
              <a:gd name="connsiteX9" fmla="*/ 849086 w 1535613"/>
              <a:gd name="connsiteY9" fmla="*/ 163286 h 1915886"/>
              <a:gd name="connsiteX10" fmla="*/ 783772 w 1535613"/>
              <a:gd name="connsiteY10" fmla="*/ 185057 h 1915886"/>
              <a:gd name="connsiteX11" fmla="*/ 718458 w 1535613"/>
              <a:gd name="connsiteY11" fmla="*/ 217714 h 1915886"/>
              <a:gd name="connsiteX12" fmla="*/ 664029 w 1535613"/>
              <a:gd name="connsiteY12" fmla="*/ 261257 h 1915886"/>
              <a:gd name="connsiteX13" fmla="*/ 620486 w 1535613"/>
              <a:gd name="connsiteY13" fmla="*/ 304800 h 1915886"/>
              <a:gd name="connsiteX14" fmla="*/ 587829 w 1535613"/>
              <a:gd name="connsiteY14" fmla="*/ 337457 h 1915886"/>
              <a:gd name="connsiteX15" fmla="*/ 566058 w 1535613"/>
              <a:gd name="connsiteY15" fmla="*/ 359229 h 1915886"/>
              <a:gd name="connsiteX16" fmla="*/ 544286 w 1535613"/>
              <a:gd name="connsiteY16" fmla="*/ 381000 h 1915886"/>
              <a:gd name="connsiteX17" fmla="*/ 522515 w 1535613"/>
              <a:gd name="connsiteY17" fmla="*/ 413657 h 1915886"/>
              <a:gd name="connsiteX18" fmla="*/ 511629 w 1535613"/>
              <a:gd name="connsiteY18" fmla="*/ 446314 h 1915886"/>
              <a:gd name="connsiteX19" fmla="*/ 489858 w 1535613"/>
              <a:gd name="connsiteY19" fmla="*/ 468086 h 1915886"/>
              <a:gd name="connsiteX20" fmla="*/ 478972 w 1535613"/>
              <a:gd name="connsiteY20" fmla="*/ 500743 h 1915886"/>
              <a:gd name="connsiteX21" fmla="*/ 457200 w 1535613"/>
              <a:gd name="connsiteY21" fmla="*/ 522514 h 1915886"/>
              <a:gd name="connsiteX22" fmla="*/ 435429 w 1535613"/>
              <a:gd name="connsiteY22" fmla="*/ 587829 h 1915886"/>
              <a:gd name="connsiteX23" fmla="*/ 424543 w 1535613"/>
              <a:gd name="connsiteY23" fmla="*/ 620486 h 1915886"/>
              <a:gd name="connsiteX24" fmla="*/ 402772 w 1535613"/>
              <a:gd name="connsiteY24" fmla="*/ 653143 h 1915886"/>
              <a:gd name="connsiteX25" fmla="*/ 381000 w 1535613"/>
              <a:gd name="connsiteY25" fmla="*/ 718457 h 1915886"/>
              <a:gd name="connsiteX26" fmla="*/ 359229 w 1535613"/>
              <a:gd name="connsiteY26" fmla="*/ 751114 h 1915886"/>
              <a:gd name="connsiteX27" fmla="*/ 337458 w 1535613"/>
              <a:gd name="connsiteY27" fmla="*/ 816429 h 1915886"/>
              <a:gd name="connsiteX28" fmla="*/ 293915 w 1535613"/>
              <a:gd name="connsiteY28" fmla="*/ 947057 h 1915886"/>
              <a:gd name="connsiteX29" fmla="*/ 283029 w 1535613"/>
              <a:gd name="connsiteY29" fmla="*/ 979714 h 1915886"/>
              <a:gd name="connsiteX30" fmla="*/ 272143 w 1535613"/>
              <a:gd name="connsiteY30" fmla="*/ 1012371 h 1915886"/>
              <a:gd name="connsiteX31" fmla="*/ 250372 w 1535613"/>
              <a:gd name="connsiteY31" fmla="*/ 1034143 h 1915886"/>
              <a:gd name="connsiteX32" fmla="*/ 206829 w 1535613"/>
              <a:gd name="connsiteY32" fmla="*/ 1164771 h 1915886"/>
              <a:gd name="connsiteX33" fmla="*/ 195943 w 1535613"/>
              <a:gd name="connsiteY33" fmla="*/ 1197429 h 1915886"/>
              <a:gd name="connsiteX34" fmla="*/ 174172 w 1535613"/>
              <a:gd name="connsiteY34" fmla="*/ 1230086 h 1915886"/>
              <a:gd name="connsiteX35" fmla="*/ 152400 w 1535613"/>
              <a:gd name="connsiteY35" fmla="*/ 1295400 h 1915886"/>
              <a:gd name="connsiteX36" fmla="*/ 141515 w 1535613"/>
              <a:gd name="connsiteY36" fmla="*/ 1328057 h 1915886"/>
              <a:gd name="connsiteX37" fmla="*/ 130629 w 1535613"/>
              <a:gd name="connsiteY37" fmla="*/ 1371600 h 1915886"/>
              <a:gd name="connsiteX38" fmla="*/ 108858 w 1535613"/>
              <a:gd name="connsiteY38" fmla="*/ 1436914 h 1915886"/>
              <a:gd name="connsiteX39" fmla="*/ 54429 w 1535613"/>
              <a:gd name="connsiteY39" fmla="*/ 1600200 h 1915886"/>
              <a:gd name="connsiteX40" fmla="*/ 32658 w 1535613"/>
              <a:gd name="connsiteY40" fmla="*/ 1665514 h 1915886"/>
              <a:gd name="connsiteX41" fmla="*/ 0 w 1535613"/>
              <a:gd name="connsiteY41" fmla="*/ 1785257 h 1915886"/>
              <a:gd name="connsiteX42" fmla="*/ 32658 w 1535613"/>
              <a:gd name="connsiteY42" fmla="*/ 1905000 h 1915886"/>
              <a:gd name="connsiteX43" fmla="*/ 65315 w 1535613"/>
              <a:gd name="connsiteY43" fmla="*/ 1915886 h 1915886"/>
              <a:gd name="connsiteX44" fmla="*/ 97972 w 1535613"/>
              <a:gd name="connsiteY44" fmla="*/ 1817914 h 1915886"/>
              <a:gd name="connsiteX45" fmla="*/ 108858 w 1535613"/>
              <a:gd name="connsiteY45" fmla="*/ 1785257 h 1915886"/>
              <a:gd name="connsiteX46" fmla="*/ 130629 w 1535613"/>
              <a:gd name="connsiteY46" fmla="*/ 1752600 h 1915886"/>
              <a:gd name="connsiteX47" fmla="*/ 152400 w 1535613"/>
              <a:gd name="connsiteY47" fmla="*/ 1665514 h 1915886"/>
              <a:gd name="connsiteX48" fmla="*/ 174172 w 1535613"/>
              <a:gd name="connsiteY48" fmla="*/ 1578429 h 1915886"/>
              <a:gd name="connsiteX49" fmla="*/ 195943 w 1535613"/>
              <a:gd name="connsiteY49" fmla="*/ 1513114 h 1915886"/>
              <a:gd name="connsiteX50" fmla="*/ 206829 w 1535613"/>
              <a:gd name="connsiteY50" fmla="*/ 1469571 h 1915886"/>
              <a:gd name="connsiteX51" fmla="*/ 228600 w 1535613"/>
              <a:gd name="connsiteY51" fmla="*/ 1404257 h 1915886"/>
              <a:gd name="connsiteX52" fmla="*/ 239486 w 1535613"/>
              <a:gd name="connsiteY52" fmla="*/ 1349829 h 1915886"/>
              <a:gd name="connsiteX53" fmla="*/ 261258 w 1535613"/>
              <a:gd name="connsiteY53" fmla="*/ 1284514 h 1915886"/>
              <a:gd name="connsiteX54" fmla="*/ 283029 w 1535613"/>
              <a:gd name="connsiteY54" fmla="*/ 1219200 h 1915886"/>
              <a:gd name="connsiteX55" fmla="*/ 359229 w 1535613"/>
              <a:gd name="connsiteY55" fmla="*/ 990600 h 1915886"/>
              <a:gd name="connsiteX56" fmla="*/ 413658 w 1535613"/>
              <a:gd name="connsiteY56" fmla="*/ 827314 h 1915886"/>
              <a:gd name="connsiteX57" fmla="*/ 435429 w 1535613"/>
              <a:gd name="connsiteY57" fmla="*/ 762000 h 1915886"/>
              <a:gd name="connsiteX58" fmla="*/ 457200 w 1535613"/>
              <a:gd name="connsiteY58" fmla="*/ 729343 h 1915886"/>
              <a:gd name="connsiteX59" fmla="*/ 489858 w 1535613"/>
              <a:gd name="connsiteY59" fmla="*/ 674914 h 1915886"/>
              <a:gd name="connsiteX60" fmla="*/ 500743 w 1535613"/>
              <a:gd name="connsiteY60" fmla="*/ 642257 h 1915886"/>
              <a:gd name="connsiteX61" fmla="*/ 544286 w 1535613"/>
              <a:gd name="connsiteY61" fmla="*/ 576943 h 1915886"/>
              <a:gd name="connsiteX62" fmla="*/ 576943 w 1535613"/>
              <a:gd name="connsiteY62" fmla="*/ 511629 h 1915886"/>
              <a:gd name="connsiteX63" fmla="*/ 598715 w 1535613"/>
              <a:gd name="connsiteY63" fmla="*/ 489857 h 1915886"/>
              <a:gd name="connsiteX64" fmla="*/ 620486 w 1535613"/>
              <a:gd name="connsiteY64" fmla="*/ 457200 h 1915886"/>
              <a:gd name="connsiteX65" fmla="*/ 664029 w 1535613"/>
              <a:gd name="connsiteY65" fmla="*/ 413657 h 1915886"/>
              <a:gd name="connsiteX66" fmla="*/ 696686 w 1535613"/>
              <a:gd name="connsiteY66" fmla="*/ 381000 h 1915886"/>
              <a:gd name="connsiteX67" fmla="*/ 740229 w 1535613"/>
              <a:gd name="connsiteY67" fmla="*/ 337457 h 1915886"/>
              <a:gd name="connsiteX68" fmla="*/ 762000 w 1535613"/>
              <a:gd name="connsiteY68" fmla="*/ 304800 h 1915886"/>
              <a:gd name="connsiteX69" fmla="*/ 827315 w 1535613"/>
              <a:gd name="connsiteY69" fmla="*/ 261257 h 1915886"/>
              <a:gd name="connsiteX70" fmla="*/ 892629 w 1535613"/>
              <a:gd name="connsiteY70" fmla="*/ 239486 h 1915886"/>
              <a:gd name="connsiteX71" fmla="*/ 914400 w 1535613"/>
              <a:gd name="connsiteY71" fmla="*/ 217714 h 1915886"/>
              <a:gd name="connsiteX72" fmla="*/ 979715 w 1535613"/>
              <a:gd name="connsiteY72" fmla="*/ 195943 h 1915886"/>
              <a:gd name="connsiteX73" fmla="*/ 1012372 w 1535613"/>
              <a:gd name="connsiteY73" fmla="*/ 185057 h 1915886"/>
              <a:gd name="connsiteX74" fmla="*/ 1077686 w 1535613"/>
              <a:gd name="connsiteY74" fmla="*/ 163286 h 1915886"/>
              <a:gd name="connsiteX75" fmla="*/ 1164772 w 1535613"/>
              <a:gd name="connsiteY75" fmla="*/ 141514 h 1915886"/>
              <a:gd name="connsiteX76" fmla="*/ 1317172 w 1535613"/>
              <a:gd name="connsiteY76" fmla="*/ 108857 h 1915886"/>
              <a:gd name="connsiteX77" fmla="*/ 1491343 w 1535613"/>
              <a:gd name="connsiteY77" fmla="*/ 108857 h 191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535613" h="1915886">
                <a:moveTo>
                  <a:pt x="1491343" y="108857"/>
                </a:moveTo>
                <a:cubicBezTo>
                  <a:pt x="1493174" y="106416"/>
                  <a:pt x="1542113" y="50725"/>
                  <a:pt x="1534886" y="32657"/>
                </a:cubicBezTo>
                <a:cubicBezTo>
                  <a:pt x="1528393" y="16425"/>
                  <a:pt x="1483319" y="4582"/>
                  <a:pt x="1469572" y="0"/>
                </a:cubicBezTo>
                <a:cubicBezTo>
                  <a:pt x="1411515" y="3629"/>
                  <a:pt x="1353309" y="5371"/>
                  <a:pt x="1295400" y="10886"/>
                </a:cubicBezTo>
                <a:cubicBezTo>
                  <a:pt x="1252313" y="14989"/>
                  <a:pt x="1216545" y="29914"/>
                  <a:pt x="1175658" y="43543"/>
                </a:cubicBezTo>
                <a:lnTo>
                  <a:pt x="1077686" y="76200"/>
                </a:lnTo>
                <a:lnTo>
                  <a:pt x="947058" y="119743"/>
                </a:lnTo>
                <a:lnTo>
                  <a:pt x="914400" y="130629"/>
                </a:lnTo>
                <a:lnTo>
                  <a:pt x="881743" y="141514"/>
                </a:lnTo>
                <a:cubicBezTo>
                  <a:pt x="870857" y="148771"/>
                  <a:pt x="861041" y="157972"/>
                  <a:pt x="849086" y="163286"/>
                </a:cubicBezTo>
                <a:cubicBezTo>
                  <a:pt x="828115" y="172607"/>
                  <a:pt x="802867" y="172327"/>
                  <a:pt x="783772" y="185057"/>
                </a:cubicBezTo>
                <a:cubicBezTo>
                  <a:pt x="741568" y="213194"/>
                  <a:pt x="763527" y="202692"/>
                  <a:pt x="718458" y="217714"/>
                </a:cubicBezTo>
                <a:cubicBezTo>
                  <a:pt x="644343" y="291829"/>
                  <a:pt x="760155" y="178864"/>
                  <a:pt x="664029" y="261257"/>
                </a:cubicBezTo>
                <a:cubicBezTo>
                  <a:pt x="648444" y="274615"/>
                  <a:pt x="635000" y="290286"/>
                  <a:pt x="620486" y="304800"/>
                </a:cubicBezTo>
                <a:lnTo>
                  <a:pt x="587829" y="337457"/>
                </a:lnTo>
                <a:lnTo>
                  <a:pt x="566058" y="359229"/>
                </a:lnTo>
                <a:cubicBezTo>
                  <a:pt x="558801" y="366486"/>
                  <a:pt x="549979" y="372460"/>
                  <a:pt x="544286" y="381000"/>
                </a:cubicBezTo>
                <a:cubicBezTo>
                  <a:pt x="537029" y="391886"/>
                  <a:pt x="528366" y="401955"/>
                  <a:pt x="522515" y="413657"/>
                </a:cubicBezTo>
                <a:cubicBezTo>
                  <a:pt x="517383" y="423920"/>
                  <a:pt x="517533" y="436475"/>
                  <a:pt x="511629" y="446314"/>
                </a:cubicBezTo>
                <a:cubicBezTo>
                  <a:pt x="506349" y="455115"/>
                  <a:pt x="497115" y="460829"/>
                  <a:pt x="489858" y="468086"/>
                </a:cubicBezTo>
                <a:cubicBezTo>
                  <a:pt x="486229" y="478972"/>
                  <a:pt x="484876" y="490904"/>
                  <a:pt x="478972" y="500743"/>
                </a:cubicBezTo>
                <a:cubicBezTo>
                  <a:pt x="473691" y="509544"/>
                  <a:pt x="461790" y="513334"/>
                  <a:pt x="457200" y="522514"/>
                </a:cubicBezTo>
                <a:cubicBezTo>
                  <a:pt x="446937" y="543040"/>
                  <a:pt x="442686" y="566057"/>
                  <a:pt x="435429" y="587829"/>
                </a:cubicBezTo>
                <a:cubicBezTo>
                  <a:pt x="431800" y="598715"/>
                  <a:pt x="430908" y="610939"/>
                  <a:pt x="424543" y="620486"/>
                </a:cubicBezTo>
                <a:cubicBezTo>
                  <a:pt x="417286" y="631372"/>
                  <a:pt x="408085" y="641188"/>
                  <a:pt x="402772" y="653143"/>
                </a:cubicBezTo>
                <a:cubicBezTo>
                  <a:pt x="393451" y="674114"/>
                  <a:pt x="393730" y="699362"/>
                  <a:pt x="381000" y="718457"/>
                </a:cubicBezTo>
                <a:cubicBezTo>
                  <a:pt x="373743" y="729343"/>
                  <a:pt x="364542" y="739159"/>
                  <a:pt x="359229" y="751114"/>
                </a:cubicBezTo>
                <a:cubicBezTo>
                  <a:pt x="349909" y="772085"/>
                  <a:pt x="344715" y="794657"/>
                  <a:pt x="337458" y="816429"/>
                </a:cubicBezTo>
                <a:lnTo>
                  <a:pt x="293915" y="947057"/>
                </a:lnTo>
                <a:lnTo>
                  <a:pt x="283029" y="979714"/>
                </a:lnTo>
                <a:cubicBezTo>
                  <a:pt x="279400" y="990600"/>
                  <a:pt x="280257" y="1004257"/>
                  <a:pt x="272143" y="1012371"/>
                </a:cubicBezTo>
                <a:lnTo>
                  <a:pt x="250372" y="1034143"/>
                </a:lnTo>
                <a:lnTo>
                  <a:pt x="206829" y="1164771"/>
                </a:lnTo>
                <a:cubicBezTo>
                  <a:pt x="203200" y="1175657"/>
                  <a:pt x="202308" y="1187881"/>
                  <a:pt x="195943" y="1197429"/>
                </a:cubicBezTo>
                <a:cubicBezTo>
                  <a:pt x="188686" y="1208315"/>
                  <a:pt x="179485" y="1218131"/>
                  <a:pt x="174172" y="1230086"/>
                </a:cubicBezTo>
                <a:cubicBezTo>
                  <a:pt x="164851" y="1251057"/>
                  <a:pt x="159657" y="1273629"/>
                  <a:pt x="152400" y="1295400"/>
                </a:cubicBezTo>
                <a:cubicBezTo>
                  <a:pt x="148771" y="1306286"/>
                  <a:pt x="144298" y="1316925"/>
                  <a:pt x="141515" y="1328057"/>
                </a:cubicBezTo>
                <a:cubicBezTo>
                  <a:pt x="137886" y="1342571"/>
                  <a:pt x="134928" y="1357270"/>
                  <a:pt x="130629" y="1371600"/>
                </a:cubicBezTo>
                <a:cubicBezTo>
                  <a:pt x="124035" y="1393581"/>
                  <a:pt x="116115" y="1415143"/>
                  <a:pt x="108858" y="1436914"/>
                </a:cubicBezTo>
                <a:lnTo>
                  <a:pt x="54429" y="1600200"/>
                </a:lnTo>
                <a:lnTo>
                  <a:pt x="32658" y="1665514"/>
                </a:lnTo>
                <a:cubicBezTo>
                  <a:pt x="8103" y="1763732"/>
                  <a:pt x="20348" y="1724213"/>
                  <a:pt x="0" y="1785257"/>
                </a:cubicBezTo>
                <a:cubicBezTo>
                  <a:pt x="5158" y="1831681"/>
                  <a:pt x="-10206" y="1879282"/>
                  <a:pt x="32658" y="1905000"/>
                </a:cubicBezTo>
                <a:cubicBezTo>
                  <a:pt x="42497" y="1910904"/>
                  <a:pt x="54429" y="1912257"/>
                  <a:pt x="65315" y="1915886"/>
                </a:cubicBezTo>
                <a:lnTo>
                  <a:pt x="97972" y="1817914"/>
                </a:lnTo>
                <a:cubicBezTo>
                  <a:pt x="101601" y="1807028"/>
                  <a:pt x="102493" y="1794804"/>
                  <a:pt x="108858" y="1785257"/>
                </a:cubicBezTo>
                <a:lnTo>
                  <a:pt x="130629" y="1752600"/>
                </a:lnTo>
                <a:cubicBezTo>
                  <a:pt x="157255" y="1619471"/>
                  <a:pt x="127298" y="1757553"/>
                  <a:pt x="152400" y="1665514"/>
                </a:cubicBezTo>
                <a:cubicBezTo>
                  <a:pt x="160273" y="1636647"/>
                  <a:pt x="164710" y="1606815"/>
                  <a:pt x="174172" y="1578429"/>
                </a:cubicBezTo>
                <a:cubicBezTo>
                  <a:pt x="181429" y="1556657"/>
                  <a:pt x="190377" y="1535378"/>
                  <a:pt x="195943" y="1513114"/>
                </a:cubicBezTo>
                <a:cubicBezTo>
                  <a:pt x="199572" y="1498600"/>
                  <a:pt x="202530" y="1483901"/>
                  <a:pt x="206829" y="1469571"/>
                </a:cubicBezTo>
                <a:cubicBezTo>
                  <a:pt x="213423" y="1447590"/>
                  <a:pt x="224099" y="1426760"/>
                  <a:pt x="228600" y="1404257"/>
                </a:cubicBezTo>
                <a:cubicBezTo>
                  <a:pt x="232229" y="1386114"/>
                  <a:pt x="234618" y="1367679"/>
                  <a:pt x="239486" y="1349829"/>
                </a:cubicBezTo>
                <a:cubicBezTo>
                  <a:pt x="245525" y="1327688"/>
                  <a:pt x="254001" y="1306286"/>
                  <a:pt x="261258" y="1284514"/>
                </a:cubicBezTo>
                <a:lnTo>
                  <a:pt x="283029" y="1219200"/>
                </a:lnTo>
                <a:lnTo>
                  <a:pt x="359229" y="990600"/>
                </a:lnTo>
                <a:lnTo>
                  <a:pt x="413658" y="827314"/>
                </a:lnTo>
                <a:cubicBezTo>
                  <a:pt x="413660" y="827309"/>
                  <a:pt x="435426" y="762004"/>
                  <a:pt x="435429" y="762000"/>
                </a:cubicBezTo>
                <a:cubicBezTo>
                  <a:pt x="442686" y="751114"/>
                  <a:pt x="451349" y="741045"/>
                  <a:pt x="457200" y="729343"/>
                </a:cubicBezTo>
                <a:cubicBezTo>
                  <a:pt x="485462" y="672819"/>
                  <a:pt x="447333" y="717439"/>
                  <a:pt x="489858" y="674914"/>
                </a:cubicBezTo>
                <a:cubicBezTo>
                  <a:pt x="493486" y="664028"/>
                  <a:pt x="495171" y="652287"/>
                  <a:pt x="500743" y="642257"/>
                </a:cubicBezTo>
                <a:cubicBezTo>
                  <a:pt x="513450" y="619384"/>
                  <a:pt x="536011" y="601766"/>
                  <a:pt x="544286" y="576943"/>
                </a:cubicBezTo>
                <a:cubicBezTo>
                  <a:pt x="555784" y="542451"/>
                  <a:pt x="552827" y="541774"/>
                  <a:pt x="576943" y="511629"/>
                </a:cubicBezTo>
                <a:cubicBezTo>
                  <a:pt x="583354" y="503615"/>
                  <a:pt x="592304" y="497871"/>
                  <a:pt x="598715" y="489857"/>
                </a:cubicBezTo>
                <a:cubicBezTo>
                  <a:pt x="606888" y="479641"/>
                  <a:pt x="611972" y="467133"/>
                  <a:pt x="620486" y="457200"/>
                </a:cubicBezTo>
                <a:cubicBezTo>
                  <a:pt x="633844" y="441615"/>
                  <a:pt x="649515" y="428171"/>
                  <a:pt x="664029" y="413657"/>
                </a:cubicBezTo>
                <a:lnTo>
                  <a:pt x="696686" y="381000"/>
                </a:lnTo>
                <a:lnTo>
                  <a:pt x="740229" y="337457"/>
                </a:lnTo>
                <a:cubicBezTo>
                  <a:pt x="747486" y="326571"/>
                  <a:pt x="752154" y="313415"/>
                  <a:pt x="762000" y="304800"/>
                </a:cubicBezTo>
                <a:cubicBezTo>
                  <a:pt x="781692" y="287569"/>
                  <a:pt x="802492" y="269531"/>
                  <a:pt x="827315" y="261257"/>
                </a:cubicBezTo>
                <a:lnTo>
                  <a:pt x="892629" y="239486"/>
                </a:lnTo>
                <a:cubicBezTo>
                  <a:pt x="899886" y="232229"/>
                  <a:pt x="905220" y="222304"/>
                  <a:pt x="914400" y="217714"/>
                </a:cubicBezTo>
                <a:cubicBezTo>
                  <a:pt x="934926" y="207451"/>
                  <a:pt x="957943" y="203200"/>
                  <a:pt x="979715" y="195943"/>
                </a:cubicBezTo>
                <a:lnTo>
                  <a:pt x="1012372" y="185057"/>
                </a:lnTo>
                <a:lnTo>
                  <a:pt x="1077686" y="163286"/>
                </a:lnTo>
                <a:lnTo>
                  <a:pt x="1164772" y="141514"/>
                </a:lnTo>
                <a:cubicBezTo>
                  <a:pt x="1214236" y="129148"/>
                  <a:pt x="1267793" y="115029"/>
                  <a:pt x="1317172" y="108857"/>
                </a:cubicBezTo>
                <a:lnTo>
                  <a:pt x="1491343" y="108857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00B0F0"/>
                </a:solidFill>
              </a:rPr>
              <a:t>GT</a:t>
            </a:r>
            <a:r>
              <a:rPr lang="en-US" dirty="0" smtClean="0">
                <a:solidFill>
                  <a:schemeClr val="bg1"/>
                </a:solidFill>
              </a:rPr>
              <a:t> = greater tuberosity, </a:t>
            </a:r>
            <a:r>
              <a:rPr lang="en-US" dirty="0" smtClean="0">
                <a:solidFill>
                  <a:srgbClr val="FFC000"/>
                </a:solidFill>
              </a:rPr>
              <a:t>LT</a:t>
            </a:r>
            <a:r>
              <a:rPr lang="en-US" dirty="0" smtClean="0">
                <a:solidFill>
                  <a:schemeClr val="bg1"/>
                </a:solidFill>
              </a:rPr>
              <a:t> = lesser tuberosity, G = glenoid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1864271">
            <a:off x="2047389" y="2932525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8064271">
            <a:off x="2290990" y="2932555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475875" y="5410035"/>
            <a:ext cx="376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Neutral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09107" y="827022"/>
            <a:ext cx="47906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Use a high frequency linear transducer. Start anteriorly. This is the short axis of the mid </a:t>
            </a:r>
            <a:r>
              <a:rPr lang="en-US" sz="2400" dirty="0" smtClean="0">
                <a:solidFill>
                  <a:srgbClr val="FF0000"/>
                </a:solidFill>
              </a:rPr>
              <a:t>LHBB. 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Short Axis </a:t>
            </a:r>
            <a:r>
              <a:rPr lang="en-US" sz="2400" b="1" dirty="0" smtClean="0">
                <a:solidFill>
                  <a:srgbClr val="FF0000"/>
                </a:solidFill>
              </a:rPr>
              <a:t>LHBB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7801396" y="2827347"/>
            <a:ext cx="602108" cy="847082"/>
          </a:xfrm>
          <a:custGeom>
            <a:avLst/>
            <a:gdLst>
              <a:gd name="connsiteX0" fmla="*/ 439424 w 602108"/>
              <a:gd name="connsiteY0" fmla="*/ 0 h 847082"/>
              <a:gd name="connsiteX1" fmla="*/ 360886 w 602108"/>
              <a:gd name="connsiteY1" fmla="*/ 22440 h 847082"/>
              <a:gd name="connsiteX2" fmla="*/ 344057 w 602108"/>
              <a:gd name="connsiteY2" fmla="*/ 28049 h 847082"/>
              <a:gd name="connsiteX3" fmla="*/ 293568 w 602108"/>
              <a:gd name="connsiteY3" fmla="*/ 50489 h 847082"/>
              <a:gd name="connsiteX4" fmla="*/ 259910 w 602108"/>
              <a:gd name="connsiteY4" fmla="*/ 61708 h 847082"/>
              <a:gd name="connsiteX5" fmla="*/ 226251 w 602108"/>
              <a:gd name="connsiteY5" fmla="*/ 84147 h 847082"/>
              <a:gd name="connsiteX6" fmla="*/ 209421 w 602108"/>
              <a:gd name="connsiteY6" fmla="*/ 100977 h 847082"/>
              <a:gd name="connsiteX7" fmla="*/ 175762 w 602108"/>
              <a:gd name="connsiteY7" fmla="*/ 117806 h 847082"/>
              <a:gd name="connsiteX8" fmla="*/ 147713 w 602108"/>
              <a:gd name="connsiteY8" fmla="*/ 151465 h 847082"/>
              <a:gd name="connsiteX9" fmla="*/ 130884 w 602108"/>
              <a:gd name="connsiteY9" fmla="*/ 162685 h 847082"/>
              <a:gd name="connsiteX10" fmla="*/ 97225 w 602108"/>
              <a:gd name="connsiteY10" fmla="*/ 213173 h 847082"/>
              <a:gd name="connsiteX11" fmla="*/ 86005 w 602108"/>
              <a:gd name="connsiteY11" fmla="*/ 230003 h 847082"/>
              <a:gd name="connsiteX12" fmla="*/ 69176 w 602108"/>
              <a:gd name="connsiteY12" fmla="*/ 241222 h 847082"/>
              <a:gd name="connsiteX13" fmla="*/ 29907 w 602108"/>
              <a:gd name="connsiteY13" fmla="*/ 359028 h 847082"/>
              <a:gd name="connsiteX14" fmla="*/ 13078 w 602108"/>
              <a:gd name="connsiteY14" fmla="*/ 409517 h 847082"/>
              <a:gd name="connsiteX15" fmla="*/ 7468 w 602108"/>
              <a:gd name="connsiteY15" fmla="*/ 426346 h 847082"/>
              <a:gd name="connsiteX16" fmla="*/ 7468 w 602108"/>
              <a:gd name="connsiteY16" fmla="*/ 650739 h 847082"/>
              <a:gd name="connsiteX17" fmla="*/ 18687 w 602108"/>
              <a:gd name="connsiteY17" fmla="*/ 684398 h 847082"/>
              <a:gd name="connsiteX18" fmla="*/ 41127 w 602108"/>
              <a:gd name="connsiteY18" fmla="*/ 740496 h 847082"/>
              <a:gd name="connsiteX19" fmla="*/ 57956 w 602108"/>
              <a:gd name="connsiteY19" fmla="*/ 751716 h 847082"/>
              <a:gd name="connsiteX20" fmla="*/ 74786 w 602108"/>
              <a:gd name="connsiteY20" fmla="*/ 768545 h 847082"/>
              <a:gd name="connsiteX21" fmla="*/ 125274 w 602108"/>
              <a:gd name="connsiteY21" fmla="*/ 802204 h 847082"/>
              <a:gd name="connsiteX22" fmla="*/ 142103 w 602108"/>
              <a:gd name="connsiteY22" fmla="*/ 813424 h 847082"/>
              <a:gd name="connsiteX23" fmla="*/ 192592 w 602108"/>
              <a:gd name="connsiteY23" fmla="*/ 835863 h 847082"/>
              <a:gd name="connsiteX24" fmla="*/ 287959 w 602108"/>
              <a:gd name="connsiteY24" fmla="*/ 847082 h 847082"/>
              <a:gd name="connsiteX25" fmla="*/ 411375 w 602108"/>
              <a:gd name="connsiteY25" fmla="*/ 841473 h 847082"/>
              <a:gd name="connsiteX26" fmla="*/ 428204 w 602108"/>
              <a:gd name="connsiteY26" fmla="*/ 835863 h 847082"/>
              <a:gd name="connsiteX27" fmla="*/ 445033 w 602108"/>
              <a:gd name="connsiteY27" fmla="*/ 824643 h 847082"/>
              <a:gd name="connsiteX28" fmla="*/ 473083 w 602108"/>
              <a:gd name="connsiteY28" fmla="*/ 796594 h 847082"/>
              <a:gd name="connsiteX29" fmla="*/ 484302 w 602108"/>
              <a:gd name="connsiteY29" fmla="*/ 779765 h 847082"/>
              <a:gd name="connsiteX30" fmla="*/ 517961 w 602108"/>
              <a:gd name="connsiteY30" fmla="*/ 751716 h 847082"/>
              <a:gd name="connsiteX31" fmla="*/ 534791 w 602108"/>
              <a:gd name="connsiteY31" fmla="*/ 718057 h 847082"/>
              <a:gd name="connsiteX32" fmla="*/ 546010 w 602108"/>
              <a:gd name="connsiteY32" fmla="*/ 701227 h 847082"/>
              <a:gd name="connsiteX33" fmla="*/ 557230 w 602108"/>
              <a:gd name="connsiteY33" fmla="*/ 667568 h 847082"/>
              <a:gd name="connsiteX34" fmla="*/ 574059 w 602108"/>
              <a:gd name="connsiteY34" fmla="*/ 633909 h 847082"/>
              <a:gd name="connsiteX35" fmla="*/ 585279 w 602108"/>
              <a:gd name="connsiteY35" fmla="*/ 617080 h 847082"/>
              <a:gd name="connsiteX36" fmla="*/ 602108 w 602108"/>
              <a:gd name="connsiteY36" fmla="*/ 555372 h 847082"/>
              <a:gd name="connsiteX37" fmla="*/ 596498 w 602108"/>
              <a:gd name="connsiteY37" fmla="*/ 330979 h 847082"/>
              <a:gd name="connsiteX38" fmla="*/ 590889 w 602108"/>
              <a:gd name="connsiteY38" fmla="*/ 302930 h 847082"/>
              <a:gd name="connsiteX39" fmla="*/ 579669 w 602108"/>
              <a:gd name="connsiteY39" fmla="*/ 230003 h 847082"/>
              <a:gd name="connsiteX40" fmla="*/ 574059 w 602108"/>
              <a:gd name="connsiteY40" fmla="*/ 168295 h 847082"/>
              <a:gd name="connsiteX41" fmla="*/ 562840 w 602108"/>
              <a:gd name="connsiteY41" fmla="*/ 134636 h 847082"/>
              <a:gd name="connsiteX42" fmla="*/ 557230 w 602108"/>
              <a:gd name="connsiteY42" fmla="*/ 117806 h 847082"/>
              <a:gd name="connsiteX43" fmla="*/ 534791 w 602108"/>
              <a:gd name="connsiteY43" fmla="*/ 84147 h 847082"/>
              <a:gd name="connsiteX44" fmla="*/ 529181 w 602108"/>
              <a:gd name="connsiteY44" fmla="*/ 67318 h 847082"/>
              <a:gd name="connsiteX45" fmla="*/ 489912 w 602108"/>
              <a:gd name="connsiteY45" fmla="*/ 22440 h 847082"/>
              <a:gd name="connsiteX46" fmla="*/ 439424 w 602108"/>
              <a:gd name="connsiteY46" fmla="*/ 0 h 84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2108" h="847082">
                <a:moveTo>
                  <a:pt x="439424" y="0"/>
                </a:moveTo>
                <a:cubicBezTo>
                  <a:pt x="383059" y="14092"/>
                  <a:pt x="409183" y="6341"/>
                  <a:pt x="360886" y="22440"/>
                </a:cubicBezTo>
                <a:lnTo>
                  <a:pt x="344057" y="28049"/>
                </a:lnTo>
                <a:cubicBezTo>
                  <a:pt x="317388" y="45828"/>
                  <a:pt x="333621" y="37138"/>
                  <a:pt x="293568" y="50489"/>
                </a:cubicBezTo>
                <a:cubicBezTo>
                  <a:pt x="293563" y="50491"/>
                  <a:pt x="259914" y="61705"/>
                  <a:pt x="259910" y="61708"/>
                </a:cubicBezTo>
                <a:cubicBezTo>
                  <a:pt x="248690" y="69188"/>
                  <a:pt x="235786" y="74612"/>
                  <a:pt x="226251" y="84147"/>
                </a:cubicBezTo>
                <a:cubicBezTo>
                  <a:pt x="220641" y="89757"/>
                  <a:pt x="216022" y="96576"/>
                  <a:pt x="209421" y="100977"/>
                </a:cubicBezTo>
                <a:cubicBezTo>
                  <a:pt x="158823" y="134710"/>
                  <a:pt x="228722" y="73673"/>
                  <a:pt x="175762" y="117806"/>
                </a:cubicBezTo>
                <a:cubicBezTo>
                  <a:pt x="120637" y="163743"/>
                  <a:pt x="191827" y="107351"/>
                  <a:pt x="147713" y="151465"/>
                </a:cubicBezTo>
                <a:cubicBezTo>
                  <a:pt x="142946" y="156232"/>
                  <a:pt x="136494" y="158945"/>
                  <a:pt x="130884" y="162685"/>
                </a:cubicBezTo>
                <a:lnTo>
                  <a:pt x="97225" y="213173"/>
                </a:lnTo>
                <a:cubicBezTo>
                  <a:pt x="93485" y="218783"/>
                  <a:pt x="91615" y="226263"/>
                  <a:pt x="86005" y="230003"/>
                </a:cubicBezTo>
                <a:lnTo>
                  <a:pt x="69176" y="241222"/>
                </a:lnTo>
                <a:lnTo>
                  <a:pt x="29907" y="359028"/>
                </a:lnTo>
                <a:lnTo>
                  <a:pt x="13078" y="409517"/>
                </a:lnTo>
                <a:lnTo>
                  <a:pt x="7468" y="426346"/>
                </a:lnTo>
                <a:cubicBezTo>
                  <a:pt x="-1215" y="521852"/>
                  <a:pt x="-3688" y="520584"/>
                  <a:pt x="7468" y="650739"/>
                </a:cubicBezTo>
                <a:cubicBezTo>
                  <a:pt x="8478" y="662522"/>
                  <a:pt x="15819" y="672925"/>
                  <a:pt x="18687" y="684398"/>
                </a:cubicBezTo>
                <a:cubicBezTo>
                  <a:pt x="23331" y="702973"/>
                  <a:pt x="26837" y="726205"/>
                  <a:pt x="41127" y="740496"/>
                </a:cubicBezTo>
                <a:cubicBezTo>
                  <a:pt x="45894" y="745263"/>
                  <a:pt x="52777" y="747400"/>
                  <a:pt x="57956" y="751716"/>
                </a:cubicBezTo>
                <a:cubicBezTo>
                  <a:pt x="64051" y="756795"/>
                  <a:pt x="68524" y="763674"/>
                  <a:pt x="74786" y="768545"/>
                </a:cubicBezTo>
                <a:cubicBezTo>
                  <a:pt x="74793" y="768550"/>
                  <a:pt x="116856" y="796592"/>
                  <a:pt x="125274" y="802204"/>
                </a:cubicBezTo>
                <a:lnTo>
                  <a:pt x="142103" y="813424"/>
                </a:lnTo>
                <a:cubicBezTo>
                  <a:pt x="159637" y="825113"/>
                  <a:pt x="168564" y="833193"/>
                  <a:pt x="192592" y="835863"/>
                </a:cubicBezTo>
                <a:cubicBezTo>
                  <a:pt x="258064" y="843138"/>
                  <a:pt x="226278" y="839373"/>
                  <a:pt x="287959" y="847082"/>
                </a:cubicBezTo>
                <a:cubicBezTo>
                  <a:pt x="329098" y="845212"/>
                  <a:pt x="370325" y="844757"/>
                  <a:pt x="411375" y="841473"/>
                </a:cubicBezTo>
                <a:cubicBezTo>
                  <a:pt x="417269" y="841001"/>
                  <a:pt x="422915" y="838508"/>
                  <a:pt x="428204" y="835863"/>
                </a:cubicBezTo>
                <a:cubicBezTo>
                  <a:pt x="434234" y="832848"/>
                  <a:pt x="439423" y="828383"/>
                  <a:pt x="445033" y="824643"/>
                </a:cubicBezTo>
                <a:cubicBezTo>
                  <a:pt x="474955" y="779763"/>
                  <a:pt x="435681" y="833996"/>
                  <a:pt x="473083" y="796594"/>
                </a:cubicBezTo>
                <a:cubicBezTo>
                  <a:pt x="477850" y="791827"/>
                  <a:pt x="479535" y="784532"/>
                  <a:pt x="484302" y="779765"/>
                </a:cubicBezTo>
                <a:cubicBezTo>
                  <a:pt x="528428" y="735639"/>
                  <a:pt x="472014" y="806853"/>
                  <a:pt x="517961" y="751716"/>
                </a:cubicBezTo>
                <a:cubicBezTo>
                  <a:pt x="538056" y="727602"/>
                  <a:pt x="522142" y="743355"/>
                  <a:pt x="534791" y="718057"/>
                </a:cubicBezTo>
                <a:cubicBezTo>
                  <a:pt x="537806" y="712027"/>
                  <a:pt x="543272" y="707388"/>
                  <a:pt x="546010" y="701227"/>
                </a:cubicBezTo>
                <a:cubicBezTo>
                  <a:pt x="550813" y="690420"/>
                  <a:pt x="550670" y="677408"/>
                  <a:pt x="557230" y="667568"/>
                </a:cubicBezTo>
                <a:cubicBezTo>
                  <a:pt x="589387" y="619331"/>
                  <a:pt x="550829" y="680368"/>
                  <a:pt x="574059" y="633909"/>
                </a:cubicBezTo>
                <a:cubicBezTo>
                  <a:pt x="577074" y="627879"/>
                  <a:pt x="582541" y="623241"/>
                  <a:pt x="585279" y="617080"/>
                </a:cubicBezTo>
                <a:cubicBezTo>
                  <a:pt x="595630" y="593790"/>
                  <a:pt x="597309" y="579365"/>
                  <a:pt x="602108" y="555372"/>
                </a:cubicBezTo>
                <a:cubicBezTo>
                  <a:pt x="600238" y="480574"/>
                  <a:pt x="599820" y="405726"/>
                  <a:pt x="596498" y="330979"/>
                </a:cubicBezTo>
                <a:cubicBezTo>
                  <a:pt x="596075" y="321454"/>
                  <a:pt x="592339" y="312354"/>
                  <a:pt x="590889" y="302930"/>
                </a:cubicBezTo>
                <a:cubicBezTo>
                  <a:pt x="577309" y="214655"/>
                  <a:pt x="592529" y="294298"/>
                  <a:pt x="579669" y="230003"/>
                </a:cubicBezTo>
                <a:cubicBezTo>
                  <a:pt x="577799" y="209434"/>
                  <a:pt x="577648" y="188635"/>
                  <a:pt x="574059" y="168295"/>
                </a:cubicBezTo>
                <a:cubicBezTo>
                  <a:pt x="572004" y="156648"/>
                  <a:pt x="566580" y="145856"/>
                  <a:pt x="562840" y="134636"/>
                </a:cubicBezTo>
                <a:cubicBezTo>
                  <a:pt x="560970" y="129026"/>
                  <a:pt x="560510" y="122726"/>
                  <a:pt x="557230" y="117806"/>
                </a:cubicBezTo>
                <a:cubicBezTo>
                  <a:pt x="549750" y="106586"/>
                  <a:pt x="539055" y="96939"/>
                  <a:pt x="534791" y="84147"/>
                </a:cubicBezTo>
                <a:cubicBezTo>
                  <a:pt x="532921" y="78537"/>
                  <a:pt x="532053" y="72487"/>
                  <a:pt x="529181" y="67318"/>
                </a:cubicBezTo>
                <a:cubicBezTo>
                  <a:pt x="517991" y="47177"/>
                  <a:pt x="510466" y="31575"/>
                  <a:pt x="489912" y="22440"/>
                </a:cubicBezTo>
                <a:cubicBezTo>
                  <a:pt x="479105" y="17637"/>
                  <a:pt x="456253" y="11220"/>
                  <a:pt x="439424" y="0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545364" y="3394463"/>
            <a:ext cx="565744" cy="535680"/>
          </a:xfrm>
          <a:custGeom>
            <a:avLst/>
            <a:gdLst>
              <a:gd name="connsiteX0" fmla="*/ 276294 w 565744"/>
              <a:gd name="connsiteY0" fmla="*/ 532852 h 535680"/>
              <a:gd name="connsiteX1" fmla="*/ 322342 w 565744"/>
              <a:gd name="connsiteY1" fmla="*/ 532852 h 535680"/>
              <a:gd name="connsiteX2" fmla="*/ 421019 w 565744"/>
              <a:gd name="connsiteY2" fmla="*/ 526274 h 535680"/>
              <a:gd name="connsiteX3" fmla="*/ 447332 w 565744"/>
              <a:gd name="connsiteY3" fmla="*/ 519695 h 535680"/>
              <a:gd name="connsiteX4" fmla="*/ 486803 w 565744"/>
              <a:gd name="connsiteY4" fmla="*/ 493382 h 535680"/>
              <a:gd name="connsiteX5" fmla="*/ 499960 w 565744"/>
              <a:gd name="connsiteY5" fmla="*/ 473646 h 535680"/>
              <a:gd name="connsiteX6" fmla="*/ 506538 w 565744"/>
              <a:gd name="connsiteY6" fmla="*/ 453911 h 535680"/>
              <a:gd name="connsiteX7" fmla="*/ 526273 w 565744"/>
              <a:gd name="connsiteY7" fmla="*/ 440754 h 535680"/>
              <a:gd name="connsiteX8" fmla="*/ 546009 w 565744"/>
              <a:gd name="connsiteY8" fmla="*/ 401284 h 535680"/>
              <a:gd name="connsiteX9" fmla="*/ 559165 w 565744"/>
              <a:gd name="connsiteY9" fmla="*/ 355235 h 535680"/>
              <a:gd name="connsiteX10" fmla="*/ 565744 w 565744"/>
              <a:gd name="connsiteY10" fmla="*/ 335500 h 535680"/>
              <a:gd name="connsiteX11" fmla="*/ 552587 w 565744"/>
              <a:gd name="connsiteY11" fmla="*/ 184196 h 535680"/>
              <a:gd name="connsiteX12" fmla="*/ 539430 w 565744"/>
              <a:gd name="connsiteY12" fmla="*/ 144725 h 535680"/>
              <a:gd name="connsiteX13" fmla="*/ 526273 w 565744"/>
              <a:gd name="connsiteY13" fmla="*/ 124990 h 535680"/>
              <a:gd name="connsiteX14" fmla="*/ 506538 w 565744"/>
              <a:gd name="connsiteY14" fmla="*/ 85520 h 535680"/>
              <a:gd name="connsiteX15" fmla="*/ 486803 w 565744"/>
              <a:gd name="connsiteY15" fmla="*/ 78941 h 535680"/>
              <a:gd name="connsiteX16" fmla="*/ 467068 w 565744"/>
              <a:gd name="connsiteY16" fmla="*/ 65784 h 535680"/>
              <a:gd name="connsiteX17" fmla="*/ 427597 w 565744"/>
              <a:gd name="connsiteY17" fmla="*/ 52628 h 535680"/>
              <a:gd name="connsiteX18" fmla="*/ 407862 w 565744"/>
              <a:gd name="connsiteY18" fmla="*/ 46049 h 535680"/>
              <a:gd name="connsiteX19" fmla="*/ 368391 w 565744"/>
              <a:gd name="connsiteY19" fmla="*/ 26314 h 535680"/>
              <a:gd name="connsiteX20" fmla="*/ 348656 w 565744"/>
              <a:gd name="connsiteY20" fmla="*/ 13157 h 535680"/>
              <a:gd name="connsiteX21" fmla="*/ 309186 w 565744"/>
              <a:gd name="connsiteY21" fmla="*/ 0 h 535680"/>
              <a:gd name="connsiteX22" fmla="*/ 184196 w 565744"/>
              <a:gd name="connsiteY22" fmla="*/ 13157 h 535680"/>
              <a:gd name="connsiteX23" fmla="*/ 144725 w 565744"/>
              <a:gd name="connsiteY23" fmla="*/ 32892 h 535680"/>
              <a:gd name="connsiteX24" fmla="*/ 105255 w 565744"/>
              <a:gd name="connsiteY24" fmla="*/ 59206 h 535680"/>
              <a:gd name="connsiteX25" fmla="*/ 65784 w 565744"/>
              <a:gd name="connsiteY25" fmla="*/ 85520 h 535680"/>
              <a:gd name="connsiteX26" fmla="*/ 39471 w 565744"/>
              <a:gd name="connsiteY26" fmla="*/ 124990 h 535680"/>
              <a:gd name="connsiteX27" fmla="*/ 19735 w 565744"/>
              <a:gd name="connsiteY27" fmla="*/ 164461 h 535680"/>
              <a:gd name="connsiteX28" fmla="*/ 6578 w 565744"/>
              <a:gd name="connsiteY28" fmla="*/ 203931 h 535680"/>
              <a:gd name="connsiteX29" fmla="*/ 0 w 565744"/>
              <a:gd name="connsiteY29" fmla="*/ 223666 h 535680"/>
              <a:gd name="connsiteX30" fmla="*/ 13157 w 565744"/>
              <a:gd name="connsiteY30" fmla="*/ 328921 h 535680"/>
              <a:gd name="connsiteX31" fmla="*/ 39471 w 565744"/>
              <a:gd name="connsiteY31" fmla="*/ 368392 h 535680"/>
              <a:gd name="connsiteX32" fmla="*/ 59206 w 565744"/>
              <a:gd name="connsiteY32" fmla="*/ 381549 h 535680"/>
              <a:gd name="connsiteX33" fmla="*/ 72363 w 565744"/>
              <a:gd name="connsiteY33" fmla="*/ 401284 h 535680"/>
              <a:gd name="connsiteX34" fmla="*/ 92098 w 565744"/>
              <a:gd name="connsiteY34" fmla="*/ 414441 h 535680"/>
              <a:gd name="connsiteX35" fmla="*/ 118412 w 565744"/>
              <a:gd name="connsiteY35" fmla="*/ 447333 h 535680"/>
              <a:gd name="connsiteX36" fmla="*/ 131568 w 565744"/>
              <a:gd name="connsiteY36" fmla="*/ 467068 h 535680"/>
              <a:gd name="connsiteX37" fmla="*/ 171039 w 565744"/>
              <a:gd name="connsiteY37" fmla="*/ 493382 h 535680"/>
              <a:gd name="connsiteX38" fmla="*/ 190774 w 565744"/>
              <a:gd name="connsiteY38" fmla="*/ 506538 h 535680"/>
              <a:gd name="connsiteX39" fmla="*/ 230245 w 565744"/>
              <a:gd name="connsiteY39" fmla="*/ 519695 h 535680"/>
              <a:gd name="connsiteX40" fmla="*/ 276294 w 565744"/>
              <a:gd name="connsiteY40" fmla="*/ 532852 h 53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5744" h="535680">
                <a:moveTo>
                  <a:pt x="276294" y="532852"/>
                </a:moveTo>
                <a:cubicBezTo>
                  <a:pt x="291643" y="535045"/>
                  <a:pt x="276606" y="537934"/>
                  <a:pt x="322342" y="532852"/>
                </a:cubicBezTo>
                <a:cubicBezTo>
                  <a:pt x="355106" y="529212"/>
                  <a:pt x="388127" y="528467"/>
                  <a:pt x="421019" y="526274"/>
                </a:cubicBezTo>
                <a:cubicBezTo>
                  <a:pt x="429790" y="524081"/>
                  <a:pt x="439245" y="523738"/>
                  <a:pt x="447332" y="519695"/>
                </a:cubicBezTo>
                <a:cubicBezTo>
                  <a:pt x="461475" y="512623"/>
                  <a:pt x="486803" y="493382"/>
                  <a:pt x="486803" y="493382"/>
                </a:cubicBezTo>
                <a:cubicBezTo>
                  <a:pt x="491189" y="486803"/>
                  <a:pt x="496424" y="480718"/>
                  <a:pt x="499960" y="473646"/>
                </a:cubicBezTo>
                <a:cubicBezTo>
                  <a:pt x="503061" y="467444"/>
                  <a:pt x="502206" y="459326"/>
                  <a:pt x="506538" y="453911"/>
                </a:cubicBezTo>
                <a:cubicBezTo>
                  <a:pt x="511477" y="447737"/>
                  <a:pt x="519695" y="445140"/>
                  <a:pt x="526273" y="440754"/>
                </a:cubicBezTo>
                <a:cubicBezTo>
                  <a:pt x="542812" y="391143"/>
                  <a:pt x="520501" y="452301"/>
                  <a:pt x="546009" y="401284"/>
                </a:cubicBezTo>
                <a:cubicBezTo>
                  <a:pt x="551267" y="390769"/>
                  <a:pt x="556355" y="365071"/>
                  <a:pt x="559165" y="355235"/>
                </a:cubicBezTo>
                <a:cubicBezTo>
                  <a:pt x="561070" y="348568"/>
                  <a:pt x="563551" y="342078"/>
                  <a:pt x="565744" y="335500"/>
                </a:cubicBezTo>
                <a:cubicBezTo>
                  <a:pt x="563259" y="290777"/>
                  <a:pt x="565584" y="231852"/>
                  <a:pt x="552587" y="184196"/>
                </a:cubicBezTo>
                <a:cubicBezTo>
                  <a:pt x="548938" y="170816"/>
                  <a:pt x="547123" y="156264"/>
                  <a:pt x="539430" y="144725"/>
                </a:cubicBezTo>
                <a:lnTo>
                  <a:pt x="526273" y="124990"/>
                </a:lnTo>
                <a:cubicBezTo>
                  <a:pt x="521939" y="111988"/>
                  <a:pt x="518132" y="94795"/>
                  <a:pt x="506538" y="85520"/>
                </a:cubicBezTo>
                <a:cubicBezTo>
                  <a:pt x="501123" y="81188"/>
                  <a:pt x="493005" y="82042"/>
                  <a:pt x="486803" y="78941"/>
                </a:cubicBezTo>
                <a:cubicBezTo>
                  <a:pt x="479732" y="75405"/>
                  <a:pt x="474293" y="68995"/>
                  <a:pt x="467068" y="65784"/>
                </a:cubicBezTo>
                <a:cubicBezTo>
                  <a:pt x="454395" y="60152"/>
                  <a:pt x="440754" y="57014"/>
                  <a:pt x="427597" y="52628"/>
                </a:cubicBezTo>
                <a:cubicBezTo>
                  <a:pt x="421019" y="50435"/>
                  <a:pt x="413632" y="49895"/>
                  <a:pt x="407862" y="46049"/>
                </a:cubicBezTo>
                <a:cubicBezTo>
                  <a:pt x="382357" y="29045"/>
                  <a:pt x="395628" y="35392"/>
                  <a:pt x="368391" y="26314"/>
                </a:cubicBezTo>
                <a:cubicBezTo>
                  <a:pt x="361813" y="21928"/>
                  <a:pt x="355881" y="16368"/>
                  <a:pt x="348656" y="13157"/>
                </a:cubicBezTo>
                <a:cubicBezTo>
                  <a:pt x="335983" y="7524"/>
                  <a:pt x="309186" y="0"/>
                  <a:pt x="309186" y="0"/>
                </a:cubicBezTo>
                <a:cubicBezTo>
                  <a:pt x="306372" y="188"/>
                  <a:pt x="213725" y="502"/>
                  <a:pt x="184196" y="13157"/>
                </a:cubicBezTo>
                <a:cubicBezTo>
                  <a:pt x="94936" y="51411"/>
                  <a:pt x="227874" y="5177"/>
                  <a:pt x="144725" y="32892"/>
                </a:cubicBezTo>
                <a:cubicBezTo>
                  <a:pt x="100928" y="76691"/>
                  <a:pt x="148096" y="35406"/>
                  <a:pt x="105255" y="59206"/>
                </a:cubicBezTo>
                <a:cubicBezTo>
                  <a:pt x="91432" y="66885"/>
                  <a:pt x="65784" y="85520"/>
                  <a:pt x="65784" y="85520"/>
                </a:cubicBezTo>
                <a:cubicBezTo>
                  <a:pt x="57013" y="98677"/>
                  <a:pt x="44472" y="109989"/>
                  <a:pt x="39471" y="124990"/>
                </a:cubicBezTo>
                <a:cubicBezTo>
                  <a:pt x="30392" y="152226"/>
                  <a:pt x="36738" y="138955"/>
                  <a:pt x="19735" y="164461"/>
                </a:cubicBezTo>
                <a:lnTo>
                  <a:pt x="6578" y="203931"/>
                </a:lnTo>
                <a:lnTo>
                  <a:pt x="0" y="223666"/>
                </a:lnTo>
                <a:cubicBezTo>
                  <a:pt x="211" y="226410"/>
                  <a:pt x="-791" y="303815"/>
                  <a:pt x="13157" y="328921"/>
                </a:cubicBezTo>
                <a:cubicBezTo>
                  <a:pt x="20836" y="342744"/>
                  <a:pt x="26314" y="359621"/>
                  <a:pt x="39471" y="368392"/>
                </a:cubicBezTo>
                <a:lnTo>
                  <a:pt x="59206" y="381549"/>
                </a:lnTo>
                <a:cubicBezTo>
                  <a:pt x="63592" y="388127"/>
                  <a:pt x="66772" y="395693"/>
                  <a:pt x="72363" y="401284"/>
                </a:cubicBezTo>
                <a:cubicBezTo>
                  <a:pt x="77954" y="406875"/>
                  <a:pt x="87159" y="408267"/>
                  <a:pt x="92098" y="414441"/>
                </a:cubicBezTo>
                <a:cubicBezTo>
                  <a:pt x="128410" y="459833"/>
                  <a:pt x="61853" y="409628"/>
                  <a:pt x="118412" y="447333"/>
                </a:cubicBezTo>
                <a:cubicBezTo>
                  <a:pt x="122797" y="453911"/>
                  <a:pt x="125618" y="461862"/>
                  <a:pt x="131568" y="467068"/>
                </a:cubicBezTo>
                <a:cubicBezTo>
                  <a:pt x="143468" y="477481"/>
                  <a:pt x="157882" y="484611"/>
                  <a:pt x="171039" y="493382"/>
                </a:cubicBezTo>
                <a:cubicBezTo>
                  <a:pt x="177617" y="497767"/>
                  <a:pt x="183274" y="504038"/>
                  <a:pt x="190774" y="506538"/>
                </a:cubicBezTo>
                <a:lnTo>
                  <a:pt x="230245" y="519695"/>
                </a:lnTo>
                <a:cubicBezTo>
                  <a:pt x="252062" y="526967"/>
                  <a:pt x="260945" y="530659"/>
                  <a:pt x="276294" y="532852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8132638" y="3217378"/>
            <a:ext cx="733980" cy="431824"/>
          </a:xfrm>
          <a:prstGeom prst="line">
            <a:avLst/>
          </a:prstGeom>
          <a:ln w="508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568691" y="1175657"/>
            <a:ext cx="1073080" cy="9797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8053"/>
          <a:stretch/>
        </p:blipFill>
        <p:spPr>
          <a:xfrm>
            <a:off x="6472682" y="779498"/>
            <a:ext cx="4983267" cy="5188477"/>
          </a:xfrm>
          <a:prstGeom prst="rect">
            <a:avLst/>
          </a:prstGeom>
        </p:spPr>
      </p:pic>
      <p:sp>
        <p:nvSpPr>
          <p:cNvPr id="34" name="Freeform 33"/>
          <p:cNvSpPr/>
          <p:nvPr/>
        </p:nvSpPr>
        <p:spPr>
          <a:xfrm rot="183118">
            <a:off x="9398874" y="2999785"/>
            <a:ext cx="196367" cy="1143854"/>
          </a:xfrm>
          <a:custGeom>
            <a:avLst/>
            <a:gdLst>
              <a:gd name="connsiteX0" fmla="*/ 24917 w 196367"/>
              <a:gd name="connsiteY0" fmla="*/ 854 h 1143854"/>
              <a:gd name="connsiteX1" fmla="*/ 167792 w 196367"/>
              <a:gd name="connsiteY1" fmla="*/ 372329 h 1143854"/>
              <a:gd name="connsiteX2" fmla="*/ 177317 w 196367"/>
              <a:gd name="connsiteY2" fmla="*/ 410429 h 1143854"/>
              <a:gd name="connsiteX3" fmla="*/ 196367 w 196367"/>
              <a:gd name="connsiteY3" fmla="*/ 477104 h 1143854"/>
              <a:gd name="connsiteX4" fmla="*/ 186842 w 196367"/>
              <a:gd name="connsiteY4" fmla="*/ 705704 h 1143854"/>
              <a:gd name="connsiteX5" fmla="*/ 177317 w 196367"/>
              <a:gd name="connsiteY5" fmla="*/ 762854 h 1143854"/>
              <a:gd name="connsiteX6" fmla="*/ 158267 w 196367"/>
              <a:gd name="connsiteY6" fmla="*/ 839054 h 1143854"/>
              <a:gd name="connsiteX7" fmla="*/ 148742 w 196367"/>
              <a:gd name="connsiteY7" fmla="*/ 877154 h 1143854"/>
              <a:gd name="connsiteX8" fmla="*/ 139217 w 196367"/>
              <a:gd name="connsiteY8" fmla="*/ 905729 h 1143854"/>
              <a:gd name="connsiteX9" fmla="*/ 129692 w 196367"/>
              <a:gd name="connsiteY9" fmla="*/ 943829 h 1143854"/>
              <a:gd name="connsiteX10" fmla="*/ 120167 w 196367"/>
              <a:gd name="connsiteY10" fmla="*/ 972404 h 1143854"/>
              <a:gd name="connsiteX11" fmla="*/ 101117 w 196367"/>
              <a:gd name="connsiteY11" fmla="*/ 1058129 h 1143854"/>
              <a:gd name="connsiteX12" fmla="*/ 82067 w 196367"/>
              <a:gd name="connsiteY12" fmla="*/ 1115279 h 1143854"/>
              <a:gd name="connsiteX13" fmla="*/ 72542 w 196367"/>
              <a:gd name="connsiteY13" fmla="*/ 1143854 h 1143854"/>
              <a:gd name="connsiteX14" fmla="*/ 24917 w 196367"/>
              <a:gd name="connsiteY14" fmla="*/ 1077179 h 1143854"/>
              <a:gd name="connsiteX15" fmla="*/ 15392 w 196367"/>
              <a:gd name="connsiteY15" fmla="*/ 1048604 h 1143854"/>
              <a:gd name="connsiteX16" fmla="*/ 15392 w 196367"/>
              <a:gd name="connsiteY16" fmla="*/ 562829 h 1143854"/>
              <a:gd name="connsiteX17" fmla="*/ 24917 w 196367"/>
              <a:gd name="connsiteY17" fmla="*/ 458054 h 1143854"/>
              <a:gd name="connsiteX18" fmla="*/ 43967 w 196367"/>
              <a:gd name="connsiteY18" fmla="*/ 381854 h 1143854"/>
              <a:gd name="connsiteX19" fmla="*/ 53492 w 196367"/>
              <a:gd name="connsiteY19" fmla="*/ 324704 h 1143854"/>
              <a:gd name="connsiteX20" fmla="*/ 63017 w 196367"/>
              <a:gd name="connsiteY20" fmla="*/ 277079 h 1143854"/>
              <a:gd name="connsiteX21" fmla="*/ 24917 w 196367"/>
              <a:gd name="connsiteY21" fmla="*/ 854 h 114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6367" h="1143854">
                <a:moveTo>
                  <a:pt x="24917" y="854"/>
                </a:moveTo>
                <a:cubicBezTo>
                  <a:pt x="42379" y="16729"/>
                  <a:pt x="121526" y="247990"/>
                  <a:pt x="167792" y="372329"/>
                </a:cubicBezTo>
                <a:cubicBezTo>
                  <a:pt x="172357" y="384598"/>
                  <a:pt x="173721" y="397842"/>
                  <a:pt x="177317" y="410429"/>
                </a:cubicBezTo>
                <a:cubicBezTo>
                  <a:pt x="204646" y="506082"/>
                  <a:pt x="166590" y="357997"/>
                  <a:pt x="196367" y="477104"/>
                </a:cubicBezTo>
                <a:cubicBezTo>
                  <a:pt x="193192" y="553304"/>
                  <a:pt x="191915" y="629607"/>
                  <a:pt x="186842" y="705704"/>
                </a:cubicBezTo>
                <a:cubicBezTo>
                  <a:pt x="185557" y="724974"/>
                  <a:pt x="181364" y="743970"/>
                  <a:pt x="177317" y="762854"/>
                </a:cubicBezTo>
                <a:cubicBezTo>
                  <a:pt x="171831" y="788455"/>
                  <a:pt x="164617" y="813654"/>
                  <a:pt x="158267" y="839054"/>
                </a:cubicBezTo>
                <a:cubicBezTo>
                  <a:pt x="155092" y="851754"/>
                  <a:pt x="152882" y="864735"/>
                  <a:pt x="148742" y="877154"/>
                </a:cubicBezTo>
                <a:cubicBezTo>
                  <a:pt x="145567" y="886679"/>
                  <a:pt x="141975" y="896075"/>
                  <a:pt x="139217" y="905729"/>
                </a:cubicBezTo>
                <a:cubicBezTo>
                  <a:pt x="135621" y="918316"/>
                  <a:pt x="133288" y="931242"/>
                  <a:pt x="129692" y="943829"/>
                </a:cubicBezTo>
                <a:cubicBezTo>
                  <a:pt x="126934" y="953483"/>
                  <a:pt x="122602" y="962664"/>
                  <a:pt x="120167" y="972404"/>
                </a:cubicBezTo>
                <a:cubicBezTo>
                  <a:pt x="106572" y="1026786"/>
                  <a:pt x="115784" y="1009239"/>
                  <a:pt x="101117" y="1058129"/>
                </a:cubicBezTo>
                <a:cubicBezTo>
                  <a:pt x="95347" y="1077363"/>
                  <a:pt x="88417" y="1096229"/>
                  <a:pt x="82067" y="1115279"/>
                </a:cubicBezTo>
                <a:lnTo>
                  <a:pt x="72542" y="1143854"/>
                </a:lnTo>
                <a:cubicBezTo>
                  <a:pt x="24917" y="1127979"/>
                  <a:pt x="47142" y="1143854"/>
                  <a:pt x="24917" y="1077179"/>
                </a:cubicBezTo>
                <a:lnTo>
                  <a:pt x="15392" y="1048604"/>
                </a:lnTo>
                <a:cubicBezTo>
                  <a:pt x="-10204" y="843834"/>
                  <a:pt x="646" y="960984"/>
                  <a:pt x="15392" y="562829"/>
                </a:cubicBezTo>
                <a:cubicBezTo>
                  <a:pt x="16690" y="527784"/>
                  <a:pt x="20567" y="492852"/>
                  <a:pt x="24917" y="458054"/>
                </a:cubicBezTo>
                <a:cubicBezTo>
                  <a:pt x="36679" y="363957"/>
                  <a:pt x="29156" y="448503"/>
                  <a:pt x="43967" y="381854"/>
                </a:cubicBezTo>
                <a:cubicBezTo>
                  <a:pt x="48157" y="363001"/>
                  <a:pt x="50037" y="343705"/>
                  <a:pt x="53492" y="324704"/>
                </a:cubicBezTo>
                <a:cubicBezTo>
                  <a:pt x="56388" y="308776"/>
                  <a:pt x="59842" y="292954"/>
                  <a:pt x="63017" y="277079"/>
                </a:cubicBezTo>
                <a:cubicBezTo>
                  <a:pt x="59715" y="194534"/>
                  <a:pt x="7455" y="-15021"/>
                  <a:pt x="24917" y="854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ln>
            <a:noFill/>
          </a:ln>
        </p:spPr>
      </p:pic>
      <p:sp>
        <p:nvSpPr>
          <p:cNvPr id="41" name="TextBox 40"/>
          <p:cNvSpPr txBox="1"/>
          <p:nvPr/>
        </p:nvSpPr>
        <p:spPr>
          <a:xfrm>
            <a:off x="1475875" y="5410035"/>
            <a:ext cx="376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Neutral</a:t>
            </a:r>
            <a:endParaRPr lang="en-US" sz="2400" b="1" dirty="0"/>
          </a:p>
        </p:txBody>
      </p:sp>
      <p:sp>
        <p:nvSpPr>
          <p:cNvPr id="13" name="Freeform 12"/>
          <p:cNvSpPr/>
          <p:nvPr/>
        </p:nvSpPr>
        <p:spPr>
          <a:xfrm>
            <a:off x="8338928" y="2713939"/>
            <a:ext cx="1114346" cy="1281393"/>
          </a:xfrm>
          <a:custGeom>
            <a:avLst/>
            <a:gdLst>
              <a:gd name="connsiteX0" fmla="*/ 944061 w 1114346"/>
              <a:gd name="connsiteY0" fmla="*/ 1280160 h 1281393"/>
              <a:gd name="connsiteX1" fmla="*/ 966006 w 1114346"/>
              <a:gd name="connsiteY1" fmla="*/ 1250899 h 1281393"/>
              <a:gd name="connsiteX2" fmla="*/ 980637 w 1114346"/>
              <a:gd name="connsiteY2" fmla="*/ 1236269 h 1281393"/>
              <a:gd name="connsiteX3" fmla="*/ 1009898 w 1114346"/>
              <a:gd name="connsiteY3" fmla="*/ 1199693 h 1281393"/>
              <a:gd name="connsiteX4" fmla="*/ 1024528 w 1114346"/>
              <a:gd name="connsiteY4" fmla="*/ 1155802 h 1281393"/>
              <a:gd name="connsiteX5" fmla="*/ 1031843 w 1114346"/>
              <a:gd name="connsiteY5" fmla="*/ 1133856 h 1281393"/>
              <a:gd name="connsiteX6" fmla="*/ 1046474 w 1114346"/>
              <a:gd name="connsiteY6" fmla="*/ 1111911 h 1281393"/>
              <a:gd name="connsiteX7" fmla="*/ 1068419 w 1114346"/>
              <a:gd name="connsiteY7" fmla="*/ 1046074 h 1281393"/>
              <a:gd name="connsiteX8" fmla="*/ 1075734 w 1114346"/>
              <a:gd name="connsiteY8" fmla="*/ 1024128 h 1281393"/>
              <a:gd name="connsiteX9" fmla="*/ 1083050 w 1114346"/>
              <a:gd name="connsiteY9" fmla="*/ 1002183 h 1281393"/>
              <a:gd name="connsiteX10" fmla="*/ 1090365 w 1114346"/>
              <a:gd name="connsiteY10" fmla="*/ 965607 h 1281393"/>
              <a:gd name="connsiteX11" fmla="*/ 1097680 w 1114346"/>
              <a:gd name="connsiteY11" fmla="*/ 907085 h 1281393"/>
              <a:gd name="connsiteX12" fmla="*/ 1104995 w 1114346"/>
              <a:gd name="connsiteY12" fmla="*/ 877824 h 1281393"/>
              <a:gd name="connsiteX13" fmla="*/ 1104995 w 1114346"/>
              <a:gd name="connsiteY13" fmla="*/ 621792 h 1281393"/>
              <a:gd name="connsiteX14" fmla="*/ 1083050 w 1114346"/>
              <a:gd name="connsiteY14" fmla="*/ 548640 h 1281393"/>
              <a:gd name="connsiteX15" fmla="*/ 1068419 w 1114346"/>
              <a:gd name="connsiteY15" fmla="*/ 534010 h 1281393"/>
              <a:gd name="connsiteX16" fmla="*/ 1039158 w 1114346"/>
              <a:gd name="connsiteY16" fmla="*/ 490119 h 1281393"/>
              <a:gd name="connsiteX17" fmla="*/ 1031843 w 1114346"/>
              <a:gd name="connsiteY17" fmla="*/ 468173 h 1281393"/>
              <a:gd name="connsiteX18" fmla="*/ 1002582 w 1114346"/>
              <a:gd name="connsiteY18" fmla="*/ 431597 h 1281393"/>
              <a:gd name="connsiteX19" fmla="*/ 987952 w 1114346"/>
              <a:gd name="connsiteY19" fmla="*/ 387706 h 1281393"/>
              <a:gd name="connsiteX20" fmla="*/ 973322 w 1114346"/>
              <a:gd name="connsiteY20" fmla="*/ 373075 h 1281393"/>
              <a:gd name="connsiteX21" fmla="*/ 944061 w 1114346"/>
              <a:gd name="connsiteY21" fmla="*/ 336499 h 1281393"/>
              <a:gd name="connsiteX22" fmla="*/ 900170 w 1114346"/>
              <a:gd name="connsiteY22" fmla="*/ 277978 h 1281393"/>
              <a:gd name="connsiteX23" fmla="*/ 870909 w 1114346"/>
              <a:gd name="connsiteY23" fmla="*/ 241402 h 1281393"/>
              <a:gd name="connsiteX24" fmla="*/ 834333 w 1114346"/>
              <a:gd name="connsiteY24" fmla="*/ 212141 h 1281393"/>
              <a:gd name="connsiteX25" fmla="*/ 797757 w 1114346"/>
              <a:gd name="connsiteY25" fmla="*/ 190195 h 1281393"/>
              <a:gd name="connsiteX26" fmla="*/ 761181 w 1114346"/>
              <a:gd name="connsiteY26" fmla="*/ 160935 h 1281393"/>
              <a:gd name="connsiteX27" fmla="*/ 746550 w 1114346"/>
              <a:gd name="connsiteY27" fmla="*/ 146304 h 1281393"/>
              <a:gd name="connsiteX28" fmla="*/ 724605 w 1114346"/>
              <a:gd name="connsiteY28" fmla="*/ 138989 h 1281393"/>
              <a:gd name="connsiteX29" fmla="*/ 688029 w 1114346"/>
              <a:gd name="connsiteY29" fmla="*/ 117043 h 1281393"/>
              <a:gd name="connsiteX30" fmla="*/ 673398 w 1114346"/>
              <a:gd name="connsiteY30" fmla="*/ 102413 h 1281393"/>
              <a:gd name="connsiteX31" fmla="*/ 629507 w 1114346"/>
              <a:gd name="connsiteY31" fmla="*/ 87783 h 1281393"/>
              <a:gd name="connsiteX32" fmla="*/ 607562 w 1114346"/>
              <a:gd name="connsiteY32" fmla="*/ 80467 h 1281393"/>
              <a:gd name="connsiteX33" fmla="*/ 592931 w 1114346"/>
              <a:gd name="connsiteY33" fmla="*/ 65837 h 1281393"/>
              <a:gd name="connsiteX34" fmla="*/ 549040 w 1114346"/>
              <a:gd name="connsiteY34" fmla="*/ 51207 h 1281393"/>
              <a:gd name="connsiteX35" fmla="*/ 527094 w 1114346"/>
              <a:gd name="connsiteY35" fmla="*/ 43891 h 1281393"/>
              <a:gd name="connsiteX36" fmla="*/ 461258 w 1114346"/>
              <a:gd name="connsiteY36" fmla="*/ 21946 h 1281393"/>
              <a:gd name="connsiteX37" fmla="*/ 439312 w 1114346"/>
              <a:gd name="connsiteY37" fmla="*/ 14631 h 1281393"/>
              <a:gd name="connsiteX38" fmla="*/ 417366 w 1114346"/>
              <a:gd name="connsiteY38" fmla="*/ 7315 h 1281393"/>
              <a:gd name="connsiteX39" fmla="*/ 344214 w 1114346"/>
              <a:gd name="connsiteY39" fmla="*/ 0 h 1281393"/>
              <a:gd name="connsiteX40" fmla="*/ 219856 w 1114346"/>
              <a:gd name="connsiteY40" fmla="*/ 7315 h 1281393"/>
              <a:gd name="connsiteX41" fmla="*/ 190595 w 1114346"/>
              <a:gd name="connsiteY41" fmla="*/ 14631 h 1281393"/>
              <a:gd name="connsiteX42" fmla="*/ 124758 w 1114346"/>
              <a:gd name="connsiteY42" fmla="*/ 36576 h 1281393"/>
              <a:gd name="connsiteX43" fmla="*/ 58922 w 1114346"/>
              <a:gd name="connsiteY43" fmla="*/ 58522 h 1281393"/>
              <a:gd name="connsiteX44" fmla="*/ 36976 w 1114346"/>
              <a:gd name="connsiteY44" fmla="*/ 65837 h 1281393"/>
              <a:gd name="connsiteX45" fmla="*/ 15030 w 1114346"/>
              <a:gd name="connsiteY45" fmla="*/ 73152 h 1281393"/>
              <a:gd name="connsiteX46" fmla="*/ 400 w 1114346"/>
              <a:gd name="connsiteY46" fmla="*/ 87783 h 1281393"/>
              <a:gd name="connsiteX47" fmla="*/ 22346 w 1114346"/>
              <a:gd name="connsiteY47" fmla="*/ 124359 h 1281393"/>
              <a:gd name="connsiteX48" fmla="*/ 44291 w 1114346"/>
              <a:gd name="connsiteY48" fmla="*/ 160935 h 1281393"/>
              <a:gd name="connsiteX49" fmla="*/ 51606 w 1114346"/>
              <a:gd name="connsiteY49" fmla="*/ 182880 h 1281393"/>
              <a:gd name="connsiteX50" fmla="*/ 66237 w 1114346"/>
              <a:gd name="connsiteY50" fmla="*/ 197511 h 1281393"/>
              <a:gd name="connsiteX51" fmla="*/ 95498 w 1114346"/>
              <a:gd name="connsiteY51" fmla="*/ 234087 h 1281393"/>
              <a:gd name="connsiteX52" fmla="*/ 132074 w 1114346"/>
              <a:gd name="connsiteY52" fmla="*/ 285293 h 1281393"/>
              <a:gd name="connsiteX53" fmla="*/ 146704 w 1114346"/>
              <a:gd name="connsiteY53" fmla="*/ 307239 h 1281393"/>
              <a:gd name="connsiteX54" fmla="*/ 205226 w 1114346"/>
              <a:gd name="connsiteY54" fmla="*/ 358445 h 1281393"/>
              <a:gd name="connsiteX55" fmla="*/ 241802 w 1114346"/>
              <a:gd name="connsiteY55" fmla="*/ 395021 h 1281393"/>
              <a:gd name="connsiteX56" fmla="*/ 278378 w 1114346"/>
              <a:gd name="connsiteY56" fmla="*/ 431597 h 1281393"/>
              <a:gd name="connsiteX57" fmla="*/ 336899 w 1114346"/>
              <a:gd name="connsiteY57" fmla="*/ 482803 h 1281393"/>
              <a:gd name="connsiteX58" fmla="*/ 358845 w 1114346"/>
              <a:gd name="connsiteY58" fmla="*/ 490119 h 1281393"/>
              <a:gd name="connsiteX59" fmla="*/ 424682 w 1114346"/>
              <a:gd name="connsiteY59" fmla="*/ 526695 h 1281393"/>
              <a:gd name="connsiteX60" fmla="*/ 461258 w 1114346"/>
              <a:gd name="connsiteY60" fmla="*/ 563271 h 1281393"/>
              <a:gd name="connsiteX61" fmla="*/ 483203 w 1114346"/>
              <a:gd name="connsiteY61" fmla="*/ 577901 h 1281393"/>
              <a:gd name="connsiteX62" fmla="*/ 512464 w 1114346"/>
              <a:gd name="connsiteY62" fmla="*/ 607162 h 1281393"/>
              <a:gd name="connsiteX63" fmla="*/ 534410 w 1114346"/>
              <a:gd name="connsiteY63" fmla="*/ 621792 h 1281393"/>
              <a:gd name="connsiteX64" fmla="*/ 549040 w 1114346"/>
              <a:gd name="connsiteY64" fmla="*/ 636423 h 1281393"/>
              <a:gd name="connsiteX65" fmla="*/ 592931 w 1114346"/>
              <a:gd name="connsiteY65" fmla="*/ 665683 h 1281393"/>
              <a:gd name="connsiteX66" fmla="*/ 629507 w 1114346"/>
              <a:gd name="connsiteY66" fmla="*/ 687629 h 1281393"/>
              <a:gd name="connsiteX67" fmla="*/ 644138 w 1114346"/>
              <a:gd name="connsiteY67" fmla="*/ 702259 h 1281393"/>
              <a:gd name="connsiteX68" fmla="*/ 695344 w 1114346"/>
              <a:gd name="connsiteY68" fmla="*/ 746151 h 1281393"/>
              <a:gd name="connsiteX69" fmla="*/ 724605 w 1114346"/>
              <a:gd name="connsiteY69" fmla="*/ 782727 h 1281393"/>
              <a:gd name="connsiteX70" fmla="*/ 739235 w 1114346"/>
              <a:gd name="connsiteY70" fmla="*/ 804672 h 1281393"/>
              <a:gd name="connsiteX71" fmla="*/ 775811 w 1114346"/>
              <a:gd name="connsiteY71" fmla="*/ 833933 h 1281393"/>
              <a:gd name="connsiteX72" fmla="*/ 805072 w 1114346"/>
              <a:gd name="connsiteY72" fmla="*/ 863194 h 1281393"/>
              <a:gd name="connsiteX73" fmla="*/ 812387 w 1114346"/>
              <a:gd name="connsiteY73" fmla="*/ 885139 h 1281393"/>
              <a:gd name="connsiteX74" fmla="*/ 827018 w 1114346"/>
              <a:gd name="connsiteY74" fmla="*/ 899770 h 1281393"/>
              <a:gd name="connsiteX75" fmla="*/ 841648 w 1114346"/>
              <a:gd name="connsiteY75" fmla="*/ 921715 h 1281393"/>
              <a:gd name="connsiteX76" fmla="*/ 856278 w 1114346"/>
              <a:gd name="connsiteY76" fmla="*/ 965607 h 1281393"/>
              <a:gd name="connsiteX77" fmla="*/ 863594 w 1114346"/>
              <a:gd name="connsiteY77" fmla="*/ 987552 h 1281393"/>
              <a:gd name="connsiteX78" fmla="*/ 878224 w 1114346"/>
              <a:gd name="connsiteY78" fmla="*/ 1009498 h 1281393"/>
              <a:gd name="connsiteX79" fmla="*/ 885539 w 1114346"/>
              <a:gd name="connsiteY79" fmla="*/ 1031443 h 1281393"/>
              <a:gd name="connsiteX80" fmla="*/ 900170 w 1114346"/>
              <a:gd name="connsiteY80" fmla="*/ 1104595 h 1281393"/>
              <a:gd name="connsiteX81" fmla="*/ 922115 w 1114346"/>
              <a:gd name="connsiteY81" fmla="*/ 1207008 h 1281393"/>
              <a:gd name="connsiteX82" fmla="*/ 944061 w 1114346"/>
              <a:gd name="connsiteY82" fmla="*/ 1280160 h 128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114346" h="1281393">
                <a:moveTo>
                  <a:pt x="944061" y="1280160"/>
                </a:moveTo>
                <a:cubicBezTo>
                  <a:pt x="951376" y="1287475"/>
                  <a:pt x="958201" y="1260265"/>
                  <a:pt x="966006" y="1250899"/>
                </a:cubicBezTo>
                <a:cubicBezTo>
                  <a:pt x="970421" y="1245601"/>
                  <a:pt x="976329" y="1241655"/>
                  <a:pt x="980637" y="1236269"/>
                </a:cubicBezTo>
                <a:cubicBezTo>
                  <a:pt x="1017549" y="1190129"/>
                  <a:pt x="974571" y="1235017"/>
                  <a:pt x="1009898" y="1199693"/>
                </a:cubicBezTo>
                <a:lnTo>
                  <a:pt x="1024528" y="1155802"/>
                </a:lnTo>
                <a:cubicBezTo>
                  <a:pt x="1026966" y="1148487"/>
                  <a:pt x="1027566" y="1140272"/>
                  <a:pt x="1031843" y="1133856"/>
                </a:cubicBezTo>
                <a:lnTo>
                  <a:pt x="1046474" y="1111911"/>
                </a:lnTo>
                <a:lnTo>
                  <a:pt x="1068419" y="1046074"/>
                </a:lnTo>
                <a:lnTo>
                  <a:pt x="1075734" y="1024128"/>
                </a:lnTo>
                <a:cubicBezTo>
                  <a:pt x="1078172" y="1016813"/>
                  <a:pt x="1081538" y="1009744"/>
                  <a:pt x="1083050" y="1002183"/>
                </a:cubicBezTo>
                <a:cubicBezTo>
                  <a:pt x="1085488" y="989991"/>
                  <a:pt x="1088474" y="977896"/>
                  <a:pt x="1090365" y="965607"/>
                </a:cubicBezTo>
                <a:cubicBezTo>
                  <a:pt x="1093354" y="946176"/>
                  <a:pt x="1094448" y="926477"/>
                  <a:pt x="1097680" y="907085"/>
                </a:cubicBezTo>
                <a:cubicBezTo>
                  <a:pt x="1099333" y="897168"/>
                  <a:pt x="1102557" y="887578"/>
                  <a:pt x="1104995" y="877824"/>
                </a:cubicBezTo>
                <a:cubicBezTo>
                  <a:pt x="1118014" y="760650"/>
                  <a:pt x="1116900" y="800376"/>
                  <a:pt x="1104995" y="621792"/>
                </a:cubicBezTo>
                <a:cubicBezTo>
                  <a:pt x="1104285" y="611136"/>
                  <a:pt x="1084991" y="550581"/>
                  <a:pt x="1083050" y="548640"/>
                </a:cubicBezTo>
                <a:cubicBezTo>
                  <a:pt x="1078173" y="543763"/>
                  <a:pt x="1072557" y="539527"/>
                  <a:pt x="1068419" y="534010"/>
                </a:cubicBezTo>
                <a:cubicBezTo>
                  <a:pt x="1057869" y="519943"/>
                  <a:pt x="1039158" y="490119"/>
                  <a:pt x="1039158" y="490119"/>
                </a:cubicBezTo>
                <a:cubicBezTo>
                  <a:pt x="1036720" y="482804"/>
                  <a:pt x="1035291" y="475070"/>
                  <a:pt x="1031843" y="468173"/>
                </a:cubicBezTo>
                <a:cubicBezTo>
                  <a:pt x="1022614" y="449714"/>
                  <a:pt x="1016192" y="445206"/>
                  <a:pt x="1002582" y="431597"/>
                </a:cubicBezTo>
                <a:cubicBezTo>
                  <a:pt x="997705" y="416967"/>
                  <a:pt x="998856" y="398611"/>
                  <a:pt x="987952" y="387706"/>
                </a:cubicBezTo>
                <a:cubicBezTo>
                  <a:pt x="983075" y="382829"/>
                  <a:pt x="977630" y="378461"/>
                  <a:pt x="973322" y="373075"/>
                </a:cubicBezTo>
                <a:cubicBezTo>
                  <a:pt x="936409" y="326935"/>
                  <a:pt x="979385" y="371826"/>
                  <a:pt x="944061" y="336499"/>
                </a:cubicBezTo>
                <a:cubicBezTo>
                  <a:pt x="931294" y="298197"/>
                  <a:pt x="942198" y="320006"/>
                  <a:pt x="900170" y="277978"/>
                </a:cubicBezTo>
                <a:cubicBezTo>
                  <a:pt x="864843" y="242651"/>
                  <a:pt x="907822" y="287543"/>
                  <a:pt x="870909" y="241402"/>
                </a:cubicBezTo>
                <a:cubicBezTo>
                  <a:pt x="855209" y="221777"/>
                  <a:pt x="855456" y="229039"/>
                  <a:pt x="834333" y="212141"/>
                </a:cubicBezTo>
                <a:cubicBezTo>
                  <a:pt x="805643" y="189190"/>
                  <a:pt x="835867" y="202900"/>
                  <a:pt x="797757" y="190195"/>
                </a:cubicBezTo>
                <a:cubicBezTo>
                  <a:pt x="762425" y="154865"/>
                  <a:pt x="807328" y="197853"/>
                  <a:pt x="761181" y="160935"/>
                </a:cubicBezTo>
                <a:cubicBezTo>
                  <a:pt x="755795" y="156626"/>
                  <a:pt x="752464" y="149853"/>
                  <a:pt x="746550" y="146304"/>
                </a:cubicBezTo>
                <a:cubicBezTo>
                  <a:pt x="739938" y="142337"/>
                  <a:pt x="731920" y="141427"/>
                  <a:pt x="724605" y="138989"/>
                </a:cubicBezTo>
                <a:cubicBezTo>
                  <a:pt x="687533" y="101920"/>
                  <a:pt x="735510" y="145532"/>
                  <a:pt x="688029" y="117043"/>
                </a:cubicBezTo>
                <a:cubicBezTo>
                  <a:pt x="682115" y="113495"/>
                  <a:pt x="679567" y="105497"/>
                  <a:pt x="673398" y="102413"/>
                </a:cubicBezTo>
                <a:cubicBezTo>
                  <a:pt x="659604" y="95516"/>
                  <a:pt x="644137" y="92660"/>
                  <a:pt x="629507" y="87783"/>
                </a:cubicBezTo>
                <a:lnTo>
                  <a:pt x="607562" y="80467"/>
                </a:lnTo>
                <a:cubicBezTo>
                  <a:pt x="602685" y="75590"/>
                  <a:pt x="599100" y="68921"/>
                  <a:pt x="592931" y="65837"/>
                </a:cubicBezTo>
                <a:cubicBezTo>
                  <a:pt x="579137" y="58940"/>
                  <a:pt x="563670" y="56084"/>
                  <a:pt x="549040" y="51207"/>
                </a:cubicBezTo>
                <a:lnTo>
                  <a:pt x="527094" y="43891"/>
                </a:lnTo>
                <a:lnTo>
                  <a:pt x="461258" y="21946"/>
                </a:lnTo>
                <a:lnTo>
                  <a:pt x="439312" y="14631"/>
                </a:lnTo>
                <a:cubicBezTo>
                  <a:pt x="431997" y="12192"/>
                  <a:pt x="425039" y="8082"/>
                  <a:pt x="417366" y="7315"/>
                </a:cubicBezTo>
                <a:lnTo>
                  <a:pt x="344214" y="0"/>
                </a:lnTo>
                <a:cubicBezTo>
                  <a:pt x="302761" y="2438"/>
                  <a:pt x="261193" y="3378"/>
                  <a:pt x="219856" y="7315"/>
                </a:cubicBezTo>
                <a:cubicBezTo>
                  <a:pt x="209847" y="8268"/>
                  <a:pt x="200225" y="11742"/>
                  <a:pt x="190595" y="14631"/>
                </a:cubicBezTo>
                <a:cubicBezTo>
                  <a:pt x="168438" y="21278"/>
                  <a:pt x="146704" y="29261"/>
                  <a:pt x="124758" y="36576"/>
                </a:cubicBezTo>
                <a:lnTo>
                  <a:pt x="58922" y="58522"/>
                </a:lnTo>
                <a:lnTo>
                  <a:pt x="36976" y="65837"/>
                </a:lnTo>
                <a:lnTo>
                  <a:pt x="15030" y="73152"/>
                </a:lnTo>
                <a:cubicBezTo>
                  <a:pt x="10153" y="78029"/>
                  <a:pt x="1753" y="81020"/>
                  <a:pt x="400" y="87783"/>
                </a:cubicBezTo>
                <a:cubicBezTo>
                  <a:pt x="-2765" y="103610"/>
                  <a:pt x="13588" y="115601"/>
                  <a:pt x="22346" y="124359"/>
                </a:cubicBezTo>
                <a:cubicBezTo>
                  <a:pt x="43068" y="186525"/>
                  <a:pt x="14168" y="110728"/>
                  <a:pt x="44291" y="160935"/>
                </a:cubicBezTo>
                <a:cubicBezTo>
                  <a:pt x="48258" y="167547"/>
                  <a:pt x="47639" y="176268"/>
                  <a:pt x="51606" y="182880"/>
                </a:cubicBezTo>
                <a:cubicBezTo>
                  <a:pt x="55155" y="188794"/>
                  <a:pt x="61928" y="192125"/>
                  <a:pt x="66237" y="197511"/>
                </a:cubicBezTo>
                <a:cubicBezTo>
                  <a:pt x="103150" y="243652"/>
                  <a:pt x="60171" y="198760"/>
                  <a:pt x="95498" y="234087"/>
                </a:cubicBezTo>
                <a:cubicBezTo>
                  <a:pt x="113644" y="288526"/>
                  <a:pt x="85788" y="215860"/>
                  <a:pt x="132074" y="285293"/>
                </a:cubicBezTo>
                <a:cubicBezTo>
                  <a:pt x="136951" y="292608"/>
                  <a:pt x="140915" y="300622"/>
                  <a:pt x="146704" y="307239"/>
                </a:cubicBezTo>
                <a:cubicBezTo>
                  <a:pt x="176659" y="341473"/>
                  <a:pt x="175480" y="338615"/>
                  <a:pt x="205226" y="358445"/>
                </a:cubicBezTo>
                <a:cubicBezTo>
                  <a:pt x="244239" y="416968"/>
                  <a:pt x="193034" y="346253"/>
                  <a:pt x="241802" y="395021"/>
                </a:cubicBezTo>
                <a:cubicBezTo>
                  <a:pt x="290570" y="443789"/>
                  <a:pt x="219855" y="392584"/>
                  <a:pt x="278378" y="431597"/>
                </a:cubicBezTo>
                <a:cubicBezTo>
                  <a:pt x="295447" y="457202"/>
                  <a:pt x="300321" y="470609"/>
                  <a:pt x="336899" y="482803"/>
                </a:cubicBezTo>
                <a:cubicBezTo>
                  <a:pt x="344214" y="485242"/>
                  <a:pt x="352104" y="486374"/>
                  <a:pt x="358845" y="490119"/>
                </a:cubicBezTo>
                <a:cubicBezTo>
                  <a:pt x="434306" y="532042"/>
                  <a:pt x="375024" y="510141"/>
                  <a:pt x="424682" y="526695"/>
                </a:cubicBezTo>
                <a:cubicBezTo>
                  <a:pt x="436874" y="538887"/>
                  <a:pt x="446912" y="553707"/>
                  <a:pt x="461258" y="563271"/>
                </a:cubicBezTo>
                <a:cubicBezTo>
                  <a:pt x="468573" y="568148"/>
                  <a:pt x="476528" y="572180"/>
                  <a:pt x="483203" y="577901"/>
                </a:cubicBezTo>
                <a:cubicBezTo>
                  <a:pt x="493676" y="586878"/>
                  <a:pt x="500987" y="599511"/>
                  <a:pt x="512464" y="607162"/>
                </a:cubicBezTo>
                <a:cubicBezTo>
                  <a:pt x="519779" y="612039"/>
                  <a:pt x="527545" y="616300"/>
                  <a:pt x="534410" y="621792"/>
                </a:cubicBezTo>
                <a:cubicBezTo>
                  <a:pt x="539796" y="626100"/>
                  <a:pt x="543523" y="632285"/>
                  <a:pt x="549040" y="636423"/>
                </a:cubicBezTo>
                <a:cubicBezTo>
                  <a:pt x="563107" y="646973"/>
                  <a:pt x="580498" y="653250"/>
                  <a:pt x="592931" y="665683"/>
                </a:cubicBezTo>
                <a:cubicBezTo>
                  <a:pt x="613014" y="685766"/>
                  <a:pt x="601019" y="678133"/>
                  <a:pt x="629507" y="687629"/>
                </a:cubicBezTo>
                <a:cubicBezTo>
                  <a:pt x="634384" y="692506"/>
                  <a:pt x="638752" y="697951"/>
                  <a:pt x="644138" y="702259"/>
                </a:cubicBezTo>
                <a:cubicBezTo>
                  <a:pt x="667772" y="721167"/>
                  <a:pt x="675223" y="715969"/>
                  <a:pt x="695344" y="746151"/>
                </a:cubicBezTo>
                <a:cubicBezTo>
                  <a:pt x="740372" y="813693"/>
                  <a:pt x="682911" y="730610"/>
                  <a:pt x="724605" y="782727"/>
                </a:cubicBezTo>
                <a:cubicBezTo>
                  <a:pt x="730097" y="789592"/>
                  <a:pt x="733743" y="797807"/>
                  <a:pt x="739235" y="804672"/>
                </a:cubicBezTo>
                <a:cubicBezTo>
                  <a:pt x="757347" y="827311"/>
                  <a:pt x="751615" y="813193"/>
                  <a:pt x="775811" y="833933"/>
                </a:cubicBezTo>
                <a:cubicBezTo>
                  <a:pt x="786284" y="842910"/>
                  <a:pt x="805072" y="863194"/>
                  <a:pt x="805072" y="863194"/>
                </a:cubicBezTo>
                <a:cubicBezTo>
                  <a:pt x="807510" y="870509"/>
                  <a:pt x="808420" y="878527"/>
                  <a:pt x="812387" y="885139"/>
                </a:cubicBezTo>
                <a:cubicBezTo>
                  <a:pt x="815936" y="891053"/>
                  <a:pt x="822709" y="894384"/>
                  <a:pt x="827018" y="899770"/>
                </a:cubicBezTo>
                <a:cubicBezTo>
                  <a:pt x="832510" y="906635"/>
                  <a:pt x="836771" y="914400"/>
                  <a:pt x="841648" y="921715"/>
                </a:cubicBezTo>
                <a:lnTo>
                  <a:pt x="856278" y="965607"/>
                </a:lnTo>
                <a:cubicBezTo>
                  <a:pt x="858716" y="972922"/>
                  <a:pt x="859317" y="981136"/>
                  <a:pt x="863594" y="987552"/>
                </a:cubicBezTo>
                <a:cubicBezTo>
                  <a:pt x="868471" y="994867"/>
                  <a:pt x="874292" y="1001634"/>
                  <a:pt x="878224" y="1009498"/>
                </a:cubicBezTo>
                <a:cubicBezTo>
                  <a:pt x="881672" y="1016395"/>
                  <a:pt x="883805" y="1023930"/>
                  <a:pt x="885539" y="1031443"/>
                </a:cubicBezTo>
                <a:cubicBezTo>
                  <a:pt x="891131" y="1055673"/>
                  <a:pt x="894139" y="1080470"/>
                  <a:pt x="900170" y="1104595"/>
                </a:cubicBezTo>
                <a:cubicBezTo>
                  <a:pt x="913516" y="1157980"/>
                  <a:pt x="905513" y="1123997"/>
                  <a:pt x="922115" y="1207008"/>
                </a:cubicBezTo>
                <a:cubicBezTo>
                  <a:pt x="930865" y="1250757"/>
                  <a:pt x="936746" y="1272845"/>
                  <a:pt x="944061" y="1280160"/>
                </a:cubicBezTo>
                <a:close/>
              </a:path>
            </a:pathLst>
          </a:custGeom>
          <a:solidFill>
            <a:schemeClr val="bg1">
              <a:lumMod val="75000"/>
              <a:alpha val="69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8528538" y="3385038"/>
            <a:ext cx="536331" cy="835831"/>
          </a:xfrm>
          <a:custGeom>
            <a:avLst/>
            <a:gdLst>
              <a:gd name="connsiteX0" fmla="*/ 202224 w 536331"/>
              <a:gd name="connsiteY0" fmla="*/ 835270 h 835831"/>
              <a:gd name="connsiteX1" fmla="*/ 228600 w 536331"/>
              <a:gd name="connsiteY1" fmla="*/ 800100 h 835831"/>
              <a:gd name="connsiteX2" fmla="*/ 246185 w 536331"/>
              <a:gd name="connsiteY2" fmla="*/ 773724 h 835831"/>
              <a:gd name="connsiteX3" fmla="*/ 272562 w 536331"/>
              <a:gd name="connsiteY3" fmla="*/ 747347 h 835831"/>
              <a:gd name="connsiteX4" fmla="*/ 307731 w 536331"/>
              <a:gd name="connsiteY4" fmla="*/ 694593 h 835831"/>
              <a:gd name="connsiteX5" fmla="*/ 325316 w 536331"/>
              <a:gd name="connsiteY5" fmla="*/ 668216 h 835831"/>
              <a:gd name="connsiteX6" fmla="*/ 342900 w 536331"/>
              <a:gd name="connsiteY6" fmla="*/ 641839 h 835831"/>
              <a:gd name="connsiteX7" fmla="*/ 369277 w 536331"/>
              <a:gd name="connsiteY7" fmla="*/ 615462 h 835831"/>
              <a:gd name="connsiteX8" fmla="*/ 378070 w 536331"/>
              <a:gd name="connsiteY8" fmla="*/ 589085 h 835831"/>
              <a:gd name="connsiteX9" fmla="*/ 422031 w 536331"/>
              <a:gd name="connsiteY9" fmla="*/ 536331 h 835831"/>
              <a:gd name="connsiteX10" fmla="*/ 430824 w 536331"/>
              <a:gd name="connsiteY10" fmla="*/ 509954 h 835831"/>
              <a:gd name="connsiteX11" fmla="*/ 448408 w 536331"/>
              <a:gd name="connsiteY11" fmla="*/ 483577 h 835831"/>
              <a:gd name="connsiteX12" fmla="*/ 465993 w 536331"/>
              <a:gd name="connsiteY12" fmla="*/ 430824 h 835831"/>
              <a:gd name="connsiteX13" fmla="*/ 474785 w 536331"/>
              <a:gd name="connsiteY13" fmla="*/ 404447 h 835831"/>
              <a:gd name="connsiteX14" fmla="*/ 492370 w 536331"/>
              <a:gd name="connsiteY14" fmla="*/ 378070 h 835831"/>
              <a:gd name="connsiteX15" fmla="*/ 518747 w 536331"/>
              <a:gd name="connsiteY15" fmla="*/ 298939 h 835831"/>
              <a:gd name="connsiteX16" fmla="*/ 527539 w 536331"/>
              <a:gd name="connsiteY16" fmla="*/ 272562 h 835831"/>
              <a:gd name="connsiteX17" fmla="*/ 536331 w 536331"/>
              <a:gd name="connsiteY17" fmla="*/ 219808 h 835831"/>
              <a:gd name="connsiteX18" fmla="*/ 527539 w 536331"/>
              <a:gd name="connsiteY18" fmla="*/ 131885 h 835831"/>
              <a:gd name="connsiteX19" fmla="*/ 518747 w 536331"/>
              <a:gd name="connsiteY19" fmla="*/ 105508 h 835831"/>
              <a:gd name="connsiteX20" fmla="*/ 465993 w 536331"/>
              <a:gd name="connsiteY20" fmla="*/ 52754 h 835831"/>
              <a:gd name="connsiteX21" fmla="*/ 439616 w 536331"/>
              <a:gd name="connsiteY21" fmla="*/ 43962 h 835831"/>
              <a:gd name="connsiteX22" fmla="*/ 360485 w 536331"/>
              <a:gd name="connsiteY22" fmla="*/ 8793 h 835831"/>
              <a:gd name="connsiteX23" fmla="*/ 334108 w 536331"/>
              <a:gd name="connsiteY23" fmla="*/ 0 h 835831"/>
              <a:gd name="connsiteX24" fmla="*/ 246185 w 536331"/>
              <a:gd name="connsiteY24" fmla="*/ 8793 h 835831"/>
              <a:gd name="connsiteX25" fmla="*/ 219808 w 536331"/>
              <a:gd name="connsiteY25" fmla="*/ 17585 h 835831"/>
              <a:gd name="connsiteX26" fmla="*/ 158262 w 536331"/>
              <a:gd name="connsiteY26" fmla="*/ 35170 h 835831"/>
              <a:gd name="connsiteX27" fmla="*/ 140677 w 536331"/>
              <a:gd name="connsiteY27" fmla="*/ 61547 h 835831"/>
              <a:gd name="connsiteX28" fmla="*/ 87924 w 536331"/>
              <a:gd name="connsiteY28" fmla="*/ 105508 h 835831"/>
              <a:gd name="connsiteX29" fmla="*/ 52754 w 536331"/>
              <a:gd name="connsiteY29" fmla="*/ 158262 h 835831"/>
              <a:gd name="connsiteX30" fmla="*/ 26377 w 536331"/>
              <a:gd name="connsiteY30" fmla="*/ 211016 h 835831"/>
              <a:gd name="connsiteX31" fmla="*/ 8793 w 536331"/>
              <a:gd name="connsiteY31" fmla="*/ 281354 h 835831"/>
              <a:gd name="connsiteX32" fmla="*/ 0 w 536331"/>
              <a:gd name="connsiteY32" fmla="*/ 334108 h 835831"/>
              <a:gd name="connsiteX33" fmla="*/ 8793 w 536331"/>
              <a:gd name="connsiteY33" fmla="*/ 562708 h 835831"/>
              <a:gd name="connsiteX34" fmla="*/ 17585 w 536331"/>
              <a:gd name="connsiteY34" fmla="*/ 597877 h 835831"/>
              <a:gd name="connsiteX35" fmla="*/ 26377 w 536331"/>
              <a:gd name="connsiteY35" fmla="*/ 641839 h 835831"/>
              <a:gd name="connsiteX36" fmla="*/ 43962 w 536331"/>
              <a:gd name="connsiteY36" fmla="*/ 694593 h 835831"/>
              <a:gd name="connsiteX37" fmla="*/ 87924 w 536331"/>
              <a:gd name="connsiteY37" fmla="*/ 773724 h 835831"/>
              <a:gd name="connsiteX38" fmla="*/ 114300 w 536331"/>
              <a:gd name="connsiteY38" fmla="*/ 791308 h 835831"/>
              <a:gd name="connsiteX39" fmla="*/ 140677 w 536331"/>
              <a:gd name="connsiteY39" fmla="*/ 817685 h 835831"/>
              <a:gd name="connsiteX40" fmla="*/ 202224 w 536331"/>
              <a:gd name="connsiteY40" fmla="*/ 835270 h 83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36331" h="835831">
                <a:moveTo>
                  <a:pt x="202224" y="835270"/>
                </a:moveTo>
                <a:cubicBezTo>
                  <a:pt x="216878" y="832339"/>
                  <a:pt x="220083" y="812024"/>
                  <a:pt x="228600" y="800100"/>
                </a:cubicBezTo>
                <a:cubicBezTo>
                  <a:pt x="234742" y="791501"/>
                  <a:pt x="239420" y="781842"/>
                  <a:pt x="246185" y="773724"/>
                </a:cubicBezTo>
                <a:cubicBezTo>
                  <a:pt x="254145" y="764172"/>
                  <a:pt x="264928" y="757162"/>
                  <a:pt x="272562" y="747347"/>
                </a:cubicBezTo>
                <a:cubicBezTo>
                  <a:pt x="285537" y="730665"/>
                  <a:pt x="296008" y="712178"/>
                  <a:pt x="307731" y="694593"/>
                </a:cubicBezTo>
                <a:lnTo>
                  <a:pt x="325316" y="668216"/>
                </a:lnTo>
                <a:cubicBezTo>
                  <a:pt x="331177" y="659424"/>
                  <a:pt x="335428" y="649311"/>
                  <a:pt x="342900" y="641839"/>
                </a:cubicBezTo>
                <a:lnTo>
                  <a:pt x="369277" y="615462"/>
                </a:lnTo>
                <a:cubicBezTo>
                  <a:pt x="372208" y="606670"/>
                  <a:pt x="372929" y="596796"/>
                  <a:pt x="378070" y="589085"/>
                </a:cubicBezTo>
                <a:cubicBezTo>
                  <a:pt x="416962" y="530748"/>
                  <a:pt x="393264" y="593864"/>
                  <a:pt x="422031" y="536331"/>
                </a:cubicBezTo>
                <a:cubicBezTo>
                  <a:pt x="426176" y="528041"/>
                  <a:pt x="426679" y="518244"/>
                  <a:pt x="430824" y="509954"/>
                </a:cubicBezTo>
                <a:cubicBezTo>
                  <a:pt x="435550" y="500503"/>
                  <a:pt x="444116" y="493233"/>
                  <a:pt x="448408" y="483577"/>
                </a:cubicBezTo>
                <a:cubicBezTo>
                  <a:pt x="455936" y="466639"/>
                  <a:pt x="460131" y="448408"/>
                  <a:pt x="465993" y="430824"/>
                </a:cubicBezTo>
                <a:cubicBezTo>
                  <a:pt x="468924" y="422032"/>
                  <a:pt x="469644" y="412158"/>
                  <a:pt x="474785" y="404447"/>
                </a:cubicBezTo>
                <a:lnTo>
                  <a:pt x="492370" y="378070"/>
                </a:lnTo>
                <a:lnTo>
                  <a:pt x="518747" y="298939"/>
                </a:lnTo>
                <a:cubicBezTo>
                  <a:pt x="521678" y="290147"/>
                  <a:pt x="526015" y="281704"/>
                  <a:pt x="527539" y="272562"/>
                </a:cubicBezTo>
                <a:lnTo>
                  <a:pt x="536331" y="219808"/>
                </a:lnTo>
                <a:cubicBezTo>
                  <a:pt x="533400" y="190500"/>
                  <a:pt x="532018" y="160996"/>
                  <a:pt x="527539" y="131885"/>
                </a:cubicBezTo>
                <a:cubicBezTo>
                  <a:pt x="526130" y="122725"/>
                  <a:pt x="524437" y="112824"/>
                  <a:pt x="518747" y="105508"/>
                </a:cubicBezTo>
                <a:cubicBezTo>
                  <a:pt x="503479" y="85878"/>
                  <a:pt x="489585" y="60618"/>
                  <a:pt x="465993" y="52754"/>
                </a:cubicBezTo>
                <a:lnTo>
                  <a:pt x="439616" y="43962"/>
                </a:lnTo>
                <a:cubicBezTo>
                  <a:pt x="397815" y="16094"/>
                  <a:pt x="423266" y="29720"/>
                  <a:pt x="360485" y="8793"/>
                </a:cubicBezTo>
                <a:lnTo>
                  <a:pt x="334108" y="0"/>
                </a:lnTo>
                <a:cubicBezTo>
                  <a:pt x="304800" y="2931"/>
                  <a:pt x="275296" y="4314"/>
                  <a:pt x="246185" y="8793"/>
                </a:cubicBezTo>
                <a:cubicBezTo>
                  <a:pt x="237025" y="10202"/>
                  <a:pt x="228719" y="15039"/>
                  <a:pt x="219808" y="17585"/>
                </a:cubicBezTo>
                <a:cubicBezTo>
                  <a:pt x="142554" y="39657"/>
                  <a:pt x="221485" y="14094"/>
                  <a:pt x="158262" y="35170"/>
                </a:cubicBezTo>
                <a:cubicBezTo>
                  <a:pt x="152400" y="43962"/>
                  <a:pt x="148149" y="54075"/>
                  <a:pt x="140677" y="61547"/>
                </a:cubicBezTo>
                <a:cubicBezTo>
                  <a:pt x="89874" y="112349"/>
                  <a:pt x="138340" y="40688"/>
                  <a:pt x="87924" y="105508"/>
                </a:cubicBezTo>
                <a:cubicBezTo>
                  <a:pt x="74949" y="122190"/>
                  <a:pt x="52754" y="158262"/>
                  <a:pt x="52754" y="158262"/>
                </a:cubicBezTo>
                <a:cubicBezTo>
                  <a:pt x="30655" y="224561"/>
                  <a:pt x="60465" y="142839"/>
                  <a:pt x="26377" y="211016"/>
                </a:cubicBezTo>
                <a:cubicBezTo>
                  <a:pt x="17662" y="228446"/>
                  <a:pt x="11659" y="265590"/>
                  <a:pt x="8793" y="281354"/>
                </a:cubicBezTo>
                <a:cubicBezTo>
                  <a:pt x="5604" y="298894"/>
                  <a:pt x="2931" y="316523"/>
                  <a:pt x="0" y="334108"/>
                </a:cubicBezTo>
                <a:cubicBezTo>
                  <a:pt x="2931" y="410308"/>
                  <a:pt x="3720" y="486621"/>
                  <a:pt x="8793" y="562708"/>
                </a:cubicBezTo>
                <a:cubicBezTo>
                  <a:pt x="9597" y="574765"/>
                  <a:pt x="14964" y="586081"/>
                  <a:pt x="17585" y="597877"/>
                </a:cubicBezTo>
                <a:cubicBezTo>
                  <a:pt x="20827" y="612465"/>
                  <a:pt x="22445" y="627421"/>
                  <a:pt x="26377" y="641839"/>
                </a:cubicBezTo>
                <a:cubicBezTo>
                  <a:pt x="31254" y="659722"/>
                  <a:pt x="38100" y="677008"/>
                  <a:pt x="43962" y="694593"/>
                </a:cubicBezTo>
                <a:cubicBezTo>
                  <a:pt x="53125" y="722081"/>
                  <a:pt x="62008" y="756446"/>
                  <a:pt x="87924" y="773724"/>
                </a:cubicBezTo>
                <a:cubicBezTo>
                  <a:pt x="96716" y="779585"/>
                  <a:pt x="106182" y="784543"/>
                  <a:pt x="114300" y="791308"/>
                </a:cubicBezTo>
                <a:cubicBezTo>
                  <a:pt x="123852" y="799268"/>
                  <a:pt x="130331" y="810788"/>
                  <a:pt x="140677" y="817685"/>
                </a:cubicBezTo>
                <a:cubicBezTo>
                  <a:pt x="158036" y="829257"/>
                  <a:pt x="187570" y="838201"/>
                  <a:pt x="202224" y="835270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789985" y="2822331"/>
            <a:ext cx="615461" cy="1125415"/>
          </a:xfrm>
          <a:custGeom>
            <a:avLst/>
            <a:gdLst>
              <a:gd name="connsiteX0" fmla="*/ 465992 w 615461"/>
              <a:gd name="connsiteY0" fmla="*/ 931984 h 1125415"/>
              <a:gd name="connsiteX1" fmla="*/ 483577 w 615461"/>
              <a:gd name="connsiteY1" fmla="*/ 870438 h 1125415"/>
              <a:gd name="connsiteX2" fmla="*/ 501161 w 615461"/>
              <a:gd name="connsiteY2" fmla="*/ 844061 h 1125415"/>
              <a:gd name="connsiteX3" fmla="*/ 527538 w 615461"/>
              <a:gd name="connsiteY3" fmla="*/ 791307 h 1125415"/>
              <a:gd name="connsiteX4" fmla="*/ 545123 w 615461"/>
              <a:gd name="connsiteY4" fmla="*/ 738554 h 1125415"/>
              <a:gd name="connsiteX5" fmla="*/ 562707 w 615461"/>
              <a:gd name="connsiteY5" fmla="*/ 712177 h 1125415"/>
              <a:gd name="connsiteX6" fmla="*/ 589084 w 615461"/>
              <a:gd name="connsiteY6" fmla="*/ 633046 h 1125415"/>
              <a:gd name="connsiteX7" fmla="*/ 606669 w 615461"/>
              <a:gd name="connsiteY7" fmla="*/ 580292 h 1125415"/>
              <a:gd name="connsiteX8" fmla="*/ 615461 w 615461"/>
              <a:gd name="connsiteY8" fmla="*/ 553915 h 1125415"/>
              <a:gd name="connsiteX9" fmla="*/ 606669 w 615461"/>
              <a:gd name="connsiteY9" fmla="*/ 263769 h 1125415"/>
              <a:gd name="connsiteX10" fmla="*/ 589084 w 615461"/>
              <a:gd name="connsiteY10" fmla="*/ 211015 h 1125415"/>
              <a:gd name="connsiteX11" fmla="*/ 580292 w 615461"/>
              <a:gd name="connsiteY11" fmla="*/ 184638 h 1125415"/>
              <a:gd name="connsiteX12" fmla="*/ 562707 w 615461"/>
              <a:gd name="connsiteY12" fmla="*/ 131884 h 1125415"/>
              <a:gd name="connsiteX13" fmla="*/ 527538 w 615461"/>
              <a:gd name="connsiteY13" fmla="*/ 52754 h 1125415"/>
              <a:gd name="connsiteX14" fmla="*/ 518746 w 615461"/>
              <a:gd name="connsiteY14" fmla="*/ 26377 h 1125415"/>
              <a:gd name="connsiteX15" fmla="*/ 465992 w 615461"/>
              <a:gd name="connsiteY15" fmla="*/ 0 h 1125415"/>
              <a:gd name="connsiteX16" fmla="*/ 351692 w 615461"/>
              <a:gd name="connsiteY16" fmla="*/ 26377 h 1125415"/>
              <a:gd name="connsiteX17" fmla="*/ 325315 w 615461"/>
              <a:gd name="connsiteY17" fmla="*/ 35169 h 1125415"/>
              <a:gd name="connsiteX18" fmla="*/ 272561 w 615461"/>
              <a:gd name="connsiteY18" fmla="*/ 61546 h 1125415"/>
              <a:gd name="connsiteX19" fmla="*/ 219807 w 615461"/>
              <a:gd name="connsiteY19" fmla="*/ 87923 h 1125415"/>
              <a:gd name="connsiteX20" fmla="*/ 202223 w 615461"/>
              <a:gd name="connsiteY20" fmla="*/ 114300 h 1125415"/>
              <a:gd name="connsiteX21" fmla="*/ 149469 w 615461"/>
              <a:gd name="connsiteY21" fmla="*/ 149469 h 1125415"/>
              <a:gd name="connsiteX22" fmla="*/ 105507 w 615461"/>
              <a:gd name="connsiteY22" fmla="*/ 202223 h 1125415"/>
              <a:gd name="connsiteX23" fmla="*/ 70338 w 615461"/>
              <a:gd name="connsiteY23" fmla="*/ 254977 h 1125415"/>
              <a:gd name="connsiteX24" fmla="*/ 52753 w 615461"/>
              <a:gd name="connsiteY24" fmla="*/ 281354 h 1125415"/>
              <a:gd name="connsiteX25" fmla="*/ 26377 w 615461"/>
              <a:gd name="connsiteY25" fmla="*/ 360484 h 1125415"/>
              <a:gd name="connsiteX26" fmla="*/ 8792 w 615461"/>
              <a:gd name="connsiteY26" fmla="*/ 413238 h 1125415"/>
              <a:gd name="connsiteX27" fmla="*/ 0 w 615461"/>
              <a:gd name="connsiteY27" fmla="*/ 448407 h 1125415"/>
              <a:gd name="connsiteX28" fmla="*/ 8792 w 615461"/>
              <a:gd name="connsiteY28" fmla="*/ 677007 h 1125415"/>
              <a:gd name="connsiteX29" fmla="*/ 17584 w 615461"/>
              <a:gd name="connsiteY29" fmla="*/ 703384 h 1125415"/>
              <a:gd name="connsiteX30" fmla="*/ 35169 w 615461"/>
              <a:gd name="connsiteY30" fmla="*/ 773723 h 1125415"/>
              <a:gd name="connsiteX31" fmla="*/ 43961 w 615461"/>
              <a:gd name="connsiteY31" fmla="*/ 800100 h 1125415"/>
              <a:gd name="connsiteX32" fmla="*/ 61546 w 615461"/>
              <a:gd name="connsiteY32" fmla="*/ 826477 h 1125415"/>
              <a:gd name="connsiteX33" fmla="*/ 87923 w 615461"/>
              <a:gd name="connsiteY33" fmla="*/ 879231 h 1125415"/>
              <a:gd name="connsiteX34" fmla="*/ 114300 w 615461"/>
              <a:gd name="connsiteY34" fmla="*/ 931984 h 1125415"/>
              <a:gd name="connsiteX35" fmla="*/ 131884 w 615461"/>
              <a:gd name="connsiteY35" fmla="*/ 984738 h 1125415"/>
              <a:gd name="connsiteX36" fmla="*/ 167053 w 615461"/>
              <a:gd name="connsiteY36" fmla="*/ 1037492 h 1125415"/>
              <a:gd name="connsiteX37" fmla="*/ 184638 w 615461"/>
              <a:gd name="connsiteY37" fmla="*/ 1063869 h 1125415"/>
              <a:gd name="connsiteX38" fmla="*/ 237392 w 615461"/>
              <a:gd name="connsiteY38" fmla="*/ 1099038 h 1125415"/>
              <a:gd name="connsiteX39" fmla="*/ 263769 w 615461"/>
              <a:gd name="connsiteY39" fmla="*/ 1116623 h 1125415"/>
              <a:gd name="connsiteX40" fmla="*/ 290146 w 615461"/>
              <a:gd name="connsiteY40" fmla="*/ 1125415 h 1125415"/>
              <a:gd name="connsiteX41" fmla="*/ 316523 w 615461"/>
              <a:gd name="connsiteY41" fmla="*/ 1116623 h 1125415"/>
              <a:gd name="connsiteX42" fmla="*/ 360484 w 615461"/>
              <a:gd name="connsiteY42" fmla="*/ 1063869 h 1125415"/>
              <a:gd name="connsiteX43" fmla="*/ 386861 w 615461"/>
              <a:gd name="connsiteY43" fmla="*/ 1046284 h 1125415"/>
              <a:gd name="connsiteX44" fmla="*/ 413238 w 615461"/>
              <a:gd name="connsiteY44" fmla="*/ 993531 h 1125415"/>
              <a:gd name="connsiteX45" fmla="*/ 430823 w 615461"/>
              <a:gd name="connsiteY45" fmla="*/ 967154 h 1125415"/>
              <a:gd name="connsiteX46" fmla="*/ 465992 w 615461"/>
              <a:gd name="connsiteY46" fmla="*/ 931984 h 112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15461" h="1125415">
                <a:moveTo>
                  <a:pt x="465992" y="931984"/>
                </a:moveTo>
                <a:cubicBezTo>
                  <a:pt x="474784" y="915865"/>
                  <a:pt x="477268" y="883056"/>
                  <a:pt x="483577" y="870438"/>
                </a:cubicBezTo>
                <a:cubicBezTo>
                  <a:pt x="488303" y="860987"/>
                  <a:pt x="496435" y="853512"/>
                  <a:pt x="501161" y="844061"/>
                </a:cubicBezTo>
                <a:cubicBezTo>
                  <a:pt x="537557" y="771265"/>
                  <a:pt x="477148" y="866891"/>
                  <a:pt x="527538" y="791307"/>
                </a:cubicBezTo>
                <a:cubicBezTo>
                  <a:pt x="533400" y="773723"/>
                  <a:pt x="534842" y="753977"/>
                  <a:pt x="545123" y="738554"/>
                </a:cubicBezTo>
                <a:cubicBezTo>
                  <a:pt x="550984" y="729762"/>
                  <a:pt x="558415" y="721833"/>
                  <a:pt x="562707" y="712177"/>
                </a:cubicBezTo>
                <a:cubicBezTo>
                  <a:pt x="562714" y="712162"/>
                  <a:pt x="584685" y="646242"/>
                  <a:pt x="589084" y="633046"/>
                </a:cubicBezTo>
                <a:lnTo>
                  <a:pt x="606669" y="580292"/>
                </a:lnTo>
                <a:lnTo>
                  <a:pt x="615461" y="553915"/>
                </a:lnTo>
                <a:cubicBezTo>
                  <a:pt x="612530" y="457200"/>
                  <a:pt x="614090" y="360244"/>
                  <a:pt x="606669" y="263769"/>
                </a:cubicBezTo>
                <a:cubicBezTo>
                  <a:pt x="605247" y="245288"/>
                  <a:pt x="594946" y="228600"/>
                  <a:pt x="589084" y="211015"/>
                </a:cubicBezTo>
                <a:lnTo>
                  <a:pt x="580292" y="184638"/>
                </a:lnTo>
                <a:cubicBezTo>
                  <a:pt x="580290" y="184633"/>
                  <a:pt x="562710" y="131888"/>
                  <a:pt x="562707" y="131884"/>
                </a:cubicBezTo>
                <a:cubicBezTo>
                  <a:pt x="534842" y="90085"/>
                  <a:pt x="548464" y="115530"/>
                  <a:pt x="527538" y="52754"/>
                </a:cubicBezTo>
                <a:cubicBezTo>
                  <a:pt x="524607" y="43962"/>
                  <a:pt x="527538" y="29308"/>
                  <a:pt x="518746" y="26377"/>
                </a:cubicBezTo>
                <a:cubicBezTo>
                  <a:pt x="482344" y="14242"/>
                  <a:pt x="500081" y="22725"/>
                  <a:pt x="465992" y="0"/>
                </a:cubicBezTo>
                <a:cubicBezTo>
                  <a:pt x="386094" y="11414"/>
                  <a:pt x="424109" y="2238"/>
                  <a:pt x="351692" y="26377"/>
                </a:cubicBezTo>
                <a:lnTo>
                  <a:pt x="325315" y="35169"/>
                </a:lnTo>
                <a:cubicBezTo>
                  <a:pt x="249722" y="85565"/>
                  <a:pt x="345365" y="25144"/>
                  <a:pt x="272561" y="61546"/>
                </a:cubicBezTo>
                <a:cubicBezTo>
                  <a:pt x="204384" y="95634"/>
                  <a:pt x="286106" y="65824"/>
                  <a:pt x="219807" y="87923"/>
                </a:cubicBezTo>
                <a:cubicBezTo>
                  <a:pt x="213946" y="96715"/>
                  <a:pt x="210175" y="107342"/>
                  <a:pt x="202223" y="114300"/>
                </a:cubicBezTo>
                <a:cubicBezTo>
                  <a:pt x="186318" y="128217"/>
                  <a:pt x="149469" y="149469"/>
                  <a:pt x="149469" y="149469"/>
                </a:cubicBezTo>
                <a:cubicBezTo>
                  <a:pt x="86624" y="243734"/>
                  <a:pt x="184497" y="100664"/>
                  <a:pt x="105507" y="202223"/>
                </a:cubicBezTo>
                <a:cubicBezTo>
                  <a:pt x="92532" y="218905"/>
                  <a:pt x="82061" y="237392"/>
                  <a:pt x="70338" y="254977"/>
                </a:cubicBezTo>
                <a:lnTo>
                  <a:pt x="52753" y="281354"/>
                </a:lnTo>
                <a:lnTo>
                  <a:pt x="26377" y="360484"/>
                </a:lnTo>
                <a:lnTo>
                  <a:pt x="8792" y="413238"/>
                </a:lnTo>
                <a:lnTo>
                  <a:pt x="0" y="448407"/>
                </a:lnTo>
                <a:cubicBezTo>
                  <a:pt x="2931" y="524607"/>
                  <a:pt x="3546" y="600931"/>
                  <a:pt x="8792" y="677007"/>
                </a:cubicBezTo>
                <a:cubicBezTo>
                  <a:pt x="9430" y="686253"/>
                  <a:pt x="15145" y="694443"/>
                  <a:pt x="17584" y="703384"/>
                </a:cubicBezTo>
                <a:cubicBezTo>
                  <a:pt x="23943" y="726700"/>
                  <a:pt x="27527" y="750795"/>
                  <a:pt x="35169" y="773723"/>
                </a:cubicBezTo>
                <a:cubicBezTo>
                  <a:pt x="38100" y="782515"/>
                  <a:pt x="39816" y="791811"/>
                  <a:pt x="43961" y="800100"/>
                </a:cubicBezTo>
                <a:cubicBezTo>
                  <a:pt x="48687" y="809552"/>
                  <a:pt x="55684" y="817685"/>
                  <a:pt x="61546" y="826477"/>
                </a:cubicBezTo>
                <a:cubicBezTo>
                  <a:pt x="83644" y="892773"/>
                  <a:pt x="53836" y="811058"/>
                  <a:pt x="87923" y="879231"/>
                </a:cubicBezTo>
                <a:cubicBezTo>
                  <a:pt x="124325" y="952034"/>
                  <a:pt x="63903" y="856389"/>
                  <a:pt x="114300" y="931984"/>
                </a:cubicBezTo>
                <a:cubicBezTo>
                  <a:pt x="120161" y="949569"/>
                  <a:pt x="121602" y="969315"/>
                  <a:pt x="131884" y="984738"/>
                </a:cubicBezTo>
                <a:lnTo>
                  <a:pt x="167053" y="1037492"/>
                </a:lnTo>
                <a:cubicBezTo>
                  <a:pt x="172915" y="1046284"/>
                  <a:pt x="175846" y="1058007"/>
                  <a:pt x="184638" y="1063869"/>
                </a:cubicBezTo>
                <a:lnTo>
                  <a:pt x="237392" y="1099038"/>
                </a:lnTo>
                <a:cubicBezTo>
                  <a:pt x="246184" y="1104900"/>
                  <a:pt x="253744" y="1113281"/>
                  <a:pt x="263769" y="1116623"/>
                </a:cubicBezTo>
                <a:lnTo>
                  <a:pt x="290146" y="1125415"/>
                </a:lnTo>
                <a:cubicBezTo>
                  <a:pt x="298938" y="1122484"/>
                  <a:pt x="308812" y="1121764"/>
                  <a:pt x="316523" y="1116623"/>
                </a:cubicBezTo>
                <a:cubicBezTo>
                  <a:pt x="359735" y="1087815"/>
                  <a:pt x="328046" y="1096308"/>
                  <a:pt x="360484" y="1063869"/>
                </a:cubicBezTo>
                <a:cubicBezTo>
                  <a:pt x="367956" y="1056397"/>
                  <a:pt x="378069" y="1052146"/>
                  <a:pt x="386861" y="1046284"/>
                </a:cubicBezTo>
                <a:cubicBezTo>
                  <a:pt x="437258" y="970689"/>
                  <a:pt x="376836" y="1066334"/>
                  <a:pt x="413238" y="993531"/>
                </a:cubicBezTo>
                <a:cubicBezTo>
                  <a:pt x="417964" y="984080"/>
                  <a:pt x="424961" y="975946"/>
                  <a:pt x="430823" y="967154"/>
                </a:cubicBezTo>
                <a:cubicBezTo>
                  <a:pt x="440542" y="937997"/>
                  <a:pt x="457200" y="948103"/>
                  <a:pt x="465992" y="931984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8011886" y="2895600"/>
            <a:ext cx="1470298" cy="1915886"/>
          </a:xfrm>
          <a:custGeom>
            <a:avLst/>
            <a:gdLst>
              <a:gd name="connsiteX0" fmla="*/ 1491343 w 1535613"/>
              <a:gd name="connsiteY0" fmla="*/ 108857 h 1915886"/>
              <a:gd name="connsiteX1" fmla="*/ 1534886 w 1535613"/>
              <a:gd name="connsiteY1" fmla="*/ 32657 h 1915886"/>
              <a:gd name="connsiteX2" fmla="*/ 1469572 w 1535613"/>
              <a:gd name="connsiteY2" fmla="*/ 0 h 1915886"/>
              <a:gd name="connsiteX3" fmla="*/ 1295400 w 1535613"/>
              <a:gd name="connsiteY3" fmla="*/ 10886 h 1915886"/>
              <a:gd name="connsiteX4" fmla="*/ 1175658 w 1535613"/>
              <a:gd name="connsiteY4" fmla="*/ 43543 h 1915886"/>
              <a:gd name="connsiteX5" fmla="*/ 1077686 w 1535613"/>
              <a:gd name="connsiteY5" fmla="*/ 76200 h 1915886"/>
              <a:gd name="connsiteX6" fmla="*/ 947058 w 1535613"/>
              <a:gd name="connsiteY6" fmla="*/ 119743 h 1915886"/>
              <a:gd name="connsiteX7" fmla="*/ 914400 w 1535613"/>
              <a:gd name="connsiteY7" fmla="*/ 130629 h 1915886"/>
              <a:gd name="connsiteX8" fmla="*/ 881743 w 1535613"/>
              <a:gd name="connsiteY8" fmla="*/ 141514 h 1915886"/>
              <a:gd name="connsiteX9" fmla="*/ 849086 w 1535613"/>
              <a:gd name="connsiteY9" fmla="*/ 163286 h 1915886"/>
              <a:gd name="connsiteX10" fmla="*/ 783772 w 1535613"/>
              <a:gd name="connsiteY10" fmla="*/ 185057 h 1915886"/>
              <a:gd name="connsiteX11" fmla="*/ 718458 w 1535613"/>
              <a:gd name="connsiteY11" fmla="*/ 217714 h 1915886"/>
              <a:gd name="connsiteX12" fmla="*/ 664029 w 1535613"/>
              <a:gd name="connsiteY12" fmla="*/ 261257 h 1915886"/>
              <a:gd name="connsiteX13" fmla="*/ 620486 w 1535613"/>
              <a:gd name="connsiteY13" fmla="*/ 304800 h 1915886"/>
              <a:gd name="connsiteX14" fmla="*/ 587829 w 1535613"/>
              <a:gd name="connsiteY14" fmla="*/ 337457 h 1915886"/>
              <a:gd name="connsiteX15" fmla="*/ 566058 w 1535613"/>
              <a:gd name="connsiteY15" fmla="*/ 359229 h 1915886"/>
              <a:gd name="connsiteX16" fmla="*/ 544286 w 1535613"/>
              <a:gd name="connsiteY16" fmla="*/ 381000 h 1915886"/>
              <a:gd name="connsiteX17" fmla="*/ 522515 w 1535613"/>
              <a:gd name="connsiteY17" fmla="*/ 413657 h 1915886"/>
              <a:gd name="connsiteX18" fmla="*/ 511629 w 1535613"/>
              <a:gd name="connsiteY18" fmla="*/ 446314 h 1915886"/>
              <a:gd name="connsiteX19" fmla="*/ 489858 w 1535613"/>
              <a:gd name="connsiteY19" fmla="*/ 468086 h 1915886"/>
              <a:gd name="connsiteX20" fmla="*/ 478972 w 1535613"/>
              <a:gd name="connsiteY20" fmla="*/ 500743 h 1915886"/>
              <a:gd name="connsiteX21" fmla="*/ 457200 w 1535613"/>
              <a:gd name="connsiteY21" fmla="*/ 522514 h 1915886"/>
              <a:gd name="connsiteX22" fmla="*/ 435429 w 1535613"/>
              <a:gd name="connsiteY22" fmla="*/ 587829 h 1915886"/>
              <a:gd name="connsiteX23" fmla="*/ 424543 w 1535613"/>
              <a:gd name="connsiteY23" fmla="*/ 620486 h 1915886"/>
              <a:gd name="connsiteX24" fmla="*/ 402772 w 1535613"/>
              <a:gd name="connsiteY24" fmla="*/ 653143 h 1915886"/>
              <a:gd name="connsiteX25" fmla="*/ 381000 w 1535613"/>
              <a:gd name="connsiteY25" fmla="*/ 718457 h 1915886"/>
              <a:gd name="connsiteX26" fmla="*/ 359229 w 1535613"/>
              <a:gd name="connsiteY26" fmla="*/ 751114 h 1915886"/>
              <a:gd name="connsiteX27" fmla="*/ 337458 w 1535613"/>
              <a:gd name="connsiteY27" fmla="*/ 816429 h 1915886"/>
              <a:gd name="connsiteX28" fmla="*/ 293915 w 1535613"/>
              <a:gd name="connsiteY28" fmla="*/ 947057 h 1915886"/>
              <a:gd name="connsiteX29" fmla="*/ 283029 w 1535613"/>
              <a:gd name="connsiteY29" fmla="*/ 979714 h 1915886"/>
              <a:gd name="connsiteX30" fmla="*/ 272143 w 1535613"/>
              <a:gd name="connsiteY30" fmla="*/ 1012371 h 1915886"/>
              <a:gd name="connsiteX31" fmla="*/ 250372 w 1535613"/>
              <a:gd name="connsiteY31" fmla="*/ 1034143 h 1915886"/>
              <a:gd name="connsiteX32" fmla="*/ 206829 w 1535613"/>
              <a:gd name="connsiteY32" fmla="*/ 1164771 h 1915886"/>
              <a:gd name="connsiteX33" fmla="*/ 195943 w 1535613"/>
              <a:gd name="connsiteY33" fmla="*/ 1197429 h 1915886"/>
              <a:gd name="connsiteX34" fmla="*/ 174172 w 1535613"/>
              <a:gd name="connsiteY34" fmla="*/ 1230086 h 1915886"/>
              <a:gd name="connsiteX35" fmla="*/ 152400 w 1535613"/>
              <a:gd name="connsiteY35" fmla="*/ 1295400 h 1915886"/>
              <a:gd name="connsiteX36" fmla="*/ 141515 w 1535613"/>
              <a:gd name="connsiteY36" fmla="*/ 1328057 h 1915886"/>
              <a:gd name="connsiteX37" fmla="*/ 130629 w 1535613"/>
              <a:gd name="connsiteY37" fmla="*/ 1371600 h 1915886"/>
              <a:gd name="connsiteX38" fmla="*/ 108858 w 1535613"/>
              <a:gd name="connsiteY38" fmla="*/ 1436914 h 1915886"/>
              <a:gd name="connsiteX39" fmla="*/ 54429 w 1535613"/>
              <a:gd name="connsiteY39" fmla="*/ 1600200 h 1915886"/>
              <a:gd name="connsiteX40" fmla="*/ 32658 w 1535613"/>
              <a:gd name="connsiteY40" fmla="*/ 1665514 h 1915886"/>
              <a:gd name="connsiteX41" fmla="*/ 0 w 1535613"/>
              <a:gd name="connsiteY41" fmla="*/ 1785257 h 1915886"/>
              <a:gd name="connsiteX42" fmla="*/ 32658 w 1535613"/>
              <a:gd name="connsiteY42" fmla="*/ 1905000 h 1915886"/>
              <a:gd name="connsiteX43" fmla="*/ 65315 w 1535613"/>
              <a:gd name="connsiteY43" fmla="*/ 1915886 h 1915886"/>
              <a:gd name="connsiteX44" fmla="*/ 97972 w 1535613"/>
              <a:gd name="connsiteY44" fmla="*/ 1817914 h 1915886"/>
              <a:gd name="connsiteX45" fmla="*/ 108858 w 1535613"/>
              <a:gd name="connsiteY45" fmla="*/ 1785257 h 1915886"/>
              <a:gd name="connsiteX46" fmla="*/ 130629 w 1535613"/>
              <a:gd name="connsiteY46" fmla="*/ 1752600 h 1915886"/>
              <a:gd name="connsiteX47" fmla="*/ 152400 w 1535613"/>
              <a:gd name="connsiteY47" fmla="*/ 1665514 h 1915886"/>
              <a:gd name="connsiteX48" fmla="*/ 174172 w 1535613"/>
              <a:gd name="connsiteY48" fmla="*/ 1578429 h 1915886"/>
              <a:gd name="connsiteX49" fmla="*/ 195943 w 1535613"/>
              <a:gd name="connsiteY49" fmla="*/ 1513114 h 1915886"/>
              <a:gd name="connsiteX50" fmla="*/ 206829 w 1535613"/>
              <a:gd name="connsiteY50" fmla="*/ 1469571 h 1915886"/>
              <a:gd name="connsiteX51" fmla="*/ 228600 w 1535613"/>
              <a:gd name="connsiteY51" fmla="*/ 1404257 h 1915886"/>
              <a:gd name="connsiteX52" fmla="*/ 239486 w 1535613"/>
              <a:gd name="connsiteY52" fmla="*/ 1349829 h 1915886"/>
              <a:gd name="connsiteX53" fmla="*/ 261258 w 1535613"/>
              <a:gd name="connsiteY53" fmla="*/ 1284514 h 1915886"/>
              <a:gd name="connsiteX54" fmla="*/ 283029 w 1535613"/>
              <a:gd name="connsiteY54" fmla="*/ 1219200 h 1915886"/>
              <a:gd name="connsiteX55" fmla="*/ 359229 w 1535613"/>
              <a:gd name="connsiteY55" fmla="*/ 990600 h 1915886"/>
              <a:gd name="connsiteX56" fmla="*/ 413658 w 1535613"/>
              <a:gd name="connsiteY56" fmla="*/ 827314 h 1915886"/>
              <a:gd name="connsiteX57" fmla="*/ 435429 w 1535613"/>
              <a:gd name="connsiteY57" fmla="*/ 762000 h 1915886"/>
              <a:gd name="connsiteX58" fmla="*/ 457200 w 1535613"/>
              <a:gd name="connsiteY58" fmla="*/ 729343 h 1915886"/>
              <a:gd name="connsiteX59" fmla="*/ 489858 w 1535613"/>
              <a:gd name="connsiteY59" fmla="*/ 674914 h 1915886"/>
              <a:gd name="connsiteX60" fmla="*/ 500743 w 1535613"/>
              <a:gd name="connsiteY60" fmla="*/ 642257 h 1915886"/>
              <a:gd name="connsiteX61" fmla="*/ 544286 w 1535613"/>
              <a:gd name="connsiteY61" fmla="*/ 576943 h 1915886"/>
              <a:gd name="connsiteX62" fmla="*/ 576943 w 1535613"/>
              <a:gd name="connsiteY62" fmla="*/ 511629 h 1915886"/>
              <a:gd name="connsiteX63" fmla="*/ 598715 w 1535613"/>
              <a:gd name="connsiteY63" fmla="*/ 489857 h 1915886"/>
              <a:gd name="connsiteX64" fmla="*/ 620486 w 1535613"/>
              <a:gd name="connsiteY64" fmla="*/ 457200 h 1915886"/>
              <a:gd name="connsiteX65" fmla="*/ 664029 w 1535613"/>
              <a:gd name="connsiteY65" fmla="*/ 413657 h 1915886"/>
              <a:gd name="connsiteX66" fmla="*/ 696686 w 1535613"/>
              <a:gd name="connsiteY66" fmla="*/ 381000 h 1915886"/>
              <a:gd name="connsiteX67" fmla="*/ 740229 w 1535613"/>
              <a:gd name="connsiteY67" fmla="*/ 337457 h 1915886"/>
              <a:gd name="connsiteX68" fmla="*/ 762000 w 1535613"/>
              <a:gd name="connsiteY68" fmla="*/ 304800 h 1915886"/>
              <a:gd name="connsiteX69" fmla="*/ 827315 w 1535613"/>
              <a:gd name="connsiteY69" fmla="*/ 261257 h 1915886"/>
              <a:gd name="connsiteX70" fmla="*/ 892629 w 1535613"/>
              <a:gd name="connsiteY70" fmla="*/ 239486 h 1915886"/>
              <a:gd name="connsiteX71" fmla="*/ 914400 w 1535613"/>
              <a:gd name="connsiteY71" fmla="*/ 217714 h 1915886"/>
              <a:gd name="connsiteX72" fmla="*/ 979715 w 1535613"/>
              <a:gd name="connsiteY72" fmla="*/ 195943 h 1915886"/>
              <a:gd name="connsiteX73" fmla="*/ 1012372 w 1535613"/>
              <a:gd name="connsiteY73" fmla="*/ 185057 h 1915886"/>
              <a:gd name="connsiteX74" fmla="*/ 1077686 w 1535613"/>
              <a:gd name="connsiteY74" fmla="*/ 163286 h 1915886"/>
              <a:gd name="connsiteX75" fmla="*/ 1164772 w 1535613"/>
              <a:gd name="connsiteY75" fmla="*/ 141514 h 1915886"/>
              <a:gd name="connsiteX76" fmla="*/ 1317172 w 1535613"/>
              <a:gd name="connsiteY76" fmla="*/ 108857 h 1915886"/>
              <a:gd name="connsiteX77" fmla="*/ 1491343 w 1535613"/>
              <a:gd name="connsiteY77" fmla="*/ 108857 h 191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535613" h="1915886">
                <a:moveTo>
                  <a:pt x="1491343" y="108857"/>
                </a:moveTo>
                <a:cubicBezTo>
                  <a:pt x="1493174" y="106416"/>
                  <a:pt x="1542113" y="50725"/>
                  <a:pt x="1534886" y="32657"/>
                </a:cubicBezTo>
                <a:cubicBezTo>
                  <a:pt x="1528393" y="16425"/>
                  <a:pt x="1483319" y="4582"/>
                  <a:pt x="1469572" y="0"/>
                </a:cubicBezTo>
                <a:cubicBezTo>
                  <a:pt x="1411515" y="3629"/>
                  <a:pt x="1353309" y="5371"/>
                  <a:pt x="1295400" y="10886"/>
                </a:cubicBezTo>
                <a:cubicBezTo>
                  <a:pt x="1252313" y="14989"/>
                  <a:pt x="1216545" y="29914"/>
                  <a:pt x="1175658" y="43543"/>
                </a:cubicBezTo>
                <a:lnTo>
                  <a:pt x="1077686" y="76200"/>
                </a:lnTo>
                <a:lnTo>
                  <a:pt x="947058" y="119743"/>
                </a:lnTo>
                <a:lnTo>
                  <a:pt x="914400" y="130629"/>
                </a:lnTo>
                <a:lnTo>
                  <a:pt x="881743" y="141514"/>
                </a:lnTo>
                <a:cubicBezTo>
                  <a:pt x="870857" y="148771"/>
                  <a:pt x="861041" y="157972"/>
                  <a:pt x="849086" y="163286"/>
                </a:cubicBezTo>
                <a:cubicBezTo>
                  <a:pt x="828115" y="172607"/>
                  <a:pt x="802867" y="172327"/>
                  <a:pt x="783772" y="185057"/>
                </a:cubicBezTo>
                <a:cubicBezTo>
                  <a:pt x="741568" y="213194"/>
                  <a:pt x="763527" y="202692"/>
                  <a:pt x="718458" y="217714"/>
                </a:cubicBezTo>
                <a:cubicBezTo>
                  <a:pt x="644343" y="291829"/>
                  <a:pt x="760155" y="178864"/>
                  <a:pt x="664029" y="261257"/>
                </a:cubicBezTo>
                <a:cubicBezTo>
                  <a:pt x="648444" y="274615"/>
                  <a:pt x="635000" y="290286"/>
                  <a:pt x="620486" y="304800"/>
                </a:cubicBezTo>
                <a:lnTo>
                  <a:pt x="587829" y="337457"/>
                </a:lnTo>
                <a:lnTo>
                  <a:pt x="566058" y="359229"/>
                </a:lnTo>
                <a:cubicBezTo>
                  <a:pt x="558801" y="366486"/>
                  <a:pt x="549979" y="372460"/>
                  <a:pt x="544286" y="381000"/>
                </a:cubicBezTo>
                <a:cubicBezTo>
                  <a:pt x="537029" y="391886"/>
                  <a:pt x="528366" y="401955"/>
                  <a:pt x="522515" y="413657"/>
                </a:cubicBezTo>
                <a:cubicBezTo>
                  <a:pt x="517383" y="423920"/>
                  <a:pt x="517533" y="436475"/>
                  <a:pt x="511629" y="446314"/>
                </a:cubicBezTo>
                <a:cubicBezTo>
                  <a:pt x="506349" y="455115"/>
                  <a:pt x="497115" y="460829"/>
                  <a:pt x="489858" y="468086"/>
                </a:cubicBezTo>
                <a:cubicBezTo>
                  <a:pt x="486229" y="478972"/>
                  <a:pt x="484876" y="490904"/>
                  <a:pt x="478972" y="500743"/>
                </a:cubicBezTo>
                <a:cubicBezTo>
                  <a:pt x="473691" y="509544"/>
                  <a:pt x="461790" y="513334"/>
                  <a:pt x="457200" y="522514"/>
                </a:cubicBezTo>
                <a:cubicBezTo>
                  <a:pt x="446937" y="543040"/>
                  <a:pt x="442686" y="566057"/>
                  <a:pt x="435429" y="587829"/>
                </a:cubicBezTo>
                <a:cubicBezTo>
                  <a:pt x="431800" y="598715"/>
                  <a:pt x="430908" y="610939"/>
                  <a:pt x="424543" y="620486"/>
                </a:cubicBezTo>
                <a:cubicBezTo>
                  <a:pt x="417286" y="631372"/>
                  <a:pt x="408085" y="641188"/>
                  <a:pt x="402772" y="653143"/>
                </a:cubicBezTo>
                <a:cubicBezTo>
                  <a:pt x="393451" y="674114"/>
                  <a:pt x="393730" y="699362"/>
                  <a:pt x="381000" y="718457"/>
                </a:cubicBezTo>
                <a:cubicBezTo>
                  <a:pt x="373743" y="729343"/>
                  <a:pt x="364542" y="739159"/>
                  <a:pt x="359229" y="751114"/>
                </a:cubicBezTo>
                <a:cubicBezTo>
                  <a:pt x="349909" y="772085"/>
                  <a:pt x="344715" y="794657"/>
                  <a:pt x="337458" y="816429"/>
                </a:cubicBezTo>
                <a:lnTo>
                  <a:pt x="293915" y="947057"/>
                </a:lnTo>
                <a:lnTo>
                  <a:pt x="283029" y="979714"/>
                </a:lnTo>
                <a:cubicBezTo>
                  <a:pt x="279400" y="990600"/>
                  <a:pt x="280257" y="1004257"/>
                  <a:pt x="272143" y="1012371"/>
                </a:cubicBezTo>
                <a:lnTo>
                  <a:pt x="250372" y="1034143"/>
                </a:lnTo>
                <a:lnTo>
                  <a:pt x="206829" y="1164771"/>
                </a:lnTo>
                <a:cubicBezTo>
                  <a:pt x="203200" y="1175657"/>
                  <a:pt x="202308" y="1187881"/>
                  <a:pt x="195943" y="1197429"/>
                </a:cubicBezTo>
                <a:cubicBezTo>
                  <a:pt x="188686" y="1208315"/>
                  <a:pt x="179485" y="1218131"/>
                  <a:pt x="174172" y="1230086"/>
                </a:cubicBezTo>
                <a:cubicBezTo>
                  <a:pt x="164851" y="1251057"/>
                  <a:pt x="159657" y="1273629"/>
                  <a:pt x="152400" y="1295400"/>
                </a:cubicBezTo>
                <a:cubicBezTo>
                  <a:pt x="148771" y="1306286"/>
                  <a:pt x="144298" y="1316925"/>
                  <a:pt x="141515" y="1328057"/>
                </a:cubicBezTo>
                <a:cubicBezTo>
                  <a:pt x="137886" y="1342571"/>
                  <a:pt x="134928" y="1357270"/>
                  <a:pt x="130629" y="1371600"/>
                </a:cubicBezTo>
                <a:cubicBezTo>
                  <a:pt x="124035" y="1393581"/>
                  <a:pt x="116115" y="1415143"/>
                  <a:pt x="108858" y="1436914"/>
                </a:cubicBezTo>
                <a:lnTo>
                  <a:pt x="54429" y="1600200"/>
                </a:lnTo>
                <a:lnTo>
                  <a:pt x="32658" y="1665514"/>
                </a:lnTo>
                <a:cubicBezTo>
                  <a:pt x="8103" y="1763732"/>
                  <a:pt x="20348" y="1724213"/>
                  <a:pt x="0" y="1785257"/>
                </a:cubicBezTo>
                <a:cubicBezTo>
                  <a:pt x="5158" y="1831681"/>
                  <a:pt x="-10206" y="1879282"/>
                  <a:pt x="32658" y="1905000"/>
                </a:cubicBezTo>
                <a:cubicBezTo>
                  <a:pt x="42497" y="1910904"/>
                  <a:pt x="54429" y="1912257"/>
                  <a:pt x="65315" y="1915886"/>
                </a:cubicBezTo>
                <a:lnTo>
                  <a:pt x="97972" y="1817914"/>
                </a:lnTo>
                <a:cubicBezTo>
                  <a:pt x="101601" y="1807028"/>
                  <a:pt x="102493" y="1794804"/>
                  <a:pt x="108858" y="1785257"/>
                </a:cubicBezTo>
                <a:lnTo>
                  <a:pt x="130629" y="1752600"/>
                </a:lnTo>
                <a:cubicBezTo>
                  <a:pt x="157255" y="1619471"/>
                  <a:pt x="127298" y="1757553"/>
                  <a:pt x="152400" y="1665514"/>
                </a:cubicBezTo>
                <a:cubicBezTo>
                  <a:pt x="160273" y="1636647"/>
                  <a:pt x="164710" y="1606815"/>
                  <a:pt x="174172" y="1578429"/>
                </a:cubicBezTo>
                <a:cubicBezTo>
                  <a:pt x="181429" y="1556657"/>
                  <a:pt x="190377" y="1535378"/>
                  <a:pt x="195943" y="1513114"/>
                </a:cubicBezTo>
                <a:cubicBezTo>
                  <a:pt x="199572" y="1498600"/>
                  <a:pt x="202530" y="1483901"/>
                  <a:pt x="206829" y="1469571"/>
                </a:cubicBezTo>
                <a:cubicBezTo>
                  <a:pt x="213423" y="1447590"/>
                  <a:pt x="224099" y="1426760"/>
                  <a:pt x="228600" y="1404257"/>
                </a:cubicBezTo>
                <a:cubicBezTo>
                  <a:pt x="232229" y="1386114"/>
                  <a:pt x="234618" y="1367679"/>
                  <a:pt x="239486" y="1349829"/>
                </a:cubicBezTo>
                <a:cubicBezTo>
                  <a:pt x="245525" y="1327688"/>
                  <a:pt x="254001" y="1306286"/>
                  <a:pt x="261258" y="1284514"/>
                </a:cubicBezTo>
                <a:lnTo>
                  <a:pt x="283029" y="1219200"/>
                </a:lnTo>
                <a:lnTo>
                  <a:pt x="359229" y="990600"/>
                </a:lnTo>
                <a:lnTo>
                  <a:pt x="413658" y="827314"/>
                </a:lnTo>
                <a:cubicBezTo>
                  <a:pt x="413660" y="827309"/>
                  <a:pt x="435426" y="762004"/>
                  <a:pt x="435429" y="762000"/>
                </a:cubicBezTo>
                <a:cubicBezTo>
                  <a:pt x="442686" y="751114"/>
                  <a:pt x="451349" y="741045"/>
                  <a:pt x="457200" y="729343"/>
                </a:cubicBezTo>
                <a:cubicBezTo>
                  <a:pt x="485462" y="672819"/>
                  <a:pt x="447333" y="717439"/>
                  <a:pt x="489858" y="674914"/>
                </a:cubicBezTo>
                <a:cubicBezTo>
                  <a:pt x="493486" y="664028"/>
                  <a:pt x="495171" y="652287"/>
                  <a:pt x="500743" y="642257"/>
                </a:cubicBezTo>
                <a:cubicBezTo>
                  <a:pt x="513450" y="619384"/>
                  <a:pt x="536011" y="601766"/>
                  <a:pt x="544286" y="576943"/>
                </a:cubicBezTo>
                <a:cubicBezTo>
                  <a:pt x="555784" y="542451"/>
                  <a:pt x="552827" y="541774"/>
                  <a:pt x="576943" y="511629"/>
                </a:cubicBezTo>
                <a:cubicBezTo>
                  <a:pt x="583354" y="503615"/>
                  <a:pt x="592304" y="497871"/>
                  <a:pt x="598715" y="489857"/>
                </a:cubicBezTo>
                <a:cubicBezTo>
                  <a:pt x="606888" y="479641"/>
                  <a:pt x="611972" y="467133"/>
                  <a:pt x="620486" y="457200"/>
                </a:cubicBezTo>
                <a:cubicBezTo>
                  <a:pt x="633844" y="441615"/>
                  <a:pt x="649515" y="428171"/>
                  <a:pt x="664029" y="413657"/>
                </a:cubicBezTo>
                <a:lnTo>
                  <a:pt x="696686" y="381000"/>
                </a:lnTo>
                <a:lnTo>
                  <a:pt x="740229" y="337457"/>
                </a:lnTo>
                <a:cubicBezTo>
                  <a:pt x="747486" y="326571"/>
                  <a:pt x="752154" y="313415"/>
                  <a:pt x="762000" y="304800"/>
                </a:cubicBezTo>
                <a:cubicBezTo>
                  <a:pt x="781692" y="287569"/>
                  <a:pt x="802492" y="269531"/>
                  <a:pt x="827315" y="261257"/>
                </a:cubicBezTo>
                <a:lnTo>
                  <a:pt x="892629" y="239486"/>
                </a:lnTo>
                <a:cubicBezTo>
                  <a:pt x="899886" y="232229"/>
                  <a:pt x="905220" y="222304"/>
                  <a:pt x="914400" y="217714"/>
                </a:cubicBezTo>
                <a:cubicBezTo>
                  <a:pt x="934926" y="207451"/>
                  <a:pt x="957943" y="203200"/>
                  <a:pt x="979715" y="195943"/>
                </a:cubicBezTo>
                <a:lnTo>
                  <a:pt x="1012372" y="185057"/>
                </a:lnTo>
                <a:lnTo>
                  <a:pt x="1077686" y="163286"/>
                </a:lnTo>
                <a:lnTo>
                  <a:pt x="1164772" y="141514"/>
                </a:lnTo>
                <a:cubicBezTo>
                  <a:pt x="1214236" y="129148"/>
                  <a:pt x="1267793" y="115029"/>
                  <a:pt x="1317172" y="108857"/>
                </a:cubicBezTo>
                <a:lnTo>
                  <a:pt x="1491343" y="108857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00B0F0"/>
                </a:solidFill>
              </a:rPr>
              <a:t>GT</a:t>
            </a:r>
            <a:r>
              <a:rPr lang="en-US" dirty="0" smtClean="0">
                <a:solidFill>
                  <a:schemeClr val="bg1"/>
                </a:solidFill>
              </a:rPr>
              <a:t> = greater tuberosity, </a:t>
            </a:r>
            <a:r>
              <a:rPr lang="en-US" dirty="0" smtClean="0">
                <a:solidFill>
                  <a:srgbClr val="FFC000"/>
                </a:solidFill>
              </a:rPr>
              <a:t>LT</a:t>
            </a:r>
            <a:r>
              <a:rPr lang="en-US" dirty="0" smtClean="0">
                <a:solidFill>
                  <a:schemeClr val="bg1"/>
                </a:solidFill>
              </a:rPr>
              <a:t> = lesser tuberosity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132638" y="3217378"/>
            <a:ext cx="733980" cy="43182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16454" r="32892" b="8104"/>
          <a:stretch/>
        </p:blipFill>
        <p:spPr>
          <a:xfrm>
            <a:off x="6185487" y="779499"/>
            <a:ext cx="5280376" cy="5199698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473351" y="3180068"/>
            <a:ext cx="5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G</a:t>
            </a:r>
            <a:r>
              <a:rPr lang="en-US" smtClean="0">
                <a:solidFill>
                  <a:srgbClr val="00B0F0"/>
                </a:solidFill>
              </a:rPr>
              <a:t>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44594" y="2802054"/>
            <a:ext cx="5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L</a:t>
            </a:r>
            <a:r>
              <a:rPr lang="en-US" smtClean="0">
                <a:solidFill>
                  <a:srgbClr val="FFC000"/>
                </a:solidFill>
              </a:rPr>
              <a:t>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8622707" y="2555193"/>
            <a:ext cx="470072" cy="230736"/>
          </a:xfrm>
          <a:custGeom>
            <a:avLst/>
            <a:gdLst>
              <a:gd name="connsiteX0" fmla="*/ 470018 w 470072"/>
              <a:gd name="connsiteY0" fmla="*/ 111095 h 230736"/>
              <a:gd name="connsiteX1" fmla="*/ 444381 w 470072"/>
              <a:gd name="connsiteY1" fmla="*/ 76912 h 230736"/>
              <a:gd name="connsiteX2" fmla="*/ 341831 w 470072"/>
              <a:gd name="connsiteY2" fmla="*/ 25637 h 230736"/>
              <a:gd name="connsiteX3" fmla="*/ 316194 w 470072"/>
              <a:gd name="connsiteY3" fmla="*/ 17091 h 230736"/>
              <a:gd name="connsiteX4" fmla="*/ 290557 w 470072"/>
              <a:gd name="connsiteY4" fmla="*/ 8545 h 230736"/>
              <a:gd name="connsiteX5" fmla="*/ 230736 w 470072"/>
              <a:gd name="connsiteY5" fmla="*/ 0 h 230736"/>
              <a:gd name="connsiteX6" fmla="*/ 111095 w 470072"/>
              <a:gd name="connsiteY6" fmla="*/ 17091 h 230736"/>
              <a:gd name="connsiteX7" fmla="*/ 85457 w 470072"/>
              <a:gd name="connsiteY7" fmla="*/ 25637 h 230736"/>
              <a:gd name="connsiteX8" fmla="*/ 34183 w 470072"/>
              <a:gd name="connsiteY8" fmla="*/ 68366 h 230736"/>
              <a:gd name="connsiteX9" fmla="*/ 8545 w 470072"/>
              <a:gd name="connsiteY9" fmla="*/ 119641 h 230736"/>
              <a:gd name="connsiteX10" fmla="*/ 0 w 470072"/>
              <a:gd name="connsiteY10" fmla="*/ 145278 h 230736"/>
              <a:gd name="connsiteX11" fmla="*/ 8545 w 470072"/>
              <a:gd name="connsiteY11" fmla="*/ 170915 h 230736"/>
              <a:gd name="connsiteX12" fmla="*/ 85457 w 470072"/>
              <a:gd name="connsiteY12" fmla="*/ 205099 h 230736"/>
              <a:gd name="connsiteX13" fmla="*/ 307648 w 470072"/>
              <a:gd name="connsiteY13" fmla="*/ 230736 h 230736"/>
              <a:gd name="connsiteX14" fmla="*/ 401652 w 470072"/>
              <a:gd name="connsiteY14" fmla="*/ 222190 h 230736"/>
              <a:gd name="connsiteX15" fmla="*/ 452927 w 470072"/>
              <a:gd name="connsiteY15" fmla="*/ 205099 h 230736"/>
              <a:gd name="connsiteX16" fmla="*/ 470018 w 470072"/>
              <a:gd name="connsiteY16" fmla="*/ 111095 h 23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0072" h="230736">
                <a:moveTo>
                  <a:pt x="470018" y="111095"/>
                </a:moveTo>
                <a:cubicBezTo>
                  <a:pt x="468594" y="89730"/>
                  <a:pt x="455026" y="86375"/>
                  <a:pt x="444381" y="76912"/>
                </a:cubicBezTo>
                <a:cubicBezTo>
                  <a:pt x="404620" y="41568"/>
                  <a:pt x="389349" y="41476"/>
                  <a:pt x="341831" y="25637"/>
                </a:cubicBezTo>
                <a:lnTo>
                  <a:pt x="316194" y="17091"/>
                </a:lnTo>
                <a:cubicBezTo>
                  <a:pt x="307648" y="14242"/>
                  <a:pt x="299474" y="9819"/>
                  <a:pt x="290557" y="8545"/>
                </a:cubicBezTo>
                <a:lnTo>
                  <a:pt x="230736" y="0"/>
                </a:lnTo>
                <a:cubicBezTo>
                  <a:pt x="182871" y="5318"/>
                  <a:pt x="154633" y="6206"/>
                  <a:pt x="111095" y="17091"/>
                </a:cubicBezTo>
                <a:cubicBezTo>
                  <a:pt x="102356" y="19276"/>
                  <a:pt x="93514" y="21608"/>
                  <a:pt x="85457" y="25637"/>
                </a:cubicBezTo>
                <a:cubicBezTo>
                  <a:pt x="61660" y="37535"/>
                  <a:pt x="53084" y="49465"/>
                  <a:pt x="34183" y="68366"/>
                </a:cubicBezTo>
                <a:cubicBezTo>
                  <a:pt x="12700" y="132811"/>
                  <a:pt x="41681" y="53368"/>
                  <a:pt x="8545" y="119641"/>
                </a:cubicBezTo>
                <a:cubicBezTo>
                  <a:pt x="4517" y="127698"/>
                  <a:pt x="2848" y="136732"/>
                  <a:pt x="0" y="145278"/>
                </a:cubicBezTo>
                <a:cubicBezTo>
                  <a:pt x="2848" y="153824"/>
                  <a:pt x="2918" y="163881"/>
                  <a:pt x="8545" y="170915"/>
                </a:cubicBezTo>
                <a:cubicBezTo>
                  <a:pt x="21944" y="187664"/>
                  <a:pt x="72200" y="202890"/>
                  <a:pt x="85457" y="205099"/>
                </a:cubicBezTo>
                <a:cubicBezTo>
                  <a:pt x="227445" y="228763"/>
                  <a:pt x="153440" y="219721"/>
                  <a:pt x="307648" y="230736"/>
                </a:cubicBezTo>
                <a:cubicBezTo>
                  <a:pt x="338983" y="227887"/>
                  <a:pt x="370667" y="227658"/>
                  <a:pt x="401652" y="222190"/>
                </a:cubicBezTo>
                <a:cubicBezTo>
                  <a:pt x="419394" y="219059"/>
                  <a:pt x="452927" y="205099"/>
                  <a:pt x="452927" y="205099"/>
                </a:cubicBezTo>
                <a:cubicBezTo>
                  <a:pt x="444178" y="82616"/>
                  <a:pt x="471442" y="132460"/>
                  <a:pt x="470018" y="11109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Short Axis </a:t>
            </a:r>
            <a:r>
              <a:rPr lang="en-US" sz="2400" b="1" dirty="0" smtClean="0">
                <a:solidFill>
                  <a:srgbClr val="FF0000"/>
                </a:solidFill>
              </a:rPr>
              <a:t>LHBB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9107" y="827022"/>
            <a:ext cx="47906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marker       is on the anatomic right. </a:t>
            </a:r>
            <a:r>
              <a:rPr lang="en-US" sz="2400" dirty="0" smtClean="0">
                <a:solidFill>
                  <a:srgbClr val="FF0000"/>
                </a:solidFill>
              </a:rPr>
              <a:t>LHBB</a:t>
            </a:r>
            <a:r>
              <a:rPr lang="en-US" sz="2400" dirty="0" smtClean="0"/>
              <a:t> is placed centrally. It is an </a:t>
            </a:r>
            <a:r>
              <a:rPr lang="en-US" sz="2400" dirty="0"/>
              <a:t>e</a:t>
            </a:r>
            <a:r>
              <a:rPr lang="en-US" sz="2400" dirty="0" smtClean="0"/>
              <a:t>chogenic oval when perpendicular.</a:t>
            </a:r>
            <a:endParaRPr lang="en-US" sz="2400" dirty="0"/>
          </a:p>
        </p:txBody>
      </p:sp>
      <p:sp>
        <p:nvSpPr>
          <p:cNvPr id="26" name="Oval 25"/>
          <p:cNvSpPr/>
          <p:nvPr/>
        </p:nvSpPr>
        <p:spPr>
          <a:xfrm>
            <a:off x="2735889" y="923830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1864271">
            <a:off x="2047389" y="2932525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18064271">
            <a:off x="2290990" y="2932555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3" t="27378" r="21766" b="49606"/>
          <a:stretch/>
        </p:blipFill>
        <p:spPr>
          <a:xfrm>
            <a:off x="806890" y="772816"/>
            <a:ext cx="4999469" cy="5195159"/>
          </a:xfrm>
          <a:prstGeom prst="rect">
            <a:avLst/>
          </a:prstGeom>
          <a:ln>
            <a:noFill/>
          </a:ln>
        </p:spPr>
      </p:pic>
      <p:sp>
        <p:nvSpPr>
          <p:cNvPr id="41" name="TextBox 40"/>
          <p:cNvSpPr txBox="1"/>
          <p:nvPr/>
        </p:nvSpPr>
        <p:spPr>
          <a:xfrm>
            <a:off x="1475875" y="5410035"/>
            <a:ext cx="376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Neutral</a:t>
            </a:r>
            <a:endParaRPr lang="en-US" sz="2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83767" y="6136105"/>
            <a:ext cx="105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LHBB</a:t>
            </a:r>
            <a:r>
              <a:rPr lang="en-US" dirty="0" smtClean="0">
                <a:solidFill>
                  <a:schemeClr val="bg1"/>
                </a:solidFill>
              </a:rPr>
              <a:t> = long head biceps </a:t>
            </a:r>
            <a:r>
              <a:rPr lang="en-US" dirty="0" err="1" smtClean="0">
                <a:solidFill>
                  <a:schemeClr val="bg1"/>
                </a:solidFill>
              </a:rPr>
              <a:t>brachii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rgbClr val="FF82F6"/>
                </a:solidFill>
              </a:rPr>
              <a:t>GP</a:t>
            </a:r>
            <a:r>
              <a:rPr lang="en-US" dirty="0" smtClean="0">
                <a:solidFill>
                  <a:schemeClr val="bg1"/>
                </a:solidFill>
              </a:rPr>
              <a:t> = growth plate, HH = humeral head, </a:t>
            </a:r>
            <a:r>
              <a:rPr lang="en-US" dirty="0" smtClean="0">
                <a:solidFill>
                  <a:srgbClr val="92D050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 = deltoid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7094188">
            <a:off x="1649322" y="2652809"/>
            <a:ext cx="708761" cy="850905"/>
          </a:xfrm>
          <a:custGeom>
            <a:avLst/>
            <a:gdLst>
              <a:gd name="connsiteX0" fmla="*/ 2223348 w 2252496"/>
              <a:gd name="connsiteY0" fmla="*/ 35946 h 2579641"/>
              <a:gd name="connsiteX1" fmla="*/ 2165159 w 2252496"/>
              <a:gd name="connsiteY1" fmla="*/ 35946 h 2579641"/>
              <a:gd name="connsiteX2" fmla="*/ 1458577 w 2252496"/>
              <a:gd name="connsiteY2" fmla="*/ 27633 h 2579641"/>
              <a:gd name="connsiteX3" fmla="*/ 1333886 w 2252496"/>
              <a:gd name="connsiteY3" fmla="*/ 19321 h 2579641"/>
              <a:gd name="connsiteX4" fmla="*/ 1159319 w 2252496"/>
              <a:gd name="connsiteY4" fmla="*/ 27633 h 2579641"/>
              <a:gd name="connsiteX5" fmla="*/ 1101130 w 2252496"/>
              <a:gd name="connsiteY5" fmla="*/ 35946 h 2579641"/>
              <a:gd name="connsiteX6" fmla="*/ 735370 w 2252496"/>
              <a:gd name="connsiteY6" fmla="*/ 44259 h 2579641"/>
              <a:gd name="connsiteX7" fmla="*/ 652243 w 2252496"/>
              <a:gd name="connsiteY7" fmla="*/ 35946 h 2579641"/>
              <a:gd name="connsiteX8" fmla="*/ 569115 w 2252496"/>
              <a:gd name="connsiteY8" fmla="*/ 19321 h 2579641"/>
              <a:gd name="connsiteX9" fmla="*/ 444424 w 2252496"/>
              <a:gd name="connsiteY9" fmla="*/ 27633 h 2579641"/>
              <a:gd name="connsiteX10" fmla="*/ 377923 w 2252496"/>
              <a:gd name="connsiteY10" fmla="*/ 35946 h 2579641"/>
              <a:gd name="connsiteX11" fmla="*/ 120228 w 2252496"/>
              <a:gd name="connsiteY11" fmla="*/ 27633 h 2579641"/>
              <a:gd name="connsiteX12" fmla="*/ 53726 w 2252496"/>
              <a:gd name="connsiteY12" fmla="*/ 35946 h 2579641"/>
              <a:gd name="connsiteX13" fmla="*/ 28788 w 2252496"/>
              <a:gd name="connsiteY13" fmla="*/ 44259 h 2579641"/>
              <a:gd name="connsiteX14" fmla="*/ 20475 w 2252496"/>
              <a:gd name="connsiteY14" fmla="*/ 77510 h 2579641"/>
              <a:gd name="connsiteX15" fmla="*/ 3850 w 2252496"/>
              <a:gd name="connsiteY15" fmla="*/ 144012 h 2579641"/>
              <a:gd name="connsiteX16" fmla="*/ 28788 w 2252496"/>
              <a:gd name="connsiteY16" fmla="*/ 526397 h 2579641"/>
              <a:gd name="connsiteX17" fmla="*/ 53726 w 2252496"/>
              <a:gd name="connsiteY17" fmla="*/ 567961 h 2579641"/>
              <a:gd name="connsiteX18" fmla="*/ 78664 w 2252496"/>
              <a:gd name="connsiteY18" fmla="*/ 617837 h 2579641"/>
              <a:gd name="connsiteX19" fmla="*/ 103603 w 2252496"/>
              <a:gd name="connsiteY19" fmla="*/ 667713 h 2579641"/>
              <a:gd name="connsiteX20" fmla="*/ 120228 w 2252496"/>
              <a:gd name="connsiteY20" fmla="*/ 684339 h 2579641"/>
              <a:gd name="connsiteX21" fmla="*/ 136853 w 2252496"/>
              <a:gd name="connsiteY21" fmla="*/ 709277 h 2579641"/>
              <a:gd name="connsiteX22" fmla="*/ 161792 w 2252496"/>
              <a:gd name="connsiteY22" fmla="*/ 717590 h 2579641"/>
              <a:gd name="connsiteX23" fmla="*/ 186730 w 2252496"/>
              <a:gd name="connsiteY23" fmla="*/ 734215 h 2579641"/>
              <a:gd name="connsiteX24" fmla="*/ 236606 w 2252496"/>
              <a:gd name="connsiteY24" fmla="*/ 784092 h 2579641"/>
              <a:gd name="connsiteX25" fmla="*/ 253232 w 2252496"/>
              <a:gd name="connsiteY25" fmla="*/ 800717 h 2579641"/>
              <a:gd name="connsiteX26" fmla="*/ 278170 w 2252496"/>
              <a:gd name="connsiteY26" fmla="*/ 809030 h 2579641"/>
              <a:gd name="connsiteX27" fmla="*/ 303108 w 2252496"/>
              <a:gd name="connsiteY27" fmla="*/ 825655 h 2579641"/>
              <a:gd name="connsiteX28" fmla="*/ 336359 w 2252496"/>
              <a:gd name="connsiteY28" fmla="*/ 858906 h 2579641"/>
              <a:gd name="connsiteX29" fmla="*/ 361297 w 2252496"/>
              <a:gd name="connsiteY29" fmla="*/ 867219 h 2579641"/>
              <a:gd name="connsiteX30" fmla="*/ 394548 w 2252496"/>
              <a:gd name="connsiteY30" fmla="*/ 900470 h 2579641"/>
              <a:gd name="connsiteX31" fmla="*/ 436112 w 2252496"/>
              <a:gd name="connsiteY31" fmla="*/ 933721 h 2579641"/>
              <a:gd name="connsiteX32" fmla="*/ 461050 w 2252496"/>
              <a:gd name="connsiteY32" fmla="*/ 975284 h 2579641"/>
              <a:gd name="connsiteX33" fmla="*/ 477675 w 2252496"/>
              <a:gd name="connsiteY33" fmla="*/ 1000222 h 2579641"/>
              <a:gd name="connsiteX34" fmla="*/ 519239 w 2252496"/>
              <a:gd name="connsiteY34" fmla="*/ 1041786 h 2579641"/>
              <a:gd name="connsiteX35" fmla="*/ 535864 w 2252496"/>
              <a:gd name="connsiteY35" fmla="*/ 1058412 h 2579641"/>
              <a:gd name="connsiteX36" fmla="*/ 552490 w 2252496"/>
              <a:gd name="connsiteY36" fmla="*/ 1075037 h 2579641"/>
              <a:gd name="connsiteX37" fmla="*/ 585741 w 2252496"/>
              <a:gd name="connsiteY37" fmla="*/ 1116601 h 2579641"/>
              <a:gd name="connsiteX38" fmla="*/ 594053 w 2252496"/>
              <a:gd name="connsiteY38" fmla="*/ 1141539 h 2579641"/>
              <a:gd name="connsiteX39" fmla="*/ 627304 w 2252496"/>
              <a:gd name="connsiteY39" fmla="*/ 1174790 h 2579641"/>
              <a:gd name="connsiteX40" fmla="*/ 635617 w 2252496"/>
              <a:gd name="connsiteY40" fmla="*/ 1199728 h 2579641"/>
              <a:gd name="connsiteX41" fmla="*/ 652243 w 2252496"/>
              <a:gd name="connsiteY41" fmla="*/ 1216353 h 2579641"/>
              <a:gd name="connsiteX42" fmla="*/ 668868 w 2252496"/>
              <a:gd name="connsiteY42" fmla="*/ 1266230 h 2579641"/>
              <a:gd name="connsiteX43" fmla="*/ 677181 w 2252496"/>
              <a:gd name="connsiteY43" fmla="*/ 1291168 h 2579641"/>
              <a:gd name="connsiteX44" fmla="*/ 685493 w 2252496"/>
              <a:gd name="connsiteY44" fmla="*/ 1316106 h 2579641"/>
              <a:gd name="connsiteX45" fmla="*/ 693806 w 2252496"/>
              <a:gd name="connsiteY45" fmla="*/ 1382608 h 2579641"/>
              <a:gd name="connsiteX46" fmla="*/ 710432 w 2252496"/>
              <a:gd name="connsiteY46" fmla="*/ 1440797 h 2579641"/>
              <a:gd name="connsiteX47" fmla="*/ 727057 w 2252496"/>
              <a:gd name="connsiteY47" fmla="*/ 1507299 h 2579641"/>
              <a:gd name="connsiteX48" fmla="*/ 735370 w 2252496"/>
              <a:gd name="connsiteY48" fmla="*/ 1756681 h 2579641"/>
              <a:gd name="connsiteX49" fmla="*/ 743683 w 2252496"/>
              <a:gd name="connsiteY49" fmla="*/ 2272070 h 2579641"/>
              <a:gd name="connsiteX50" fmla="*/ 751995 w 2252496"/>
              <a:gd name="connsiteY50" fmla="*/ 2388448 h 2579641"/>
              <a:gd name="connsiteX51" fmla="*/ 760308 w 2252496"/>
              <a:gd name="connsiteY51" fmla="*/ 2538077 h 2579641"/>
              <a:gd name="connsiteX52" fmla="*/ 793559 w 2252496"/>
              <a:gd name="connsiteY52" fmla="*/ 2546390 h 2579641"/>
              <a:gd name="connsiteX53" fmla="*/ 860061 w 2252496"/>
              <a:gd name="connsiteY53" fmla="*/ 2554702 h 2579641"/>
              <a:gd name="connsiteX54" fmla="*/ 884999 w 2252496"/>
              <a:gd name="connsiteY54" fmla="*/ 2563015 h 2579641"/>
              <a:gd name="connsiteX55" fmla="*/ 1142693 w 2252496"/>
              <a:gd name="connsiteY55" fmla="*/ 2579641 h 2579641"/>
              <a:gd name="connsiteX56" fmla="*/ 1466890 w 2252496"/>
              <a:gd name="connsiteY56" fmla="*/ 2571328 h 2579641"/>
              <a:gd name="connsiteX57" fmla="*/ 1533392 w 2252496"/>
              <a:gd name="connsiteY57" fmla="*/ 2554702 h 2579641"/>
              <a:gd name="connsiteX58" fmla="*/ 1566643 w 2252496"/>
              <a:gd name="connsiteY58" fmla="*/ 2546390 h 2579641"/>
              <a:gd name="connsiteX59" fmla="*/ 1616519 w 2252496"/>
              <a:gd name="connsiteY59" fmla="*/ 2529764 h 2579641"/>
              <a:gd name="connsiteX60" fmla="*/ 1624832 w 2252496"/>
              <a:gd name="connsiteY60" fmla="*/ 2371822 h 2579641"/>
              <a:gd name="connsiteX61" fmla="*/ 1633144 w 2252496"/>
              <a:gd name="connsiteY61" fmla="*/ 2247132 h 2579641"/>
              <a:gd name="connsiteX62" fmla="*/ 1616519 w 2252496"/>
              <a:gd name="connsiteY62" fmla="*/ 1964499 h 2579641"/>
              <a:gd name="connsiteX63" fmla="*/ 1624832 w 2252496"/>
              <a:gd name="connsiteY63" fmla="*/ 1756681 h 2579641"/>
              <a:gd name="connsiteX64" fmla="*/ 1641457 w 2252496"/>
              <a:gd name="connsiteY64" fmla="*/ 1656928 h 2579641"/>
              <a:gd name="connsiteX65" fmla="*/ 1658083 w 2252496"/>
              <a:gd name="connsiteY65" fmla="*/ 1540550 h 2579641"/>
              <a:gd name="connsiteX66" fmla="*/ 1674708 w 2252496"/>
              <a:gd name="connsiteY66" fmla="*/ 1382608 h 2579641"/>
              <a:gd name="connsiteX67" fmla="*/ 1691333 w 2252496"/>
              <a:gd name="connsiteY67" fmla="*/ 1291168 h 2579641"/>
              <a:gd name="connsiteX68" fmla="*/ 1716272 w 2252496"/>
              <a:gd name="connsiteY68" fmla="*/ 1208041 h 2579641"/>
              <a:gd name="connsiteX69" fmla="*/ 1732897 w 2252496"/>
              <a:gd name="connsiteY69" fmla="*/ 1183102 h 2579641"/>
              <a:gd name="connsiteX70" fmla="*/ 1749523 w 2252496"/>
              <a:gd name="connsiteY70" fmla="*/ 1133226 h 2579641"/>
              <a:gd name="connsiteX71" fmla="*/ 1757835 w 2252496"/>
              <a:gd name="connsiteY71" fmla="*/ 1108288 h 2579641"/>
              <a:gd name="connsiteX72" fmla="*/ 1774461 w 2252496"/>
              <a:gd name="connsiteY72" fmla="*/ 1083350 h 2579641"/>
              <a:gd name="connsiteX73" fmla="*/ 1799399 w 2252496"/>
              <a:gd name="connsiteY73" fmla="*/ 1041786 h 2579641"/>
              <a:gd name="connsiteX74" fmla="*/ 1807712 w 2252496"/>
              <a:gd name="connsiteY74" fmla="*/ 1016848 h 2579641"/>
              <a:gd name="connsiteX75" fmla="*/ 1840963 w 2252496"/>
              <a:gd name="connsiteY75" fmla="*/ 983597 h 2579641"/>
              <a:gd name="connsiteX76" fmla="*/ 1857588 w 2252496"/>
              <a:gd name="connsiteY76" fmla="*/ 958659 h 2579641"/>
              <a:gd name="connsiteX77" fmla="*/ 1890839 w 2252496"/>
              <a:gd name="connsiteY77" fmla="*/ 925408 h 2579641"/>
              <a:gd name="connsiteX78" fmla="*/ 1957341 w 2252496"/>
              <a:gd name="connsiteY78" fmla="*/ 842281 h 2579641"/>
              <a:gd name="connsiteX79" fmla="*/ 2007217 w 2252496"/>
              <a:gd name="connsiteY79" fmla="*/ 792404 h 2579641"/>
              <a:gd name="connsiteX80" fmla="*/ 2040468 w 2252496"/>
              <a:gd name="connsiteY80" fmla="*/ 759153 h 2579641"/>
              <a:gd name="connsiteX81" fmla="*/ 2057093 w 2252496"/>
              <a:gd name="connsiteY81" fmla="*/ 734215 h 2579641"/>
              <a:gd name="connsiteX82" fmla="*/ 2106970 w 2252496"/>
              <a:gd name="connsiteY82" fmla="*/ 684339 h 2579641"/>
              <a:gd name="connsiteX83" fmla="*/ 2140221 w 2252496"/>
              <a:gd name="connsiteY83" fmla="*/ 651088 h 2579641"/>
              <a:gd name="connsiteX84" fmla="*/ 2156846 w 2252496"/>
              <a:gd name="connsiteY84" fmla="*/ 634462 h 2579641"/>
              <a:gd name="connsiteX85" fmla="*/ 2181784 w 2252496"/>
              <a:gd name="connsiteY85" fmla="*/ 626150 h 2579641"/>
              <a:gd name="connsiteX86" fmla="*/ 2198410 w 2252496"/>
              <a:gd name="connsiteY86" fmla="*/ 609524 h 2579641"/>
              <a:gd name="connsiteX87" fmla="*/ 2223348 w 2252496"/>
              <a:gd name="connsiteY87" fmla="*/ 526397 h 2579641"/>
              <a:gd name="connsiteX88" fmla="*/ 2223348 w 2252496"/>
              <a:gd name="connsiteY88" fmla="*/ 35946 h 257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252496" h="2579641">
                <a:moveTo>
                  <a:pt x="2223348" y="35946"/>
                </a:moveTo>
                <a:cubicBezTo>
                  <a:pt x="2213650" y="-45796"/>
                  <a:pt x="2241681" y="37685"/>
                  <a:pt x="2165159" y="35946"/>
                </a:cubicBezTo>
                <a:cubicBezTo>
                  <a:pt x="1929676" y="30594"/>
                  <a:pt x="1694104" y="30404"/>
                  <a:pt x="1458577" y="27633"/>
                </a:cubicBezTo>
                <a:cubicBezTo>
                  <a:pt x="1417013" y="24862"/>
                  <a:pt x="1375542" y="19321"/>
                  <a:pt x="1333886" y="19321"/>
                </a:cubicBezTo>
                <a:cubicBezTo>
                  <a:pt x="1275631" y="19321"/>
                  <a:pt x="1217426" y="23483"/>
                  <a:pt x="1159319" y="27633"/>
                </a:cubicBezTo>
                <a:cubicBezTo>
                  <a:pt x="1139776" y="29029"/>
                  <a:pt x="1120708" y="35178"/>
                  <a:pt x="1101130" y="35946"/>
                </a:cubicBezTo>
                <a:cubicBezTo>
                  <a:pt x="979272" y="40725"/>
                  <a:pt x="857290" y="41488"/>
                  <a:pt x="735370" y="44259"/>
                </a:cubicBezTo>
                <a:cubicBezTo>
                  <a:pt x="707661" y="41488"/>
                  <a:pt x="679782" y="40077"/>
                  <a:pt x="652243" y="35946"/>
                </a:cubicBezTo>
                <a:cubicBezTo>
                  <a:pt x="624298" y="31754"/>
                  <a:pt x="569115" y="19321"/>
                  <a:pt x="569115" y="19321"/>
                </a:cubicBezTo>
                <a:cubicBezTo>
                  <a:pt x="527551" y="22092"/>
                  <a:pt x="485923" y="24024"/>
                  <a:pt x="444424" y="27633"/>
                </a:cubicBezTo>
                <a:cubicBezTo>
                  <a:pt x="422168" y="29568"/>
                  <a:pt x="400263" y="35946"/>
                  <a:pt x="377923" y="35946"/>
                </a:cubicBezTo>
                <a:cubicBezTo>
                  <a:pt x="291980" y="35946"/>
                  <a:pt x="206126" y="30404"/>
                  <a:pt x="120228" y="27633"/>
                </a:cubicBezTo>
                <a:cubicBezTo>
                  <a:pt x="98061" y="30404"/>
                  <a:pt x="75705" y="31950"/>
                  <a:pt x="53726" y="35946"/>
                </a:cubicBezTo>
                <a:cubicBezTo>
                  <a:pt x="45105" y="37514"/>
                  <a:pt x="34262" y="37417"/>
                  <a:pt x="28788" y="44259"/>
                </a:cubicBezTo>
                <a:cubicBezTo>
                  <a:pt x="21651" y="53180"/>
                  <a:pt x="23614" y="66525"/>
                  <a:pt x="20475" y="77510"/>
                </a:cubicBezTo>
                <a:cubicBezTo>
                  <a:pt x="3436" y="137148"/>
                  <a:pt x="20749" y="59517"/>
                  <a:pt x="3850" y="144012"/>
                </a:cubicBezTo>
                <a:cubicBezTo>
                  <a:pt x="12600" y="494019"/>
                  <a:pt x="-22897" y="371343"/>
                  <a:pt x="28788" y="526397"/>
                </a:cubicBezTo>
                <a:cubicBezTo>
                  <a:pt x="39579" y="558769"/>
                  <a:pt x="30906" y="545139"/>
                  <a:pt x="53726" y="567961"/>
                </a:cubicBezTo>
                <a:cubicBezTo>
                  <a:pt x="74621" y="630644"/>
                  <a:pt x="46435" y="553379"/>
                  <a:pt x="78664" y="617837"/>
                </a:cubicBezTo>
                <a:cubicBezTo>
                  <a:pt x="99151" y="658812"/>
                  <a:pt x="71838" y="628006"/>
                  <a:pt x="103603" y="667713"/>
                </a:cubicBezTo>
                <a:cubicBezTo>
                  <a:pt x="108499" y="673833"/>
                  <a:pt x="115332" y="678219"/>
                  <a:pt x="120228" y="684339"/>
                </a:cubicBezTo>
                <a:cubicBezTo>
                  <a:pt x="126469" y="692140"/>
                  <a:pt x="129052" y="703036"/>
                  <a:pt x="136853" y="709277"/>
                </a:cubicBezTo>
                <a:cubicBezTo>
                  <a:pt x="143696" y="714751"/>
                  <a:pt x="153954" y="713671"/>
                  <a:pt x="161792" y="717590"/>
                </a:cubicBezTo>
                <a:cubicBezTo>
                  <a:pt x="170728" y="722058"/>
                  <a:pt x="179145" y="727713"/>
                  <a:pt x="186730" y="734215"/>
                </a:cubicBezTo>
                <a:cubicBezTo>
                  <a:pt x="186753" y="734235"/>
                  <a:pt x="228282" y="775768"/>
                  <a:pt x="236606" y="784092"/>
                </a:cubicBezTo>
                <a:cubicBezTo>
                  <a:pt x="242148" y="789634"/>
                  <a:pt x="245797" y="798239"/>
                  <a:pt x="253232" y="800717"/>
                </a:cubicBezTo>
                <a:cubicBezTo>
                  <a:pt x="261545" y="803488"/>
                  <a:pt x="270333" y="805111"/>
                  <a:pt x="278170" y="809030"/>
                </a:cubicBezTo>
                <a:cubicBezTo>
                  <a:pt x="287106" y="813498"/>
                  <a:pt x="295523" y="819153"/>
                  <a:pt x="303108" y="825655"/>
                </a:cubicBezTo>
                <a:cubicBezTo>
                  <a:pt x="315009" y="835856"/>
                  <a:pt x="321489" y="853949"/>
                  <a:pt x="336359" y="858906"/>
                </a:cubicBezTo>
                <a:lnTo>
                  <a:pt x="361297" y="867219"/>
                </a:lnTo>
                <a:cubicBezTo>
                  <a:pt x="372381" y="878303"/>
                  <a:pt x="381506" y="891775"/>
                  <a:pt x="394548" y="900470"/>
                </a:cubicBezTo>
                <a:cubicBezTo>
                  <a:pt x="426007" y="921442"/>
                  <a:pt x="412422" y="910031"/>
                  <a:pt x="436112" y="933721"/>
                </a:cubicBezTo>
                <a:cubicBezTo>
                  <a:pt x="450547" y="977030"/>
                  <a:pt x="434968" y="942682"/>
                  <a:pt x="461050" y="975284"/>
                </a:cubicBezTo>
                <a:cubicBezTo>
                  <a:pt x="467291" y="983085"/>
                  <a:pt x="471096" y="992703"/>
                  <a:pt x="477675" y="1000222"/>
                </a:cubicBezTo>
                <a:cubicBezTo>
                  <a:pt x="490577" y="1014968"/>
                  <a:pt x="505384" y="1027931"/>
                  <a:pt x="519239" y="1041786"/>
                </a:cubicBezTo>
                <a:lnTo>
                  <a:pt x="535864" y="1058412"/>
                </a:lnTo>
                <a:cubicBezTo>
                  <a:pt x="541406" y="1063954"/>
                  <a:pt x="548143" y="1068516"/>
                  <a:pt x="552490" y="1075037"/>
                </a:cubicBezTo>
                <a:cubicBezTo>
                  <a:pt x="573462" y="1106496"/>
                  <a:pt x="562051" y="1092911"/>
                  <a:pt x="585741" y="1116601"/>
                </a:cubicBezTo>
                <a:cubicBezTo>
                  <a:pt x="588512" y="1124914"/>
                  <a:pt x="588960" y="1134409"/>
                  <a:pt x="594053" y="1141539"/>
                </a:cubicBezTo>
                <a:cubicBezTo>
                  <a:pt x="603164" y="1154294"/>
                  <a:pt x="627304" y="1174790"/>
                  <a:pt x="627304" y="1174790"/>
                </a:cubicBezTo>
                <a:cubicBezTo>
                  <a:pt x="630075" y="1183103"/>
                  <a:pt x="631109" y="1192214"/>
                  <a:pt x="635617" y="1199728"/>
                </a:cubicBezTo>
                <a:cubicBezTo>
                  <a:pt x="639649" y="1206448"/>
                  <a:pt x="648738" y="1209343"/>
                  <a:pt x="652243" y="1216353"/>
                </a:cubicBezTo>
                <a:cubicBezTo>
                  <a:pt x="660080" y="1232028"/>
                  <a:pt x="663326" y="1249604"/>
                  <a:pt x="668868" y="1266230"/>
                </a:cubicBezTo>
                <a:lnTo>
                  <a:pt x="677181" y="1291168"/>
                </a:lnTo>
                <a:lnTo>
                  <a:pt x="685493" y="1316106"/>
                </a:lnTo>
                <a:cubicBezTo>
                  <a:pt x="688264" y="1338273"/>
                  <a:pt x="690133" y="1360572"/>
                  <a:pt x="693806" y="1382608"/>
                </a:cubicBezTo>
                <a:cubicBezTo>
                  <a:pt x="699741" y="1418216"/>
                  <a:pt x="701960" y="1409733"/>
                  <a:pt x="710432" y="1440797"/>
                </a:cubicBezTo>
                <a:cubicBezTo>
                  <a:pt x="716444" y="1462841"/>
                  <a:pt x="727057" y="1507299"/>
                  <a:pt x="727057" y="1507299"/>
                </a:cubicBezTo>
                <a:cubicBezTo>
                  <a:pt x="729828" y="1590426"/>
                  <a:pt x="733562" y="1673527"/>
                  <a:pt x="735370" y="1756681"/>
                </a:cubicBezTo>
                <a:cubicBezTo>
                  <a:pt x="739104" y="1928459"/>
                  <a:pt x="739163" y="2100311"/>
                  <a:pt x="743683" y="2272070"/>
                </a:cubicBezTo>
                <a:cubicBezTo>
                  <a:pt x="744706" y="2310948"/>
                  <a:pt x="749569" y="2349632"/>
                  <a:pt x="751995" y="2388448"/>
                </a:cubicBezTo>
                <a:cubicBezTo>
                  <a:pt x="755111" y="2438304"/>
                  <a:pt x="747595" y="2489769"/>
                  <a:pt x="760308" y="2538077"/>
                </a:cubicBezTo>
                <a:cubicBezTo>
                  <a:pt x="763216" y="2549126"/>
                  <a:pt x="782290" y="2544512"/>
                  <a:pt x="793559" y="2546390"/>
                </a:cubicBezTo>
                <a:cubicBezTo>
                  <a:pt x="815595" y="2550063"/>
                  <a:pt x="837894" y="2551931"/>
                  <a:pt x="860061" y="2554702"/>
                </a:cubicBezTo>
                <a:cubicBezTo>
                  <a:pt x="868374" y="2557473"/>
                  <a:pt x="876445" y="2561114"/>
                  <a:pt x="884999" y="2563015"/>
                </a:cubicBezTo>
                <a:cubicBezTo>
                  <a:pt x="967205" y="2581284"/>
                  <a:pt x="1066338" y="2576587"/>
                  <a:pt x="1142693" y="2579641"/>
                </a:cubicBezTo>
                <a:lnTo>
                  <a:pt x="1466890" y="2571328"/>
                </a:lnTo>
                <a:cubicBezTo>
                  <a:pt x="1497037" y="2569958"/>
                  <a:pt x="1507459" y="2562111"/>
                  <a:pt x="1533392" y="2554702"/>
                </a:cubicBezTo>
                <a:cubicBezTo>
                  <a:pt x="1544377" y="2551564"/>
                  <a:pt x="1555700" y="2549673"/>
                  <a:pt x="1566643" y="2546390"/>
                </a:cubicBezTo>
                <a:cubicBezTo>
                  <a:pt x="1583429" y="2541354"/>
                  <a:pt x="1616519" y="2529764"/>
                  <a:pt x="1616519" y="2529764"/>
                </a:cubicBezTo>
                <a:cubicBezTo>
                  <a:pt x="1619290" y="2477117"/>
                  <a:pt x="1621736" y="2424451"/>
                  <a:pt x="1624832" y="2371822"/>
                </a:cubicBezTo>
                <a:cubicBezTo>
                  <a:pt x="1627278" y="2330238"/>
                  <a:pt x="1633144" y="2288788"/>
                  <a:pt x="1633144" y="2247132"/>
                </a:cubicBezTo>
                <a:cubicBezTo>
                  <a:pt x="1633144" y="2114511"/>
                  <a:pt x="1627493" y="2074231"/>
                  <a:pt x="1616519" y="1964499"/>
                </a:cubicBezTo>
                <a:cubicBezTo>
                  <a:pt x="1619290" y="1895226"/>
                  <a:pt x="1619229" y="1825782"/>
                  <a:pt x="1624832" y="1756681"/>
                </a:cubicBezTo>
                <a:cubicBezTo>
                  <a:pt x="1627556" y="1723082"/>
                  <a:pt x="1636690" y="1690299"/>
                  <a:pt x="1641457" y="1656928"/>
                </a:cubicBezTo>
                <a:cubicBezTo>
                  <a:pt x="1646999" y="1618135"/>
                  <a:pt x="1655078" y="1579621"/>
                  <a:pt x="1658083" y="1540550"/>
                </a:cubicBezTo>
                <a:cubicBezTo>
                  <a:pt x="1672778" y="1349495"/>
                  <a:pt x="1658080" y="1498997"/>
                  <a:pt x="1674708" y="1382608"/>
                </a:cubicBezTo>
                <a:cubicBezTo>
                  <a:pt x="1692393" y="1258818"/>
                  <a:pt x="1672707" y="1356359"/>
                  <a:pt x="1691333" y="1291168"/>
                </a:cubicBezTo>
                <a:cubicBezTo>
                  <a:pt x="1697142" y="1270837"/>
                  <a:pt x="1706394" y="1222858"/>
                  <a:pt x="1716272" y="1208041"/>
                </a:cubicBezTo>
                <a:cubicBezTo>
                  <a:pt x="1721814" y="1199728"/>
                  <a:pt x="1728839" y="1192232"/>
                  <a:pt x="1732897" y="1183102"/>
                </a:cubicBezTo>
                <a:cubicBezTo>
                  <a:pt x="1740014" y="1167088"/>
                  <a:pt x="1743981" y="1149851"/>
                  <a:pt x="1749523" y="1133226"/>
                </a:cubicBezTo>
                <a:cubicBezTo>
                  <a:pt x="1752294" y="1124913"/>
                  <a:pt x="1752974" y="1115579"/>
                  <a:pt x="1757835" y="1108288"/>
                </a:cubicBezTo>
                <a:lnTo>
                  <a:pt x="1774461" y="1083350"/>
                </a:lnTo>
                <a:cubicBezTo>
                  <a:pt x="1798005" y="1012712"/>
                  <a:pt x="1765169" y="1098834"/>
                  <a:pt x="1799399" y="1041786"/>
                </a:cubicBezTo>
                <a:cubicBezTo>
                  <a:pt x="1803907" y="1034272"/>
                  <a:pt x="1802619" y="1023978"/>
                  <a:pt x="1807712" y="1016848"/>
                </a:cubicBezTo>
                <a:cubicBezTo>
                  <a:pt x="1816823" y="1004093"/>
                  <a:pt x="1832268" y="996639"/>
                  <a:pt x="1840963" y="983597"/>
                </a:cubicBezTo>
                <a:cubicBezTo>
                  <a:pt x="1846505" y="975284"/>
                  <a:pt x="1851086" y="966244"/>
                  <a:pt x="1857588" y="958659"/>
                </a:cubicBezTo>
                <a:cubicBezTo>
                  <a:pt x="1867789" y="946758"/>
                  <a:pt x="1882144" y="938450"/>
                  <a:pt x="1890839" y="925408"/>
                </a:cubicBezTo>
                <a:cubicBezTo>
                  <a:pt x="1932787" y="862486"/>
                  <a:pt x="1909959" y="889664"/>
                  <a:pt x="1957341" y="842281"/>
                </a:cubicBezTo>
                <a:lnTo>
                  <a:pt x="2007217" y="792404"/>
                </a:lnTo>
                <a:lnTo>
                  <a:pt x="2040468" y="759153"/>
                </a:lnTo>
                <a:cubicBezTo>
                  <a:pt x="2046010" y="750840"/>
                  <a:pt x="2050591" y="741800"/>
                  <a:pt x="2057093" y="734215"/>
                </a:cubicBezTo>
                <a:cubicBezTo>
                  <a:pt x="2057113" y="734192"/>
                  <a:pt x="2098646" y="692663"/>
                  <a:pt x="2106970" y="684339"/>
                </a:cubicBezTo>
                <a:lnTo>
                  <a:pt x="2140221" y="651088"/>
                </a:lnTo>
                <a:cubicBezTo>
                  <a:pt x="2145763" y="645546"/>
                  <a:pt x="2149411" y="636940"/>
                  <a:pt x="2156846" y="634462"/>
                </a:cubicBezTo>
                <a:lnTo>
                  <a:pt x="2181784" y="626150"/>
                </a:lnTo>
                <a:cubicBezTo>
                  <a:pt x="2187326" y="620608"/>
                  <a:pt x="2194905" y="616534"/>
                  <a:pt x="2198410" y="609524"/>
                </a:cubicBezTo>
                <a:cubicBezTo>
                  <a:pt x="2213102" y="580139"/>
                  <a:pt x="2214400" y="556224"/>
                  <a:pt x="2223348" y="526397"/>
                </a:cubicBezTo>
                <a:cubicBezTo>
                  <a:pt x="2283784" y="324942"/>
                  <a:pt x="2233046" y="117688"/>
                  <a:pt x="2223348" y="35946"/>
                </a:cubicBezTo>
                <a:close/>
              </a:path>
            </a:pathLst>
          </a:custGeom>
          <a:solidFill>
            <a:schemeClr val="bg1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694188">
            <a:off x="2310603" y="2950293"/>
            <a:ext cx="127593" cy="118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16266" r="30666"/>
          <a:stretch/>
        </p:blipFill>
        <p:spPr>
          <a:xfrm>
            <a:off x="6196689" y="795621"/>
            <a:ext cx="5229034" cy="516615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844689" y="3048590"/>
            <a:ext cx="5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82F6"/>
                </a:solidFill>
              </a:rPr>
              <a:t>GP</a:t>
            </a:r>
            <a:endParaRPr lang="en-US" dirty="0">
              <a:solidFill>
                <a:srgbClr val="FF82F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10186" y="5410036"/>
            <a:ext cx="32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Axis </a:t>
            </a:r>
            <a:r>
              <a:rPr lang="en-US" sz="2400" b="1" dirty="0" smtClean="0">
                <a:solidFill>
                  <a:srgbClr val="FF0000"/>
                </a:solidFill>
              </a:rPr>
              <a:t>LHBB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332258" y="916904"/>
            <a:ext cx="280847" cy="285737"/>
          </a:xfrm>
          <a:prstGeom prst="ellipse">
            <a:avLst/>
          </a:prstGeom>
          <a:solidFill>
            <a:schemeClr val="accent1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168290" y="3056612"/>
            <a:ext cx="5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HH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37178" y="2000420"/>
            <a:ext cx="7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LHBB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747017" y="1813999"/>
            <a:ext cx="5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9107" y="827022"/>
            <a:ext cx="4790615" cy="83099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Turn the transducer 90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. The marker is now superior. This is the long axis. </a:t>
            </a:r>
            <a:endParaRPr lang="en-US" sz="2400" dirty="0"/>
          </a:p>
        </p:txBody>
      </p:sp>
      <p:sp>
        <p:nvSpPr>
          <p:cNvPr id="2" name="Arc 1"/>
          <p:cNvSpPr/>
          <p:nvPr/>
        </p:nvSpPr>
        <p:spPr>
          <a:xfrm rot="5577530">
            <a:off x="1977873" y="2518601"/>
            <a:ext cx="771918" cy="1036459"/>
          </a:xfrm>
          <a:prstGeom prst="arc">
            <a:avLst>
              <a:gd name="adj1" fmla="val 16628645"/>
              <a:gd name="adj2" fmla="val 2653614"/>
            </a:avLst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35929</TotalTime>
  <Words>1561</Words>
  <Application>Microsoft Macintosh PowerPoint</Application>
  <PresentationFormat>Widescreen</PresentationFormat>
  <Paragraphs>281</Paragraphs>
  <Slides>35</Slides>
  <Notes>35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American Typewriter</vt:lpstr>
      <vt:lpstr>Calibri</vt:lpstr>
      <vt:lpstr>Calibri Light</vt:lpstr>
      <vt:lpstr>Arial</vt:lpstr>
      <vt:lpstr>Office Theme</vt:lpstr>
      <vt:lpstr>A problem based approach to learning shoulder ultrasound in a pediatric patient.</vt:lpstr>
      <vt:lpstr>Disclosures</vt:lpstr>
      <vt:lpstr>Learning Objectives</vt:lpstr>
      <vt:lpstr>Most common indications</vt:lpstr>
      <vt:lpstr>Technical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References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MSK Ultrasound</dc:title>
  <dc:creator>d b</dc:creator>
  <cp:lastModifiedBy>d b</cp:lastModifiedBy>
  <cp:revision>440</cp:revision>
  <dcterms:created xsi:type="dcterms:W3CDTF">2019-09-30T20:21:34Z</dcterms:created>
  <dcterms:modified xsi:type="dcterms:W3CDTF">2020-02-03T00:11:49Z</dcterms:modified>
</cp:coreProperties>
</file>