
<file path=[Content_Types].xml><?xml version="1.0" encoding="utf-8"?>
<Types xmlns="http://schemas.openxmlformats.org/package/2006/content-types">
  <Default Extension="bmp" ContentType="image/bmp"/>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84" r:id="rId4"/>
  </p:sldMasterIdLst>
  <p:notesMasterIdLst>
    <p:notesMasterId r:id="rId68"/>
  </p:notesMasterIdLst>
  <p:sldIdLst>
    <p:sldId id="256" r:id="rId5"/>
    <p:sldId id="318" r:id="rId6"/>
    <p:sldId id="257" r:id="rId7"/>
    <p:sldId id="319" r:id="rId8"/>
    <p:sldId id="283" r:id="rId9"/>
    <p:sldId id="326" r:id="rId10"/>
    <p:sldId id="328" r:id="rId11"/>
    <p:sldId id="320" r:id="rId12"/>
    <p:sldId id="325" r:id="rId13"/>
    <p:sldId id="264" r:id="rId14"/>
    <p:sldId id="267" r:id="rId15"/>
    <p:sldId id="330" r:id="rId16"/>
    <p:sldId id="334" r:id="rId17"/>
    <p:sldId id="335" r:id="rId18"/>
    <p:sldId id="270" r:id="rId19"/>
    <p:sldId id="287" r:id="rId20"/>
    <p:sldId id="271" r:id="rId21"/>
    <p:sldId id="269" r:id="rId22"/>
    <p:sldId id="337" r:id="rId23"/>
    <p:sldId id="338" r:id="rId24"/>
    <p:sldId id="349" r:id="rId25"/>
    <p:sldId id="350" r:id="rId26"/>
    <p:sldId id="351" r:id="rId27"/>
    <p:sldId id="272" r:id="rId28"/>
    <p:sldId id="268" r:id="rId29"/>
    <p:sldId id="265" r:id="rId30"/>
    <p:sldId id="340" r:id="rId31"/>
    <p:sldId id="259" r:id="rId32"/>
    <p:sldId id="308" r:id="rId33"/>
    <p:sldId id="305" r:id="rId34"/>
    <p:sldId id="307" r:id="rId35"/>
    <p:sldId id="306" r:id="rId36"/>
    <p:sldId id="275" r:id="rId37"/>
    <p:sldId id="342" r:id="rId38"/>
    <p:sldId id="277" r:id="rId39"/>
    <p:sldId id="278" r:id="rId40"/>
    <p:sldId id="279" r:id="rId41"/>
    <p:sldId id="344" r:id="rId42"/>
    <p:sldId id="280" r:id="rId43"/>
    <p:sldId id="281" r:id="rId44"/>
    <p:sldId id="353" r:id="rId45"/>
    <p:sldId id="285" r:id="rId46"/>
    <p:sldId id="286" r:id="rId47"/>
    <p:sldId id="332" r:id="rId48"/>
    <p:sldId id="323" r:id="rId49"/>
    <p:sldId id="333" r:id="rId50"/>
    <p:sldId id="289" r:id="rId51"/>
    <p:sldId id="290" r:id="rId52"/>
    <p:sldId id="292" r:id="rId53"/>
    <p:sldId id="293" r:id="rId54"/>
    <p:sldId id="310" r:id="rId55"/>
    <p:sldId id="311" r:id="rId56"/>
    <p:sldId id="315" r:id="rId57"/>
    <p:sldId id="296" r:id="rId58"/>
    <p:sldId id="297" r:id="rId59"/>
    <p:sldId id="314" r:id="rId60"/>
    <p:sldId id="298" r:id="rId61"/>
    <p:sldId id="301" r:id="rId62"/>
    <p:sldId id="312" r:id="rId63"/>
    <p:sldId id="347" r:id="rId64"/>
    <p:sldId id="354" r:id="rId65"/>
    <p:sldId id="263" r:id="rId66"/>
    <p:sldId id="348"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parnaDevi Yepuri" initials="AY"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D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111"/>
    <p:restoredTop sz="86798"/>
  </p:normalViewPr>
  <p:slideViewPr>
    <p:cSldViewPr snapToGrid="0" snapToObjects="1">
      <p:cViewPr varScale="1">
        <p:scale>
          <a:sx n="68" d="100"/>
          <a:sy n="68" d="100"/>
        </p:scale>
        <p:origin x="90" y="4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2-14T10:44:18.223" idx="1">
    <p:pos x="10" y="10"/>
    <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2-14T10:44:18.223" idx="1">
    <p:pos x="10" y="10"/>
    <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2-14T10:44:18.223" idx="1">
    <p:pos x="10" y="10"/>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B87D82-0129-8E43-A88E-80A9B4074BE2}" type="datetimeFigureOut">
              <a:rPr lang="en-US" smtClean="0"/>
              <a:t>10/9/2020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B3ACF5-31F4-204D-91F7-0581738AC28F}" type="slidenum">
              <a:rPr lang="en-US" smtClean="0"/>
              <a:t>‹#›</a:t>
            </a:fld>
            <a:endParaRPr lang="en-US"/>
          </a:p>
        </p:txBody>
      </p:sp>
    </p:spTree>
    <p:extLst>
      <p:ext uri="{BB962C8B-B14F-4D97-AF65-F5344CB8AC3E}">
        <p14:creationId xmlns:p14="http://schemas.microsoft.com/office/powerpoint/2010/main" val="3839702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FCF338-DB8D-4AD6-ACB3-A15C8D391001}"/>
              </a:ext>
            </a:extLst>
          </p:cNvPr>
          <p:cNvSpPr>
            <a:spLocks noGrp="1" noChangeArrowheads="1"/>
          </p:cNvSpPr>
          <p:nvPr>
            <p:ph type="sldNum"/>
          </p:nvPr>
        </p:nvSpPr>
        <p:spPr>
          <a:ln/>
        </p:spPr>
        <p:txBody>
          <a:bodyPr/>
          <a:lstStyle/>
          <a:p>
            <a:fld id="{1C55033D-9871-4AAF-8125-471EBD1073D3}" type="slidenum">
              <a:rPr lang="en-US" altLang="en-US"/>
              <a:pPr/>
              <a:t>9</a:t>
            </a:fld>
            <a:endParaRPr lang="en-US" altLang="en-US"/>
          </a:p>
        </p:txBody>
      </p:sp>
      <p:sp>
        <p:nvSpPr>
          <p:cNvPr id="4097" name="Rectangle 1">
            <a:extLst>
              <a:ext uri="{FF2B5EF4-FFF2-40B4-BE49-F238E27FC236}">
                <a16:creationId xmlns:a16="http://schemas.microsoft.com/office/drawing/2014/main" id="{AC4BDE0F-5A3A-4191-969D-4616C5CEDBAF}"/>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Rectangle 2">
            <a:extLst>
              <a:ext uri="{FF2B5EF4-FFF2-40B4-BE49-F238E27FC236}">
                <a16:creationId xmlns:a16="http://schemas.microsoft.com/office/drawing/2014/main" id="{9B8C28A4-FAE9-4815-8DCB-94E72ECC19BF}"/>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39284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FCF338-DB8D-4AD6-ACB3-A15C8D391001}"/>
              </a:ext>
            </a:extLst>
          </p:cNvPr>
          <p:cNvSpPr>
            <a:spLocks noGrp="1" noChangeArrowheads="1"/>
          </p:cNvSpPr>
          <p:nvPr>
            <p:ph type="sldNum"/>
          </p:nvPr>
        </p:nvSpPr>
        <p:spPr>
          <a:ln/>
        </p:spPr>
        <p:txBody>
          <a:bodyPr/>
          <a:lstStyle/>
          <a:p>
            <a:fld id="{1C55033D-9871-4AAF-8125-471EBD1073D3}" type="slidenum">
              <a:rPr lang="en-US" altLang="en-US"/>
              <a:pPr/>
              <a:t>13</a:t>
            </a:fld>
            <a:endParaRPr lang="en-US" altLang="en-US"/>
          </a:p>
        </p:txBody>
      </p:sp>
      <p:sp>
        <p:nvSpPr>
          <p:cNvPr id="4097" name="Rectangle 1">
            <a:extLst>
              <a:ext uri="{FF2B5EF4-FFF2-40B4-BE49-F238E27FC236}">
                <a16:creationId xmlns:a16="http://schemas.microsoft.com/office/drawing/2014/main" id="{AC4BDE0F-5A3A-4191-969D-4616C5CEDBAF}"/>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Rectangle 2">
            <a:extLst>
              <a:ext uri="{FF2B5EF4-FFF2-40B4-BE49-F238E27FC236}">
                <a16:creationId xmlns:a16="http://schemas.microsoft.com/office/drawing/2014/main" id="{9B8C28A4-FAE9-4815-8DCB-94E72ECC19BF}"/>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048540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FCF338-DB8D-4AD6-ACB3-A15C8D391001}"/>
              </a:ext>
            </a:extLst>
          </p:cNvPr>
          <p:cNvSpPr>
            <a:spLocks noGrp="1" noChangeArrowheads="1"/>
          </p:cNvSpPr>
          <p:nvPr>
            <p:ph type="sldNum"/>
          </p:nvPr>
        </p:nvSpPr>
        <p:spPr>
          <a:ln/>
        </p:spPr>
        <p:txBody>
          <a:bodyPr/>
          <a:lstStyle/>
          <a:p>
            <a:fld id="{1C55033D-9871-4AAF-8125-471EBD1073D3}" type="slidenum">
              <a:rPr lang="en-US" altLang="en-US"/>
              <a:pPr/>
              <a:t>14</a:t>
            </a:fld>
            <a:endParaRPr lang="en-US" altLang="en-US"/>
          </a:p>
        </p:txBody>
      </p:sp>
      <p:sp>
        <p:nvSpPr>
          <p:cNvPr id="4097" name="Rectangle 1">
            <a:extLst>
              <a:ext uri="{FF2B5EF4-FFF2-40B4-BE49-F238E27FC236}">
                <a16:creationId xmlns:a16="http://schemas.microsoft.com/office/drawing/2014/main" id="{AC4BDE0F-5A3A-4191-969D-4616C5CEDBAF}"/>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Rectangle 2">
            <a:extLst>
              <a:ext uri="{FF2B5EF4-FFF2-40B4-BE49-F238E27FC236}">
                <a16:creationId xmlns:a16="http://schemas.microsoft.com/office/drawing/2014/main" id="{9B8C28A4-FAE9-4815-8DCB-94E72ECC19BF}"/>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743153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B3ACF5-31F4-204D-91F7-0581738AC28F}" type="slidenum">
              <a:rPr lang="en-US" smtClean="0"/>
              <a:t>28</a:t>
            </a:fld>
            <a:endParaRPr lang="en-US"/>
          </a:p>
        </p:txBody>
      </p:sp>
    </p:spTree>
    <p:extLst>
      <p:ext uri="{BB962C8B-B14F-4D97-AF65-F5344CB8AC3E}">
        <p14:creationId xmlns:p14="http://schemas.microsoft.com/office/powerpoint/2010/main" val="158083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3ACF5-31F4-204D-91F7-0581738AC28F}" type="slidenum">
              <a:rPr lang="en-US" smtClean="0"/>
              <a:t>33</a:t>
            </a:fld>
            <a:endParaRPr lang="en-US"/>
          </a:p>
        </p:txBody>
      </p:sp>
    </p:spTree>
    <p:extLst>
      <p:ext uri="{BB962C8B-B14F-4D97-AF65-F5344CB8AC3E}">
        <p14:creationId xmlns:p14="http://schemas.microsoft.com/office/powerpoint/2010/main" val="2719468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9A988E-79CE-45FE-B101-A8D63A4D42D3}"/>
              </a:ext>
            </a:extLst>
          </p:cNvPr>
          <p:cNvSpPr>
            <a:spLocks noGrp="1" noChangeArrowheads="1"/>
          </p:cNvSpPr>
          <p:nvPr>
            <p:ph type="sldNum"/>
          </p:nvPr>
        </p:nvSpPr>
        <p:spPr>
          <a:ln/>
        </p:spPr>
        <p:txBody>
          <a:bodyPr/>
          <a:lstStyle/>
          <a:p>
            <a:fld id="{24AD0121-AF2F-43D6-80B4-A65A6615D762}" type="slidenum">
              <a:rPr lang="en-US" altLang="en-US"/>
              <a:pPr/>
              <a:t>44</a:t>
            </a:fld>
            <a:endParaRPr lang="en-US" altLang="en-US"/>
          </a:p>
        </p:txBody>
      </p:sp>
      <p:sp>
        <p:nvSpPr>
          <p:cNvPr id="4097" name="Rectangle 1">
            <a:extLst>
              <a:ext uri="{FF2B5EF4-FFF2-40B4-BE49-F238E27FC236}">
                <a16:creationId xmlns:a16="http://schemas.microsoft.com/office/drawing/2014/main" id="{93C2D282-9D86-4AEE-B9A3-94D38BB44FB4}"/>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Rectangle 2">
            <a:extLst>
              <a:ext uri="{FF2B5EF4-FFF2-40B4-BE49-F238E27FC236}">
                <a16:creationId xmlns:a16="http://schemas.microsoft.com/office/drawing/2014/main" id="{29D81D67-57DB-49BC-84A2-E79C5A42E333}"/>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EPIGNATHUS TERATOMA</a:t>
            </a:r>
          </a:p>
          <a:p>
            <a:r>
              <a:rPr lang="en-US" dirty="0"/>
              <a:t>SUBLINGUAL MIDLINE  - DERMOID with fat nodule or sac of fat marbles appearance on MRI</a:t>
            </a:r>
          </a:p>
          <a:p>
            <a:r>
              <a:rPr lang="en-US" dirty="0"/>
              <a:t>VASCULAR MALFMORMATIONS – sometimes clinically obvious but need extent of lesion by MRI</a:t>
            </a:r>
          </a:p>
          <a:p>
            <a:r>
              <a:rPr lang="en-US" dirty="0"/>
              <a:t>Rhabdomyosarcoma, toddler rather than infant</a:t>
            </a:r>
          </a:p>
          <a:p>
            <a:r>
              <a:rPr lang="en-US" dirty="0"/>
              <a:t>MNTI – need to recognize quickly in maxilla</a:t>
            </a:r>
          </a:p>
          <a:p>
            <a:r>
              <a:rPr lang="en-US" dirty="0"/>
              <a:t>Thyroid </a:t>
            </a:r>
            <a:r>
              <a:rPr lang="en-US" dirty="0" err="1"/>
              <a:t>migrational</a:t>
            </a:r>
            <a:r>
              <a:rPr lang="en-US" dirty="0"/>
              <a:t> </a:t>
            </a:r>
            <a:r>
              <a:rPr lang="en-US" dirty="0" err="1"/>
              <a:t>abnorlities</a:t>
            </a:r>
            <a:r>
              <a:rPr lang="en-US" dirty="0"/>
              <a:t>, usually not clinically significant unless then thyroid is </a:t>
            </a:r>
            <a:r>
              <a:rPr lang="en-US" dirty="0" err="1"/>
              <a:t>missinor</a:t>
            </a:r>
            <a:r>
              <a:rPr lang="en-US" dirty="0"/>
              <a:t> cyst gets infected</a:t>
            </a:r>
          </a:p>
          <a:p>
            <a:endParaRPr lang="en-US" dirty="0"/>
          </a:p>
          <a:p>
            <a:endParaRPr lang="en-US" dirty="0"/>
          </a:p>
        </p:txBody>
      </p:sp>
      <p:sp>
        <p:nvSpPr>
          <p:cNvPr id="4" name="Slide Number Placeholder 3"/>
          <p:cNvSpPr>
            <a:spLocks noGrp="1"/>
          </p:cNvSpPr>
          <p:nvPr>
            <p:ph type="sldNum" sz="quarter" idx="5"/>
          </p:nvPr>
        </p:nvSpPr>
        <p:spPr/>
        <p:txBody>
          <a:bodyPr/>
          <a:lstStyle/>
          <a:p>
            <a:fld id="{51B3ACF5-31F4-204D-91F7-0581738AC28F}" type="slidenum">
              <a:rPr lang="en-US" smtClean="0"/>
              <a:t>61</a:t>
            </a:fld>
            <a:endParaRPr lang="en-US"/>
          </a:p>
        </p:txBody>
      </p:sp>
    </p:spTree>
    <p:extLst>
      <p:ext uri="{BB962C8B-B14F-4D97-AF65-F5344CB8AC3E}">
        <p14:creationId xmlns:p14="http://schemas.microsoft.com/office/powerpoint/2010/main" val="3546985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10/9/2020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4315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10/9/2020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5250026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10/9/2020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7695223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10/9/2020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171686245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10/9/2020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1440637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586B75A-687E-405C-8A0B-8D00578BA2C3}" type="datetimeFigureOut">
              <a:rPr lang="en-US" smtClean="0"/>
              <a:pPr/>
              <a:t>10/9/2020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555329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586B75A-687E-405C-8A0B-8D00578BA2C3}" type="datetimeFigureOut">
              <a:rPr lang="en-US" smtClean="0"/>
              <a:pPr/>
              <a:t>10/9/2020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304791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10/9/2020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48971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10/9/2020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56429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 1">
            <a:extLst>
              <a:ext uri="{FF2B5EF4-FFF2-40B4-BE49-F238E27FC236}">
                <a16:creationId xmlns:a16="http://schemas.microsoft.com/office/drawing/2014/main" id="{B0AA23D1-46B6-4987-88D3-B6035E96306A}"/>
              </a:ext>
            </a:extLst>
          </p:cNvPr>
          <p:cNvSpPr>
            <a:spLocks noGrp="1"/>
          </p:cNvSpPr>
          <p:nvPr>
            <p:ph type="title"/>
          </p:nvPr>
        </p:nvSpPr>
        <p:spPr>
          <a:xfrm>
            <a:off x="839041" y="364788"/>
            <a:ext cx="10513920" cy="1326674"/>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332049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10/9/2020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83210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10/9/2020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02904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10/9/2020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97533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10/9/2020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2829643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5586B75A-687E-405C-8A0B-8D00578BA2C3}" type="datetimeFigureOut">
              <a:rPr lang="en-US" smtClean="0"/>
              <a:pPr/>
              <a:t>10/9/2020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24485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586B75A-687E-405C-8A0B-8D00578BA2C3}" type="datetimeFigureOut">
              <a:rPr lang="en-US" smtClean="0"/>
              <a:pPr/>
              <a:t>10/9/2020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29567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5586B75A-687E-405C-8A0B-8D00578BA2C3}" type="datetimeFigureOut">
              <a:rPr lang="en-US" smtClean="0"/>
              <a:pPr/>
              <a:t>10/9/2020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95955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10/9/2020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86836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586B75A-687E-405C-8A0B-8D00578BA2C3}" type="datetimeFigureOut">
              <a:rPr lang="en-US" smtClean="0"/>
              <a:pPr/>
              <a:t>10/9/2020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30484910"/>
      </p:ext>
    </p:extLst>
  </p:cSld>
  <p:clrMap bg1="dk1" tx1="lt1" bg2="dk2" tx2="lt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0" r:id="rId16"/>
    <p:sldLayoutId id="2147484001" r:id="rId17"/>
    <p:sldLayoutId id="2147484002" r:id="rId18"/>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bmp"/><Relationship Id="rId2" Type="http://schemas.openxmlformats.org/officeDocument/2006/relationships/image" Target="../media/image29.bmp"/><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tiff"/></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hyperlink" Target="https://doi.org/10.1148/rg.2019180128" TargetMode="External"/><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emf"/></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3.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3.emf"/><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hyperlink" Target="https://www-sciencedirect-com.proxygw.wrlc.org/topics/medicine-and-dentistry/melanotic-neuroectodermal-tumor-of-infancy"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41.jp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6.png"/><Relationship Id="rId4" Type="http://schemas.openxmlformats.org/officeDocument/2006/relationships/image" Target="../media/image1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hyperlink" Target="https://doi.org/10.1148/rg.2019180128" TargetMode="Externa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49BA9-F4C5-DE46-938D-25707B75433B}"/>
              </a:ext>
            </a:extLst>
          </p:cNvPr>
          <p:cNvSpPr>
            <a:spLocks noGrp="1"/>
          </p:cNvSpPr>
          <p:nvPr>
            <p:ph type="ctrTitle"/>
          </p:nvPr>
        </p:nvSpPr>
        <p:spPr>
          <a:xfrm>
            <a:off x="859536" y="1081437"/>
            <a:ext cx="10515600" cy="1861507"/>
          </a:xfrm>
        </p:spPr>
        <p:txBody>
          <a:bodyPr/>
          <a:lstStyle/>
          <a:p>
            <a:pPr algn="ctr"/>
            <a:r>
              <a:rPr lang="en-US" sz="4200" b="1" dirty="0">
                <a:latin typeface="Calibri" panose="020F0502020204030204" pitchFamily="34" charset="0"/>
                <a:cs typeface="Calibri" panose="020F0502020204030204" pitchFamily="34" charset="0"/>
              </a:rPr>
              <a:t>Congenital Oral Lesions: </a:t>
            </a:r>
            <a:br>
              <a:rPr lang="en-US" sz="4200" b="1" dirty="0">
                <a:latin typeface="Calibri" panose="020F0502020204030204" pitchFamily="34" charset="0"/>
                <a:cs typeface="Calibri" panose="020F0502020204030204" pitchFamily="34" charset="0"/>
              </a:rPr>
            </a:br>
            <a:r>
              <a:rPr lang="en-US" sz="4200" b="1" dirty="0">
                <a:latin typeface="Calibri" panose="020F0502020204030204" pitchFamily="34" charset="0"/>
                <a:cs typeface="Calibri" panose="020F0502020204030204" pitchFamily="34" charset="0"/>
              </a:rPr>
              <a:t>Spectrum of Prenatal and Postnatal Imaging</a:t>
            </a:r>
          </a:p>
        </p:txBody>
      </p:sp>
      <p:sp>
        <p:nvSpPr>
          <p:cNvPr id="3" name="Subtitle 2">
            <a:extLst>
              <a:ext uri="{FF2B5EF4-FFF2-40B4-BE49-F238E27FC236}">
                <a16:creationId xmlns:a16="http://schemas.microsoft.com/office/drawing/2014/main" id="{6B60C6F8-50C9-8B43-B465-83CFF408C2FE}"/>
              </a:ext>
            </a:extLst>
          </p:cNvPr>
          <p:cNvSpPr>
            <a:spLocks noGrp="1"/>
          </p:cNvSpPr>
          <p:nvPr>
            <p:ph type="subTitle" idx="1"/>
          </p:nvPr>
        </p:nvSpPr>
        <p:spPr>
          <a:xfrm>
            <a:off x="1154955" y="3247754"/>
            <a:ext cx="8825658" cy="2517816"/>
          </a:xfrm>
        </p:spPr>
        <p:txBody>
          <a:bodyPr>
            <a:normAutofit lnSpcReduction="10000"/>
          </a:bodyPr>
          <a:lstStyle/>
          <a:p>
            <a:pPr algn="ctr"/>
            <a:r>
              <a:rPr lang="en-US" sz="2400" dirty="0">
                <a:solidFill>
                  <a:schemeClr val="tx1"/>
                </a:solidFill>
                <a:latin typeface="Calibri" panose="020F0502020204030204" pitchFamily="34" charset="0"/>
                <a:cs typeface="Calibri" panose="020F0502020204030204" pitchFamily="34" charset="0"/>
              </a:rPr>
              <a:t>Judyta LOOMIS</a:t>
            </a:r>
          </a:p>
          <a:p>
            <a:pPr algn="ctr"/>
            <a:endParaRPr lang="en-US" dirty="0">
              <a:solidFill>
                <a:schemeClr val="tx1"/>
              </a:solidFill>
              <a:latin typeface="Calibri" panose="020F0502020204030204" pitchFamily="34" charset="0"/>
              <a:cs typeface="Calibri" panose="020F0502020204030204" pitchFamily="34" charset="0"/>
            </a:endParaRPr>
          </a:p>
          <a:p>
            <a:pPr algn="ctr"/>
            <a:r>
              <a:rPr lang="en-US" baseline="30000" dirty="0" err="1">
                <a:solidFill>
                  <a:schemeClr val="tx1"/>
                </a:solidFill>
                <a:latin typeface="Calibri" panose="020F0502020204030204" pitchFamily="34" charset="0"/>
                <a:cs typeface="Calibri" panose="020F0502020204030204" pitchFamily="34" charset="0"/>
              </a:rPr>
              <a:t>PedIATriC</a:t>
            </a:r>
            <a:r>
              <a:rPr lang="en-US" baseline="30000" dirty="0">
                <a:solidFill>
                  <a:schemeClr val="tx1"/>
                </a:solidFill>
                <a:latin typeface="Calibri" panose="020F0502020204030204" pitchFamily="34" charset="0"/>
                <a:cs typeface="Calibri" panose="020F0502020204030204" pitchFamily="34" charset="0"/>
              </a:rPr>
              <a:t> RADIOLOGIST</a:t>
            </a:r>
          </a:p>
          <a:p>
            <a:pPr algn="ctr"/>
            <a:r>
              <a:rPr lang="en-US" baseline="30000" dirty="0">
                <a:solidFill>
                  <a:schemeClr val="tx1"/>
                </a:solidFill>
                <a:latin typeface="Calibri" panose="020F0502020204030204" pitchFamily="34" charset="0"/>
                <a:cs typeface="Calibri" panose="020F0502020204030204" pitchFamily="34" charset="0"/>
              </a:rPr>
              <a:t>PRENATAL PEDIATRICS INSTITUTE </a:t>
            </a:r>
          </a:p>
          <a:p>
            <a:pPr algn="ctr"/>
            <a:r>
              <a:rPr lang="en-US" baseline="30000" dirty="0">
                <a:solidFill>
                  <a:schemeClr val="tx1"/>
                </a:solidFill>
                <a:latin typeface="Calibri" panose="020F0502020204030204" pitchFamily="34" charset="0"/>
                <a:cs typeface="Calibri" panose="020F0502020204030204" pitchFamily="34" charset="0"/>
              </a:rPr>
              <a:t>children’s national HOSPITAL</a:t>
            </a:r>
          </a:p>
          <a:p>
            <a:pPr algn="ctr"/>
            <a:r>
              <a:rPr lang="en-US" baseline="30000" dirty="0">
                <a:solidFill>
                  <a:schemeClr val="tx1"/>
                </a:solidFill>
                <a:latin typeface="Calibri" panose="020F0502020204030204" pitchFamily="34" charset="0"/>
                <a:cs typeface="Calibri" panose="020F0502020204030204" pitchFamily="34" charset="0"/>
              </a:rPr>
              <a:t>Washington, DC</a:t>
            </a:r>
          </a:p>
          <a:p>
            <a:pPr algn="ctr"/>
            <a:r>
              <a:rPr lang="en-US" dirty="0">
                <a:solidFill>
                  <a:schemeClr val="tx1"/>
                </a:solidFill>
                <a:latin typeface="Calibri" panose="020F0502020204030204" pitchFamily="34" charset="0"/>
                <a:cs typeface="Calibri" panose="020F0502020204030204" pitchFamily="34" charset="0"/>
              </a:rPr>
              <a:t>WITH Aparna Yepuri &amp; Gilbert VEZINA</a:t>
            </a:r>
          </a:p>
        </p:txBody>
      </p:sp>
      <p:pic>
        <p:nvPicPr>
          <p:cNvPr id="11" name="Picture 10">
            <a:extLst>
              <a:ext uri="{FF2B5EF4-FFF2-40B4-BE49-F238E27FC236}">
                <a16:creationId xmlns:a16="http://schemas.microsoft.com/office/drawing/2014/main" id="{D6C419BE-73EC-9345-8E40-7EE648090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484" y="4914900"/>
            <a:ext cx="2984490" cy="1585510"/>
          </a:xfrm>
          <a:prstGeom prst="rect">
            <a:avLst/>
          </a:prstGeom>
        </p:spPr>
      </p:pic>
    </p:spTree>
    <p:extLst>
      <p:ext uri="{BB962C8B-B14F-4D97-AF65-F5344CB8AC3E}">
        <p14:creationId xmlns:p14="http://schemas.microsoft.com/office/powerpoint/2010/main" val="2522746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9E6F-77DB-B940-AA01-1DCCE887D0B8}"/>
              </a:ext>
            </a:extLst>
          </p:cNvPr>
          <p:cNvSpPr>
            <a:spLocks noGrp="1"/>
          </p:cNvSpPr>
          <p:nvPr>
            <p:ph type="title"/>
          </p:nvPr>
        </p:nvSpPr>
        <p:spPr>
          <a:xfrm>
            <a:off x="196901" y="252697"/>
            <a:ext cx="9404723" cy="1400530"/>
          </a:xfrm>
        </p:spPr>
        <p:txBody>
          <a:bodyPr/>
          <a:lstStyle/>
          <a:p>
            <a:r>
              <a:rPr lang="en-US" b="1" dirty="0">
                <a:latin typeface="Calibri" panose="020F0502020204030204" pitchFamily="34" charset="0"/>
                <a:cs typeface="Calibri" panose="020F0502020204030204" pitchFamily="34" charset="0"/>
              </a:rPr>
              <a:t>Case 1: </a:t>
            </a:r>
          </a:p>
        </p:txBody>
      </p:sp>
      <p:sp>
        <p:nvSpPr>
          <p:cNvPr id="3" name="Content Placeholder 2">
            <a:extLst>
              <a:ext uri="{FF2B5EF4-FFF2-40B4-BE49-F238E27FC236}">
                <a16:creationId xmlns:a16="http://schemas.microsoft.com/office/drawing/2014/main" id="{05E6059D-5622-A545-AE44-A757A92DF340}"/>
              </a:ext>
            </a:extLst>
          </p:cNvPr>
          <p:cNvSpPr>
            <a:spLocks noGrp="1"/>
          </p:cNvSpPr>
          <p:nvPr>
            <p:ph idx="1"/>
          </p:nvPr>
        </p:nvSpPr>
        <p:spPr>
          <a:xfrm>
            <a:off x="228602" y="1371600"/>
            <a:ext cx="5448145" cy="3626040"/>
          </a:xfrm>
        </p:spPr>
        <p:txBody>
          <a:bodyPr>
            <a:normAutofit/>
          </a:bodyPr>
          <a:lstStyle/>
          <a:p>
            <a:pPr marL="0" indent="0">
              <a:buNone/>
            </a:pPr>
            <a:r>
              <a:rPr lang="en-US" sz="2400" b="1" dirty="0">
                <a:solidFill>
                  <a:schemeClr val="tx2"/>
                </a:solidFill>
                <a:latin typeface="Calibri" panose="020F0502020204030204" pitchFamily="34" charset="0"/>
                <a:cs typeface="Calibri" panose="020F0502020204030204" pitchFamily="34" charset="0"/>
              </a:rPr>
              <a:t>Clinical presentation:</a:t>
            </a:r>
          </a:p>
          <a:p>
            <a:pPr>
              <a:buFontTx/>
              <a:buChar char="-"/>
            </a:pPr>
            <a:r>
              <a:rPr lang="en-US" sz="2200" dirty="0">
                <a:latin typeface="Calibri" panose="020F0502020204030204" pitchFamily="34" charset="0"/>
                <a:cs typeface="Calibri" panose="020F0502020204030204" pitchFamily="34" charset="0"/>
              </a:rPr>
              <a:t>8 month M with rapidly enlarging sublingual mass</a:t>
            </a:r>
          </a:p>
          <a:p>
            <a:pPr>
              <a:buFontTx/>
              <a:buChar char="-"/>
            </a:pPr>
            <a:r>
              <a:rPr lang="en-US" sz="2200" dirty="0">
                <a:latin typeface="Calibri" panose="020F0502020204030204" pitchFamily="34" charset="0"/>
                <a:cs typeface="Calibri" panose="020F0502020204030204" pitchFamily="34" charset="0"/>
              </a:rPr>
              <a:t>Emergent overnight tracheostomy, aspirated purulent material</a:t>
            </a:r>
          </a:p>
          <a:p>
            <a:pPr>
              <a:buFontTx/>
              <a:buChar char="-"/>
            </a:pPr>
            <a:r>
              <a:rPr lang="en-US" sz="2200" dirty="0">
                <a:latin typeface="Calibri" panose="020F0502020204030204" pitchFamily="34" charset="0"/>
                <a:cs typeface="Calibri" panose="020F0502020204030204" pitchFamily="34" charset="0"/>
              </a:rPr>
              <a:t>Initial clinical suspicion for infected lymphatic malformation</a:t>
            </a:r>
          </a:p>
        </p:txBody>
      </p:sp>
      <p:pic>
        <p:nvPicPr>
          <p:cNvPr id="4" name="Picture 2">
            <a:extLst>
              <a:ext uri="{FF2B5EF4-FFF2-40B4-BE49-F238E27FC236}">
                <a16:creationId xmlns:a16="http://schemas.microsoft.com/office/drawing/2014/main" id="{75638EF0-28EB-B84D-BAC7-4B12484989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98" t="8822" r="26293" b="39560"/>
          <a:stretch/>
        </p:blipFill>
        <p:spPr bwMode="auto">
          <a:xfrm>
            <a:off x="5676747" y="317302"/>
            <a:ext cx="6437260" cy="5269111"/>
          </a:xfrm>
          <a:prstGeom prst="rect">
            <a:avLst/>
          </a:prstGeom>
          <a:solidFill>
            <a:srgbClr val="C00000"/>
          </a:solidFill>
          <a:extLs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C61E9E26-C139-3D42-8BD7-49F40B9E3F9C}"/>
              </a:ext>
            </a:extLst>
          </p:cNvPr>
          <p:cNvSpPr txBox="1"/>
          <p:nvPr/>
        </p:nvSpPr>
        <p:spPr>
          <a:xfrm>
            <a:off x="274320" y="5728822"/>
            <a:ext cx="11823649" cy="769441"/>
          </a:xfrm>
          <a:prstGeom prst="rect">
            <a:avLst/>
          </a:prstGeom>
          <a:noFill/>
          <a:ln w="12700">
            <a:solidFill>
              <a:schemeClr val="tx1"/>
            </a:solidFill>
          </a:ln>
        </p:spPr>
        <p:txBody>
          <a:bodyPr wrap="square" rtlCol="0">
            <a:spAutoFit/>
          </a:bodyPr>
          <a:lstStyle/>
          <a:p>
            <a:r>
              <a:rPr lang="en-US" sz="2200" b="1" dirty="0">
                <a:latin typeface="Calibri" panose="020F0502020204030204" pitchFamily="34" charset="0"/>
                <a:cs typeface="Calibri" panose="020F0502020204030204" pitchFamily="34" charset="0"/>
              </a:rPr>
              <a:t>Sagittal T1: Well defined sublingual lesion with subtle fluid-fluid level (red arrow), fat component (yellow arrow), and edematous protruded tongue (blue arrow)</a:t>
            </a:r>
          </a:p>
        </p:txBody>
      </p:sp>
      <p:sp>
        <p:nvSpPr>
          <p:cNvPr id="8" name="Right Arrow 7">
            <a:extLst>
              <a:ext uri="{FF2B5EF4-FFF2-40B4-BE49-F238E27FC236}">
                <a16:creationId xmlns:a16="http://schemas.microsoft.com/office/drawing/2014/main" id="{B41C1302-46E4-F74F-A881-643A08545864}"/>
              </a:ext>
            </a:extLst>
          </p:cNvPr>
          <p:cNvSpPr/>
          <p:nvPr/>
        </p:nvSpPr>
        <p:spPr>
          <a:xfrm rot="4411433">
            <a:off x="7383691" y="2078562"/>
            <a:ext cx="571498" cy="272522"/>
          </a:xfrm>
          <a:prstGeom prst="rightArrow">
            <a:avLst>
              <a:gd name="adj1" fmla="val 42000"/>
              <a:gd name="adj2"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1F81B105-4F25-CD46-96C8-B94CC92DF376}"/>
              </a:ext>
            </a:extLst>
          </p:cNvPr>
          <p:cNvSpPr/>
          <p:nvPr/>
        </p:nvSpPr>
        <p:spPr>
          <a:xfrm rot="16480110">
            <a:off x="5835540" y="3751719"/>
            <a:ext cx="571498" cy="292151"/>
          </a:xfrm>
          <a:prstGeom prst="rightArrow">
            <a:avLst>
              <a:gd name="adj1" fmla="val 42000"/>
              <a:gd name="adj2" fmla="val 5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769D942D-099C-B748-BE23-A12BDF77D9EF}"/>
              </a:ext>
            </a:extLst>
          </p:cNvPr>
          <p:cNvSpPr/>
          <p:nvPr/>
        </p:nvSpPr>
        <p:spPr>
          <a:xfrm rot="15577263">
            <a:off x="6609225" y="3280424"/>
            <a:ext cx="571498" cy="287099"/>
          </a:xfrm>
          <a:prstGeom prst="rightArrow">
            <a:avLst>
              <a:gd name="adj1" fmla="val 42000"/>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2040042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9E6F-77DB-B940-AA01-1DCCE887D0B8}"/>
              </a:ext>
            </a:extLst>
          </p:cNvPr>
          <p:cNvSpPr>
            <a:spLocks noGrp="1"/>
          </p:cNvSpPr>
          <p:nvPr>
            <p:ph type="title"/>
          </p:nvPr>
        </p:nvSpPr>
        <p:spPr>
          <a:xfrm>
            <a:off x="228600" y="195545"/>
            <a:ext cx="9404723" cy="1400530"/>
          </a:xfrm>
        </p:spPr>
        <p:txBody>
          <a:bodyPr/>
          <a:lstStyle/>
          <a:p>
            <a:r>
              <a:rPr lang="en-US" b="1" dirty="0">
                <a:latin typeface="Calibri" panose="020F0502020204030204" pitchFamily="34" charset="0"/>
                <a:cs typeface="Calibri" panose="020F0502020204030204" pitchFamily="34" charset="0"/>
              </a:rPr>
              <a:t>Case 1: Dermoid</a:t>
            </a:r>
          </a:p>
        </p:txBody>
      </p:sp>
      <p:sp>
        <p:nvSpPr>
          <p:cNvPr id="3" name="Content Placeholder 2">
            <a:extLst>
              <a:ext uri="{FF2B5EF4-FFF2-40B4-BE49-F238E27FC236}">
                <a16:creationId xmlns:a16="http://schemas.microsoft.com/office/drawing/2014/main" id="{05E6059D-5622-A545-AE44-A757A92DF340}"/>
              </a:ext>
            </a:extLst>
          </p:cNvPr>
          <p:cNvSpPr>
            <a:spLocks noGrp="1"/>
          </p:cNvSpPr>
          <p:nvPr>
            <p:ph idx="1"/>
          </p:nvPr>
        </p:nvSpPr>
        <p:spPr>
          <a:xfrm>
            <a:off x="228600" y="1371600"/>
            <a:ext cx="5557838" cy="4071937"/>
          </a:xfrm>
        </p:spPr>
        <p:txBody>
          <a:bodyPr>
            <a:normAutofit fontScale="92500" lnSpcReduction="10000"/>
          </a:bodyPr>
          <a:lstStyle/>
          <a:p>
            <a:pPr marL="0" indent="0">
              <a:buNone/>
            </a:pPr>
            <a:r>
              <a:rPr lang="en-US" sz="2400" b="1" dirty="0">
                <a:solidFill>
                  <a:srgbClr val="FF8D8D"/>
                </a:solidFill>
                <a:latin typeface="Calibri" panose="020F0502020204030204" pitchFamily="34" charset="0"/>
                <a:cs typeface="Calibri" panose="020F0502020204030204" pitchFamily="34" charset="0"/>
              </a:rPr>
              <a:t>Final radiologic and pathologic diagnosis: Dermoid</a:t>
            </a:r>
          </a:p>
          <a:p>
            <a:pPr marL="0" indent="0">
              <a:buNone/>
            </a:pPr>
            <a:r>
              <a:rPr lang="en-US" sz="2400" b="1" dirty="0">
                <a:solidFill>
                  <a:srgbClr val="FF8D8D"/>
                </a:solidFill>
                <a:latin typeface="Calibri" panose="020F0502020204030204" pitchFamily="34" charset="0"/>
                <a:cs typeface="Calibri" panose="020F0502020204030204" pitchFamily="34" charset="0"/>
              </a:rPr>
              <a:t>Basic Facts :</a:t>
            </a:r>
          </a:p>
          <a:p>
            <a:pPr>
              <a:buFontTx/>
              <a:buChar char="-"/>
            </a:pPr>
            <a:r>
              <a:rPr lang="en-US" sz="2200" dirty="0">
                <a:latin typeface="Calibri" panose="020F0502020204030204" pitchFamily="34" charset="0"/>
                <a:cs typeface="Calibri" panose="020F0502020204030204" pitchFamily="34" charset="0"/>
              </a:rPr>
              <a:t>Sublingual midline location is the </a:t>
            </a:r>
            <a:r>
              <a:rPr lang="en-US" sz="2200" dirty="0">
                <a:solidFill>
                  <a:srgbClr val="FFFF00"/>
                </a:solidFill>
                <a:latin typeface="Calibri" panose="020F0502020204030204" pitchFamily="34" charset="0"/>
                <a:cs typeface="Calibri" panose="020F0502020204030204" pitchFamily="34" charset="0"/>
              </a:rPr>
              <a:t>second most common of all head/ neck </a:t>
            </a:r>
            <a:r>
              <a:rPr lang="en-US" sz="2200" dirty="0" err="1">
                <a:solidFill>
                  <a:srgbClr val="FFFF00"/>
                </a:solidFill>
                <a:latin typeface="Calibri" panose="020F0502020204030204" pitchFamily="34" charset="0"/>
                <a:cs typeface="Calibri" panose="020F0502020204030204" pitchFamily="34" charset="0"/>
              </a:rPr>
              <a:t>dermoids</a:t>
            </a:r>
            <a:endParaRPr lang="en-US" sz="2200" dirty="0">
              <a:solidFill>
                <a:srgbClr val="FFFF00"/>
              </a:solidFill>
              <a:latin typeface="Calibri" panose="020F0502020204030204" pitchFamily="34" charset="0"/>
              <a:cs typeface="Calibri" panose="020F0502020204030204" pitchFamily="34" charset="0"/>
            </a:endParaRPr>
          </a:p>
          <a:p>
            <a:pPr marL="0" indent="0">
              <a:buNone/>
            </a:pPr>
            <a:r>
              <a:rPr lang="en-US" sz="2400" b="1" dirty="0">
                <a:solidFill>
                  <a:srgbClr val="FF8D8D"/>
                </a:solidFill>
                <a:latin typeface="Calibri" panose="020F0502020204030204" pitchFamily="34" charset="0"/>
                <a:cs typeface="Calibri" panose="020F0502020204030204" pitchFamily="34" charset="0"/>
              </a:rPr>
              <a:t>Imaging : </a:t>
            </a:r>
          </a:p>
          <a:p>
            <a:pPr>
              <a:buFontTx/>
              <a:buChar char="-"/>
            </a:pPr>
            <a:r>
              <a:rPr lang="en-US" sz="2200" dirty="0">
                <a:solidFill>
                  <a:srgbClr val="FF8D8D"/>
                </a:solidFill>
                <a:latin typeface="Calibri" panose="020F0502020204030204" pitchFamily="34" charset="0"/>
                <a:cs typeface="Calibri" panose="020F0502020204030204" pitchFamily="34" charset="0"/>
              </a:rPr>
              <a:t>MRI </a:t>
            </a:r>
            <a:r>
              <a:rPr lang="en-US" sz="2200" dirty="0">
                <a:latin typeface="Calibri" panose="020F0502020204030204" pitchFamily="34" charset="0"/>
                <a:cs typeface="Calibri" panose="020F0502020204030204" pitchFamily="34" charset="0"/>
              </a:rPr>
              <a:t>is gold standard</a:t>
            </a:r>
          </a:p>
          <a:p>
            <a:pPr>
              <a:buFontTx/>
              <a:buChar char="-"/>
            </a:pPr>
            <a:r>
              <a:rPr lang="en-US" sz="2200" dirty="0">
                <a:latin typeface="Calibri" panose="020F0502020204030204" pitchFamily="34" charset="0"/>
                <a:cs typeface="Calibri" panose="020F0502020204030204" pitchFamily="34" charset="0"/>
              </a:rPr>
              <a:t>Intra-cystic floating fat corpuscles:</a:t>
            </a:r>
          </a:p>
          <a:p>
            <a:pPr marL="0" indent="0">
              <a:buNone/>
            </a:pPr>
            <a:r>
              <a:rPr lang="en-US" sz="2200" dirty="0">
                <a:latin typeface="Calibri" panose="020F0502020204030204" pitchFamily="34" charset="0"/>
                <a:cs typeface="Calibri" panose="020F0502020204030204" pitchFamily="34" charset="0"/>
              </a:rPr>
              <a:t>             “ sack of marbles” sign</a:t>
            </a:r>
          </a:p>
          <a:p>
            <a:pPr marL="0" indent="0">
              <a:buNone/>
            </a:pPr>
            <a:r>
              <a:rPr lang="en-US" sz="2200" b="1" dirty="0">
                <a:solidFill>
                  <a:srgbClr val="FF8D8D"/>
                </a:solidFill>
                <a:latin typeface="Calibri" panose="020F0502020204030204" pitchFamily="34" charset="0"/>
                <a:cs typeface="Calibri" panose="020F0502020204030204" pitchFamily="34" charset="0"/>
              </a:rPr>
              <a:t>Tx: </a:t>
            </a:r>
            <a:r>
              <a:rPr lang="en-US" sz="2200" dirty="0">
                <a:latin typeface="Calibri" panose="020F0502020204030204" pitchFamily="34" charset="0"/>
                <a:cs typeface="Calibri" panose="020F0502020204030204" pitchFamily="34" charset="0"/>
              </a:rPr>
              <a:t>Surgical resection</a:t>
            </a:r>
          </a:p>
          <a:p>
            <a:endParaRPr lang="en-US" dirty="0"/>
          </a:p>
          <a:p>
            <a:pPr marL="0" indent="0">
              <a:buNone/>
            </a:pPr>
            <a:endParaRPr lang="en-US" dirty="0"/>
          </a:p>
          <a:p>
            <a:endParaRPr lang="en-US" dirty="0"/>
          </a:p>
          <a:p>
            <a:endParaRPr lang="en-US" dirty="0"/>
          </a:p>
          <a:p>
            <a:endParaRPr lang="en-US" dirty="0"/>
          </a:p>
          <a:p>
            <a:endParaRPr lang="en-US" dirty="0"/>
          </a:p>
        </p:txBody>
      </p:sp>
      <p:sp>
        <p:nvSpPr>
          <p:cNvPr id="7" name="TextBox 6">
            <a:extLst>
              <a:ext uri="{FF2B5EF4-FFF2-40B4-BE49-F238E27FC236}">
                <a16:creationId xmlns:a16="http://schemas.microsoft.com/office/drawing/2014/main" id="{C61E9E26-C139-3D42-8BD7-49F40B9E3F9C}"/>
              </a:ext>
            </a:extLst>
          </p:cNvPr>
          <p:cNvSpPr txBox="1"/>
          <p:nvPr/>
        </p:nvSpPr>
        <p:spPr>
          <a:xfrm>
            <a:off x="171451" y="5623079"/>
            <a:ext cx="11823649" cy="830997"/>
          </a:xfrm>
          <a:prstGeom prst="rect">
            <a:avLst/>
          </a:prstGeom>
          <a:noFill/>
          <a:ln>
            <a:solidFill>
              <a:schemeClr val="tx1"/>
            </a:solidFill>
          </a:ln>
        </p:spPr>
        <p:txBody>
          <a:bodyPr wrap="square" rtlCol="0">
            <a:spAutoFit/>
          </a:bodyPr>
          <a:lstStyle/>
          <a:p>
            <a:r>
              <a:rPr lang="en-US" sz="2400" b="1" dirty="0">
                <a:latin typeface="Calibri" panose="020F0502020204030204" pitchFamily="34" charset="0"/>
                <a:cs typeface="Calibri" panose="020F0502020204030204" pitchFamily="34" charset="0"/>
              </a:rPr>
              <a:t>Sagittal T2 fat saturated: Well defined cystic lesion in sublingual space with solid fat component (yellow arrow), and edematous protruded tongue (blue arrow)</a:t>
            </a:r>
          </a:p>
        </p:txBody>
      </p:sp>
      <p:pic>
        <p:nvPicPr>
          <p:cNvPr id="6" name="Picture 8">
            <a:extLst>
              <a:ext uri="{FF2B5EF4-FFF2-40B4-BE49-F238E27FC236}">
                <a16:creationId xmlns:a16="http://schemas.microsoft.com/office/drawing/2014/main" id="{7FC2D059-32E7-F240-987D-DA9267F2EA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06" t="7851" r="9146" b="25781"/>
          <a:stretch/>
        </p:blipFill>
        <p:spPr bwMode="auto">
          <a:xfrm>
            <a:off x="5584151" y="209621"/>
            <a:ext cx="6529861" cy="5275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ight Arrow 9">
            <a:extLst>
              <a:ext uri="{FF2B5EF4-FFF2-40B4-BE49-F238E27FC236}">
                <a16:creationId xmlns:a16="http://schemas.microsoft.com/office/drawing/2014/main" id="{FB72258B-D09A-724F-8383-90967AD0CA23}"/>
              </a:ext>
            </a:extLst>
          </p:cNvPr>
          <p:cNvSpPr/>
          <p:nvPr/>
        </p:nvSpPr>
        <p:spPr>
          <a:xfrm rot="14676456">
            <a:off x="6529309" y="4109437"/>
            <a:ext cx="571498" cy="249821"/>
          </a:xfrm>
          <a:prstGeom prst="rightArrow">
            <a:avLst>
              <a:gd name="adj1" fmla="val 42000"/>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362CC43F-B587-F146-943B-5BD70A821C9F}"/>
              </a:ext>
            </a:extLst>
          </p:cNvPr>
          <p:cNvSpPr/>
          <p:nvPr/>
        </p:nvSpPr>
        <p:spPr>
          <a:xfrm rot="15888089" flipV="1">
            <a:off x="5761802" y="4848175"/>
            <a:ext cx="571498" cy="200110"/>
          </a:xfrm>
          <a:prstGeom prst="rightArrow">
            <a:avLst>
              <a:gd name="adj1" fmla="val 42000"/>
              <a:gd name="adj2" fmla="val 5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7198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9E6F-77DB-B940-AA01-1DCCE887D0B8}"/>
              </a:ext>
            </a:extLst>
          </p:cNvPr>
          <p:cNvSpPr>
            <a:spLocks noGrp="1"/>
          </p:cNvSpPr>
          <p:nvPr>
            <p:ph type="title"/>
          </p:nvPr>
        </p:nvSpPr>
        <p:spPr>
          <a:xfrm>
            <a:off x="228600" y="195545"/>
            <a:ext cx="9404723" cy="1400530"/>
          </a:xfrm>
        </p:spPr>
        <p:txBody>
          <a:bodyPr/>
          <a:lstStyle/>
          <a:p>
            <a:r>
              <a:rPr lang="en-US" b="1" dirty="0">
                <a:latin typeface="Calibri" panose="020F0502020204030204" pitchFamily="34" charset="0"/>
                <a:cs typeface="Calibri" panose="020F0502020204030204" pitchFamily="34" charset="0"/>
              </a:rPr>
              <a:t>Case 1: Companion case</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Most common face and neck dermoid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Lateral eyebrow dermoid</a:t>
            </a:r>
          </a:p>
        </p:txBody>
      </p:sp>
      <p:sp>
        <p:nvSpPr>
          <p:cNvPr id="3" name="Content Placeholder 2">
            <a:extLst>
              <a:ext uri="{FF2B5EF4-FFF2-40B4-BE49-F238E27FC236}">
                <a16:creationId xmlns:a16="http://schemas.microsoft.com/office/drawing/2014/main" id="{05E6059D-5622-A545-AE44-A757A92DF340}"/>
              </a:ext>
            </a:extLst>
          </p:cNvPr>
          <p:cNvSpPr>
            <a:spLocks noGrp="1"/>
          </p:cNvSpPr>
          <p:nvPr>
            <p:ph idx="1"/>
          </p:nvPr>
        </p:nvSpPr>
        <p:spPr>
          <a:xfrm>
            <a:off x="228600" y="2255145"/>
            <a:ext cx="8866211" cy="4071937"/>
          </a:xfrm>
        </p:spPr>
        <p:txBody>
          <a:bodyPr>
            <a:normAutofit/>
          </a:bodyPr>
          <a:lstStyle/>
          <a:p>
            <a:pPr marL="0" indent="0">
              <a:buNone/>
            </a:pPr>
            <a:r>
              <a:rPr lang="en-US" sz="2400" b="1" dirty="0">
                <a:solidFill>
                  <a:srgbClr val="FF8D8D"/>
                </a:solidFill>
                <a:latin typeface="Calibri" panose="020F0502020204030204" pitchFamily="34" charset="0"/>
                <a:cs typeface="Calibri" panose="020F0502020204030204" pitchFamily="34" charset="0"/>
              </a:rPr>
              <a:t>Clinical diagnosis, imaging only at discretion of surgeon</a:t>
            </a:r>
            <a:endParaRPr lang="en-US" dirty="0"/>
          </a:p>
          <a:p>
            <a:endParaRPr lang="en-US" dirty="0"/>
          </a:p>
          <a:p>
            <a:endParaRPr lang="en-US" dirty="0"/>
          </a:p>
        </p:txBody>
      </p:sp>
      <p:sp>
        <p:nvSpPr>
          <p:cNvPr id="7" name="TextBox 6">
            <a:extLst>
              <a:ext uri="{FF2B5EF4-FFF2-40B4-BE49-F238E27FC236}">
                <a16:creationId xmlns:a16="http://schemas.microsoft.com/office/drawing/2014/main" id="{C61E9E26-C139-3D42-8BD7-49F40B9E3F9C}"/>
              </a:ext>
            </a:extLst>
          </p:cNvPr>
          <p:cNvSpPr txBox="1"/>
          <p:nvPr/>
        </p:nvSpPr>
        <p:spPr>
          <a:xfrm>
            <a:off x="5016843" y="6308794"/>
            <a:ext cx="7068067" cy="461665"/>
          </a:xfrm>
          <a:prstGeom prst="rect">
            <a:avLst/>
          </a:prstGeom>
          <a:noFill/>
          <a:ln>
            <a:solidFill>
              <a:schemeClr val="tx1"/>
            </a:solidFill>
          </a:ln>
        </p:spPr>
        <p:txBody>
          <a:bodyPr wrap="square" rtlCol="0">
            <a:spAutoFit/>
          </a:bodyPr>
          <a:lstStyle/>
          <a:p>
            <a:r>
              <a:rPr lang="en-US" sz="2400" b="1" dirty="0">
                <a:latin typeface="Calibri" panose="020F0502020204030204" pitchFamily="34" charset="0"/>
                <a:cs typeface="Calibri" panose="020F0502020204030204" pitchFamily="34" charset="0"/>
              </a:rPr>
              <a:t>https://eyerounds.org/cases/115-Dermoid-Cyst.htm</a:t>
            </a:r>
          </a:p>
        </p:txBody>
      </p:sp>
      <p:sp>
        <p:nvSpPr>
          <p:cNvPr id="10" name="Right Arrow 9">
            <a:extLst>
              <a:ext uri="{FF2B5EF4-FFF2-40B4-BE49-F238E27FC236}">
                <a16:creationId xmlns:a16="http://schemas.microsoft.com/office/drawing/2014/main" id="{FB72258B-D09A-724F-8383-90967AD0CA23}"/>
              </a:ext>
            </a:extLst>
          </p:cNvPr>
          <p:cNvSpPr/>
          <p:nvPr/>
        </p:nvSpPr>
        <p:spPr>
          <a:xfrm rot="14676456">
            <a:off x="6529309" y="4109437"/>
            <a:ext cx="571498" cy="249821"/>
          </a:xfrm>
          <a:prstGeom prst="rightArrow">
            <a:avLst>
              <a:gd name="adj1" fmla="val 42000"/>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362CC43F-B587-F146-943B-5BD70A821C9F}"/>
              </a:ext>
            </a:extLst>
          </p:cNvPr>
          <p:cNvSpPr/>
          <p:nvPr/>
        </p:nvSpPr>
        <p:spPr>
          <a:xfrm rot="15888089" flipV="1">
            <a:off x="5761802" y="4848175"/>
            <a:ext cx="571498" cy="200110"/>
          </a:xfrm>
          <a:prstGeom prst="rightArrow">
            <a:avLst>
              <a:gd name="adj1" fmla="val 42000"/>
              <a:gd name="adj2" fmla="val 5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igure 1">
            <a:extLst>
              <a:ext uri="{FF2B5EF4-FFF2-40B4-BE49-F238E27FC236}">
                <a16:creationId xmlns:a16="http://schemas.microsoft.com/office/drawing/2014/main" id="{1C87083A-B36A-41A7-B494-79ED8408C6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6" y="2662998"/>
            <a:ext cx="8051165" cy="34217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065BAEB6-68F4-40D3-8A11-9F59E716D5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8634" y="2705590"/>
            <a:ext cx="5083590" cy="3379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427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C9134821-5D8B-4373-BA74-CFE9AB35A55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3" name="Picture 72">
            <a:extLst>
              <a:ext uri="{FF2B5EF4-FFF2-40B4-BE49-F238E27FC236}">
                <a16:creationId xmlns:a16="http://schemas.microsoft.com/office/drawing/2014/main" id="{5965195F-79F5-4911-907D-13CB3F5343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75" name="Oval 74">
            <a:extLst>
              <a:ext uri="{FF2B5EF4-FFF2-40B4-BE49-F238E27FC236}">
                <a16:creationId xmlns:a16="http://schemas.microsoft.com/office/drawing/2014/main" id="{8A610DC7-FE1B-47B9-8452-CFC389786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7" name="Picture 76">
            <a:extLst>
              <a:ext uri="{FF2B5EF4-FFF2-40B4-BE49-F238E27FC236}">
                <a16:creationId xmlns:a16="http://schemas.microsoft.com/office/drawing/2014/main" id="{2742ADC1-2286-40B7-A3C6-D6C3362FA04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79" name="Picture 78">
            <a:extLst>
              <a:ext uri="{FF2B5EF4-FFF2-40B4-BE49-F238E27FC236}">
                <a16:creationId xmlns:a16="http://schemas.microsoft.com/office/drawing/2014/main" id="{C878FBDC-78F2-4D49-8DB3-1A48CA9F7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81" name="Rectangle 80">
            <a:extLst>
              <a:ext uri="{FF2B5EF4-FFF2-40B4-BE49-F238E27FC236}">
                <a16:creationId xmlns:a16="http://schemas.microsoft.com/office/drawing/2014/main" id="{DC9A0934-0C2C-4565-9290-A345B19BD9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Title 1">
            <a:extLst>
              <a:ext uri="{FF2B5EF4-FFF2-40B4-BE49-F238E27FC236}">
                <a16:creationId xmlns:a16="http://schemas.microsoft.com/office/drawing/2014/main" id="{C0D68574-23D4-451C-A865-832A171C657C}"/>
              </a:ext>
            </a:extLst>
          </p:cNvPr>
          <p:cNvSpPr>
            <a:spLocks noGrp="1"/>
          </p:cNvSpPr>
          <p:nvPr>
            <p:ph type="title"/>
          </p:nvPr>
        </p:nvSpPr>
        <p:spPr>
          <a:xfrm>
            <a:off x="648931" y="629266"/>
            <a:ext cx="4166510" cy="1622321"/>
          </a:xfrm>
        </p:spPr>
        <p:txBody>
          <a:bodyPr vert="horz" lIns="91440" tIns="45720" rIns="91440" bIns="45720" rtlCol="0" anchor="t">
            <a:normAutofit/>
          </a:bodyPr>
          <a:lstStyle/>
          <a:p>
            <a:pPr>
              <a:lnSpc>
                <a:spcPct val="90000"/>
              </a:lnSpc>
            </a:pPr>
            <a:r>
              <a:rPr lang="en-US" sz="3600"/>
              <a:t>LOCATION, LOCATION, LOCATION…</a:t>
            </a:r>
          </a:p>
        </p:txBody>
      </p:sp>
      <p:sp>
        <p:nvSpPr>
          <p:cNvPr id="3074" name="Text Box 2">
            <a:extLst>
              <a:ext uri="{FF2B5EF4-FFF2-40B4-BE49-F238E27FC236}">
                <a16:creationId xmlns:a16="http://schemas.microsoft.com/office/drawing/2014/main" id="{B409C9A4-3A01-4A4C-951E-88168CD6EA4E}"/>
              </a:ext>
            </a:extLst>
          </p:cNvPr>
          <p:cNvSpPr txBox="1">
            <a:spLocks noChangeArrowheads="1"/>
          </p:cNvSpPr>
          <p:nvPr/>
        </p:nvSpPr>
        <p:spPr bwMode="auto">
          <a:xfrm>
            <a:off x="648931" y="2438400"/>
            <a:ext cx="4166509" cy="37854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orm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9pPr>
          </a:lstStyle>
          <a:p>
            <a:pPr>
              <a:spcBef>
                <a:spcPts val="1000"/>
              </a:spcBef>
              <a:buClr>
                <a:schemeClr val="accent1">
                  <a:lumMod val="60000"/>
                  <a:lumOff val="40000"/>
                </a:schemeClr>
              </a:buClr>
              <a:buSzPct val="80000"/>
            </a:pPr>
            <a:r>
              <a:rPr lang="en-US" sz="2000" dirty="0">
                <a:solidFill>
                  <a:schemeClr val="tx1"/>
                </a:solidFill>
                <a:latin typeface="+mj-lt"/>
                <a:ea typeface="+mj-ea"/>
                <a:cs typeface="+mj-cs"/>
              </a:rPr>
              <a:t>DERMOID</a:t>
            </a:r>
          </a:p>
          <a:p>
            <a:pPr marL="342900" indent="-342900">
              <a:spcBef>
                <a:spcPts val="1000"/>
              </a:spcBef>
              <a:buClr>
                <a:schemeClr val="accent1">
                  <a:lumMod val="60000"/>
                  <a:lumOff val="40000"/>
                </a:schemeClr>
              </a:buClr>
              <a:buSzPct val="80000"/>
              <a:buFont typeface="Wingdings 3" charset="2"/>
              <a:buChar char=""/>
            </a:pPr>
            <a:r>
              <a:rPr lang="en-US" sz="2000" dirty="0">
                <a:solidFill>
                  <a:schemeClr val="tx1"/>
                </a:solidFill>
                <a:latin typeface="+mj-lt"/>
                <a:ea typeface="+mj-ea"/>
                <a:cs typeface="+mj-cs"/>
              </a:rPr>
              <a:t>Anterior, midline sublingual,  submandibular</a:t>
            </a:r>
          </a:p>
          <a:p>
            <a:pPr marL="342900" indent="-342900">
              <a:spcBef>
                <a:spcPts val="1000"/>
              </a:spcBef>
              <a:buClr>
                <a:schemeClr val="accent1">
                  <a:lumMod val="60000"/>
                  <a:lumOff val="40000"/>
                </a:schemeClr>
              </a:buClr>
              <a:buSzPct val="80000"/>
              <a:buFont typeface="Wingdings 3" charset="2"/>
              <a:buChar char=""/>
            </a:pPr>
            <a:endParaRPr lang="en-US" sz="2000" dirty="0">
              <a:solidFill>
                <a:schemeClr val="tx1"/>
              </a:solidFill>
            </a:endParaRPr>
          </a:p>
          <a:p>
            <a:pPr>
              <a:spcBef>
                <a:spcPts val="1000"/>
              </a:spcBef>
              <a:buClr>
                <a:schemeClr val="accent1">
                  <a:lumMod val="60000"/>
                  <a:lumOff val="40000"/>
                </a:schemeClr>
              </a:buClr>
              <a:buSzPct val="80000"/>
            </a:pPr>
            <a:r>
              <a:rPr lang="en-US" sz="2000" dirty="0">
                <a:solidFill>
                  <a:schemeClr val="tx1"/>
                </a:solidFill>
              </a:rPr>
              <a:t>EPIDERMOID CYST OR RANULA</a:t>
            </a:r>
            <a:endParaRPr lang="en-US" sz="2000" dirty="0">
              <a:solidFill>
                <a:schemeClr val="tx1"/>
              </a:solidFill>
              <a:latin typeface="+mj-lt"/>
              <a:ea typeface="+mj-ea"/>
              <a:cs typeface="+mj-cs"/>
            </a:endParaRPr>
          </a:p>
          <a:p>
            <a:pPr marL="342900" indent="-342900">
              <a:spcBef>
                <a:spcPts val="1000"/>
              </a:spcBef>
              <a:buClr>
                <a:schemeClr val="accent1">
                  <a:lumMod val="60000"/>
                  <a:lumOff val="40000"/>
                </a:schemeClr>
              </a:buClr>
              <a:buSzPct val="80000"/>
              <a:buFont typeface="Wingdings 3" charset="2"/>
              <a:buChar char=""/>
            </a:pPr>
            <a:r>
              <a:rPr lang="en-US" sz="2000" dirty="0">
                <a:solidFill>
                  <a:schemeClr val="tx1"/>
                </a:solidFill>
                <a:latin typeface="+mj-lt"/>
                <a:ea typeface="+mj-ea"/>
                <a:cs typeface="+mj-cs"/>
              </a:rPr>
              <a:t>Anterior, OFF-midline, submandibular or submental space</a:t>
            </a:r>
          </a:p>
          <a:p>
            <a:pPr marL="342900" indent="-342900">
              <a:spcBef>
                <a:spcPts val="1000"/>
              </a:spcBef>
              <a:buClr>
                <a:schemeClr val="accent1">
                  <a:lumMod val="60000"/>
                  <a:lumOff val="40000"/>
                </a:schemeClr>
              </a:buClr>
              <a:buSzPct val="80000"/>
              <a:buFont typeface="Wingdings 3" charset="2"/>
              <a:buChar char=""/>
            </a:pPr>
            <a:endParaRPr lang="en-US" sz="2000" dirty="0">
              <a:solidFill>
                <a:schemeClr val="tx1"/>
              </a:solidFill>
              <a:latin typeface="+mj-lt"/>
              <a:ea typeface="+mj-ea"/>
              <a:cs typeface="+mj-cs"/>
            </a:endParaRPr>
          </a:p>
        </p:txBody>
      </p:sp>
      <p:sp>
        <p:nvSpPr>
          <p:cNvPr id="83" name="Freeform 31">
            <a:extLst>
              <a:ext uri="{FF2B5EF4-FFF2-40B4-BE49-F238E27FC236}">
                <a16:creationId xmlns:a16="http://schemas.microsoft.com/office/drawing/2014/main" id="{1288C528-6850-4309-8D5E-276D46744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85" name="Rectangle 84">
            <a:extLst>
              <a:ext uri="{FF2B5EF4-FFF2-40B4-BE49-F238E27FC236}">
                <a16:creationId xmlns:a16="http://schemas.microsoft.com/office/drawing/2014/main" id="{E83C4BF2-CE85-4725-91F5-903A0C253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992" y="0"/>
            <a:ext cx="609842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5">
            <a:extLst>
              <a:ext uri="{FF2B5EF4-FFF2-40B4-BE49-F238E27FC236}">
                <a16:creationId xmlns:a16="http://schemas.microsoft.com/office/drawing/2014/main" id="{F7E85553-125B-468C-B123-443207482B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9" name="Picture 4" descr="A picture containing sitting, pink, hat&#10;&#10;Description automatically generated">
            <a:extLst>
              <a:ext uri="{FF2B5EF4-FFF2-40B4-BE49-F238E27FC236}">
                <a16:creationId xmlns:a16="http://schemas.microsoft.com/office/drawing/2014/main" id="{D8A0976C-E677-44F7-97FA-44F2A1DF487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6686" t="37371"/>
          <a:stretch/>
        </p:blipFill>
        <p:spPr bwMode="auto">
          <a:xfrm>
            <a:off x="6093992" y="1027319"/>
            <a:ext cx="5449889" cy="4803359"/>
          </a:xfrm>
          <a:prstGeom prst="rect">
            <a:avLst/>
          </a:prstGeom>
          <a:noFill/>
          <a:effectLst/>
          <a:extLst>
            <a:ext uri="{909E8E84-426E-40DD-AFC4-6F175D3DCCD1}">
              <a14:hiddenFill xmlns:a14="http://schemas.microsoft.com/office/drawing/2010/main">
                <a:solidFill>
                  <a:srgbClr val="FFFFFF"/>
                </a:solidFill>
              </a14:hiddenFill>
            </a:ext>
          </a:extLst>
        </p:spPr>
      </p:pic>
      <p:sp>
        <p:nvSpPr>
          <p:cNvPr id="89" name="Rectangle 88">
            <a:extLst>
              <a:ext uri="{FF2B5EF4-FFF2-40B4-BE49-F238E27FC236}">
                <a16:creationId xmlns:a16="http://schemas.microsoft.com/office/drawing/2014/main" id="{C1DE0CAB-0099-47AE-8A9D-F0C808666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2290DC57-343E-4450-9F77-E46D9594F3F7}"/>
              </a:ext>
            </a:extLst>
          </p:cNvPr>
          <p:cNvSpPr txBox="1"/>
          <p:nvPr/>
        </p:nvSpPr>
        <p:spPr>
          <a:xfrm>
            <a:off x="8313311" y="3721130"/>
            <a:ext cx="838691" cy="707886"/>
          </a:xfrm>
          <a:prstGeom prst="rect">
            <a:avLst/>
          </a:prstGeom>
          <a:noFill/>
        </p:spPr>
        <p:txBody>
          <a:bodyPr wrap="none" rtlCol="0">
            <a:spAutoFit/>
          </a:bodyPr>
          <a:lstStyle/>
          <a:p>
            <a:r>
              <a:rPr lang="en-US" sz="4000" dirty="0">
                <a:solidFill>
                  <a:schemeClr val="bg1"/>
                </a:solidFill>
              </a:rPr>
              <a:t>***</a:t>
            </a:r>
          </a:p>
        </p:txBody>
      </p:sp>
    </p:spTree>
    <p:extLst>
      <p:ext uri="{BB962C8B-B14F-4D97-AF65-F5344CB8AC3E}">
        <p14:creationId xmlns:p14="http://schemas.microsoft.com/office/powerpoint/2010/main" val="4290973249"/>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C9134821-5D8B-4373-BA74-CFE9AB35A55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3" name="Picture 72">
            <a:extLst>
              <a:ext uri="{FF2B5EF4-FFF2-40B4-BE49-F238E27FC236}">
                <a16:creationId xmlns:a16="http://schemas.microsoft.com/office/drawing/2014/main" id="{5965195F-79F5-4911-907D-13CB3F5343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75" name="Oval 74">
            <a:extLst>
              <a:ext uri="{FF2B5EF4-FFF2-40B4-BE49-F238E27FC236}">
                <a16:creationId xmlns:a16="http://schemas.microsoft.com/office/drawing/2014/main" id="{8A610DC7-FE1B-47B9-8452-CFC389786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7" name="Picture 76">
            <a:extLst>
              <a:ext uri="{FF2B5EF4-FFF2-40B4-BE49-F238E27FC236}">
                <a16:creationId xmlns:a16="http://schemas.microsoft.com/office/drawing/2014/main" id="{2742ADC1-2286-40B7-A3C6-D6C3362FA04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79" name="Picture 78">
            <a:extLst>
              <a:ext uri="{FF2B5EF4-FFF2-40B4-BE49-F238E27FC236}">
                <a16:creationId xmlns:a16="http://schemas.microsoft.com/office/drawing/2014/main" id="{C878FBDC-78F2-4D49-8DB3-1A48CA9F7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81" name="Rectangle 80">
            <a:extLst>
              <a:ext uri="{FF2B5EF4-FFF2-40B4-BE49-F238E27FC236}">
                <a16:creationId xmlns:a16="http://schemas.microsoft.com/office/drawing/2014/main" id="{DC9A0934-0C2C-4565-9290-A345B19BD9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Title 1">
            <a:extLst>
              <a:ext uri="{FF2B5EF4-FFF2-40B4-BE49-F238E27FC236}">
                <a16:creationId xmlns:a16="http://schemas.microsoft.com/office/drawing/2014/main" id="{C0D68574-23D4-451C-A865-832A171C657C}"/>
              </a:ext>
            </a:extLst>
          </p:cNvPr>
          <p:cNvSpPr>
            <a:spLocks noGrp="1"/>
          </p:cNvSpPr>
          <p:nvPr>
            <p:ph type="title"/>
          </p:nvPr>
        </p:nvSpPr>
        <p:spPr>
          <a:xfrm>
            <a:off x="648931" y="629266"/>
            <a:ext cx="4166510" cy="1622321"/>
          </a:xfrm>
        </p:spPr>
        <p:txBody>
          <a:bodyPr vert="horz" lIns="91440" tIns="45720" rIns="91440" bIns="45720" rtlCol="0" anchor="t">
            <a:normAutofit/>
          </a:bodyPr>
          <a:lstStyle/>
          <a:p>
            <a:pPr>
              <a:lnSpc>
                <a:spcPct val="90000"/>
              </a:lnSpc>
            </a:pPr>
            <a:r>
              <a:rPr lang="en-US" sz="3600"/>
              <a:t>LOCATION, LOCATION, LOCATION…</a:t>
            </a:r>
          </a:p>
        </p:txBody>
      </p:sp>
      <p:sp>
        <p:nvSpPr>
          <p:cNvPr id="3074" name="Text Box 2">
            <a:extLst>
              <a:ext uri="{FF2B5EF4-FFF2-40B4-BE49-F238E27FC236}">
                <a16:creationId xmlns:a16="http://schemas.microsoft.com/office/drawing/2014/main" id="{B409C9A4-3A01-4A4C-951E-88168CD6EA4E}"/>
              </a:ext>
            </a:extLst>
          </p:cNvPr>
          <p:cNvSpPr txBox="1">
            <a:spLocks noChangeArrowheads="1"/>
          </p:cNvSpPr>
          <p:nvPr/>
        </p:nvSpPr>
        <p:spPr bwMode="auto">
          <a:xfrm>
            <a:off x="648931" y="2438400"/>
            <a:ext cx="4166509" cy="399897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o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9pPr>
          </a:lstStyle>
          <a:p>
            <a:pPr>
              <a:spcBef>
                <a:spcPts val="1000"/>
              </a:spcBef>
              <a:buClr>
                <a:schemeClr val="accent1">
                  <a:lumMod val="60000"/>
                  <a:lumOff val="40000"/>
                </a:schemeClr>
              </a:buClr>
              <a:buSzPct val="80000"/>
            </a:pPr>
            <a:r>
              <a:rPr lang="en-US" sz="2000" dirty="0">
                <a:solidFill>
                  <a:schemeClr val="tx1"/>
                </a:solidFill>
                <a:latin typeface="+mj-lt"/>
                <a:ea typeface="+mj-ea"/>
                <a:cs typeface="+mj-cs"/>
              </a:rPr>
              <a:t>FOREGUT DUPLICATION CYST</a:t>
            </a:r>
          </a:p>
          <a:p>
            <a:pPr marL="342900" indent="-342900">
              <a:spcBef>
                <a:spcPts val="1000"/>
              </a:spcBef>
              <a:buClr>
                <a:schemeClr val="accent1">
                  <a:lumMod val="60000"/>
                  <a:lumOff val="40000"/>
                </a:schemeClr>
              </a:buClr>
              <a:buSzPct val="80000"/>
              <a:buFont typeface="Wingdings 3" charset="2"/>
              <a:buChar char=""/>
            </a:pPr>
            <a:r>
              <a:rPr lang="en-US" sz="2000" dirty="0">
                <a:solidFill>
                  <a:schemeClr val="tx1"/>
                </a:solidFill>
                <a:latin typeface="+mj-lt"/>
                <a:ea typeface="+mj-ea"/>
                <a:cs typeface="+mj-cs"/>
              </a:rPr>
              <a:t>Anterior two-thirds tongue, midline or off-midline</a:t>
            </a:r>
          </a:p>
          <a:p>
            <a:pPr>
              <a:spcBef>
                <a:spcPts val="1000"/>
              </a:spcBef>
              <a:buClr>
                <a:schemeClr val="accent1">
                  <a:lumMod val="60000"/>
                  <a:lumOff val="40000"/>
                </a:schemeClr>
              </a:buClr>
              <a:buSzPct val="80000"/>
            </a:pPr>
            <a:endParaRPr lang="en-US" sz="2000" dirty="0">
              <a:solidFill>
                <a:schemeClr val="tx1"/>
              </a:solidFill>
              <a:latin typeface="+mj-lt"/>
              <a:ea typeface="+mj-ea"/>
              <a:cs typeface="+mj-cs"/>
            </a:endParaRPr>
          </a:p>
          <a:p>
            <a:pPr>
              <a:spcBef>
                <a:spcPts val="1000"/>
              </a:spcBef>
              <a:buClr>
                <a:schemeClr val="accent1">
                  <a:lumMod val="60000"/>
                  <a:lumOff val="40000"/>
                </a:schemeClr>
              </a:buClr>
              <a:buSzPct val="80000"/>
            </a:pPr>
            <a:r>
              <a:rPr lang="en-US" sz="2000" dirty="0">
                <a:solidFill>
                  <a:schemeClr val="tx1"/>
                </a:solidFill>
              </a:rPr>
              <a:t>THYROGLOSSAL DUCT CYSTS AND ECTOPIC LINGUAL THYROID GLAND</a:t>
            </a:r>
            <a:endParaRPr lang="en-US" sz="2000" dirty="0">
              <a:solidFill>
                <a:schemeClr val="tx1"/>
              </a:solidFill>
              <a:latin typeface="+mj-lt"/>
              <a:ea typeface="+mj-ea"/>
              <a:cs typeface="+mj-cs"/>
            </a:endParaRPr>
          </a:p>
          <a:p>
            <a:pPr marL="342900" indent="-342900">
              <a:spcBef>
                <a:spcPts val="1000"/>
              </a:spcBef>
              <a:buClr>
                <a:schemeClr val="accent1">
                  <a:lumMod val="60000"/>
                  <a:lumOff val="40000"/>
                </a:schemeClr>
              </a:buClr>
              <a:buSzPct val="80000"/>
              <a:buFont typeface="Wingdings 3" charset="2"/>
              <a:buChar char=""/>
            </a:pPr>
            <a:r>
              <a:rPr lang="en-US" sz="2000" dirty="0">
                <a:solidFill>
                  <a:schemeClr val="tx1"/>
                </a:solidFill>
                <a:latin typeface="+mj-lt"/>
                <a:ea typeface="+mj-ea"/>
                <a:cs typeface="+mj-cs"/>
              </a:rPr>
              <a:t>Midline posterior one-third tongue near foramen cecum </a:t>
            </a:r>
            <a:r>
              <a:rPr lang="en-US" sz="2000" dirty="0">
                <a:solidFill>
                  <a:schemeClr val="tx1"/>
                </a:solidFill>
                <a:latin typeface="+mj-lt"/>
                <a:ea typeface="+mj-ea"/>
                <a:cs typeface="+mj-cs"/>
                <a:sym typeface="Wingdings" panose="05000000000000000000" pitchFamily="2" charset="2"/>
              </a:rPr>
              <a:t> think thyroid </a:t>
            </a:r>
            <a:r>
              <a:rPr lang="en-US" sz="2000" dirty="0" err="1">
                <a:solidFill>
                  <a:schemeClr val="tx1"/>
                </a:solidFill>
                <a:latin typeface="+mj-lt"/>
                <a:ea typeface="+mj-ea"/>
                <a:cs typeface="+mj-cs"/>
              </a:rPr>
              <a:t>migrational</a:t>
            </a:r>
            <a:r>
              <a:rPr lang="en-US" sz="2000" dirty="0">
                <a:solidFill>
                  <a:schemeClr val="tx1"/>
                </a:solidFill>
                <a:latin typeface="+mj-lt"/>
                <a:ea typeface="+mj-ea"/>
                <a:cs typeface="+mj-cs"/>
              </a:rPr>
              <a:t> abnormalities</a:t>
            </a:r>
          </a:p>
        </p:txBody>
      </p:sp>
      <p:sp>
        <p:nvSpPr>
          <p:cNvPr id="83" name="Freeform 31">
            <a:extLst>
              <a:ext uri="{FF2B5EF4-FFF2-40B4-BE49-F238E27FC236}">
                <a16:creationId xmlns:a16="http://schemas.microsoft.com/office/drawing/2014/main" id="{1288C528-6850-4309-8D5E-276D46744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85" name="Rectangle 84">
            <a:extLst>
              <a:ext uri="{FF2B5EF4-FFF2-40B4-BE49-F238E27FC236}">
                <a16:creationId xmlns:a16="http://schemas.microsoft.com/office/drawing/2014/main" id="{E83C4BF2-CE85-4725-91F5-903A0C253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992" y="0"/>
            <a:ext cx="609842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5">
            <a:extLst>
              <a:ext uri="{FF2B5EF4-FFF2-40B4-BE49-F238E27FC236}">
                <a16:creationId xmlns:a16="http://schemas.microsoft.com/office/drawing/2014/main" id="{F7E85553-125B-468C-B123-443207482B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8" name="Picture 4" descr="A picture containing sitting, pink, hat&#10;&#10;Description automatically generated">
            <a:extLst>
              <a:ext uri="{FF2B5EF4-FFF2-40B4-BE49-F238E27FC236}">
                <a16:creationId xmlns:a16="http://schemas.microsoft.com/office/drawing/2014/main" id="{8C1CF16C-9E47-406A-AEA3-093CBC92DA6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6686" t="37371"/>
          <a:stretch/>
        </p:blipFill>
        <p:spPr bwMode="auto">
          <a:xfrm>
            <a:off x="6093992" y="1027319"/>
            <a:ext cx="5449889" cy="4803359"/>
          </a:xfrm>
          <a:prstGeom prst="rect">
            <a:avLst/>
          </a:prstGeom>
          <a:noFill/>
          <a:effectLst/>
          <a:extLst>
            <a:ext uri="{909E8E84-426E-40DD-AFC4-6F175D3DCCD1}">
              <a14:hiddenFill xmlns:a14="http://schemas.microsoft.com/office/drawing/2010/main">
                <a:solidFill>
                  <a:srgbClr val="FFFFFF"/>
                </a:solidFill>
              </a14:hiddenFill>
            </a:ext>
          </a:extLst>
        </p:spPr>
      </p:pic>
      <p:sp>
        <p:nvSpPr>
          <p:cNvPr id="89" name="Rectangle 88">
            <a:extLst>
              <a:ext uri="{FF2B5EF4-FFF2-40B4-BE49-F238E27FC236}">
                <a16:creationId xmlns:a16="http://schemas.microsoft.com/office/drawing/2014/main" id="{C1DE0CAB-0099-47AE-8A9D-F0C808666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28843413"/>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9E6F-77DB-B940-AA01-1DCCE887D0B8}"/>
              </a:ext>
            </a:extLst>
          </p:cNvPr>
          <p:cNvSpPr>
            <a:spLocks noGrp="1"/>
          </p:cNvSpPr>
          <p:nvPr>
            <p:ph type="title"/>
          </p:nvPr>
        </p:nvSpPr>
        <p:spPr>
          <a:xfrm>
            <a:off x="490678" y="272603"/>
            <a:ext cx="9404723" cy="1400530"/>
          </a:xfrm>
        </p:spPr>
        <p:txBody>
          <a:bodyPr/>
          <a:lstStyle/>
          <a:p>
            <a:r>
              <a:rPr lang="en-US" b="1" dirty="0">
                <a:latin typeface="Calibri" panose="020F0502020204030204" pitchFamily="34" charset="0"/>
                <a:cs typeface="Calibri" panose="020F0502020204030204" pitchFamily="34" charset="0"/>
              </a:rPr>
              <a:t>Case 2a:</a:t>
            </a:r>
          </a:p>
        </p:txBody>
      </p:sp>
      <p:sp>
        <p:nvSpPr>
          <p:cNvPr id="15" name="Rectangle 14">
            <a:extLst>
              <a:ext uri="{FF2B5EF4-FFF2-40B4-BE49-F238E27FC236}">
                <a16:creationId xmlns:a16="http://schemas.microsoft.com/office/drawing/2014/main" id="{D902E683-8817-6645-97C5-4F291DECB71A}"/>
              </a:ext>
            </a:extLst>
          </p:cNvPr>
          <p:cNvSpPr/>
          <p:nvPr/>
        </p:nvSpPr>
        <p:spPr>
          <a:xfrm>
            <a:off x="274320" y="5413989"/>
            <a:ext cx="11261896" cy="1107996"/>
          </a:xfrm>
          <a:prstGeom prst="rect">
            <a:avLst/>
          </a:prstGeom>
          <a:ln>
            <a:solidFill>
              <a:schemeClr val="tx1"/>
            </a:solidFill>
          </a:ln>
        </p:spPr>
        <p:txBody>
          <a:bodyPr wrap="square">
            <a:spAutoFit/>
          </a:bodyPr>
          <a:lstStyle/>
          <a:p>
            <a:r>
              <a:rPr lang="en-US" sz="2200" b="1" dirty="0">
                <a:latin typeface="Calibri" panose="020F0502020204030204" pitchFamily="34" charset="0"/>
                <a:cs typeface="Calibri" panose="020F0502020204030204" pitchFamily="34" charset="0"/>
              </a:rPr>
              <a:t>Prenatal 21 weeks gestation age US: Coronal image of the fetal face with fetal nose (yellow arrow) fetal lips (blue arrow), and anechoic lesion (red arrow) protruding from the anterior oral cavity</a:t>
            </a:r>
            <a:endParaRPr lang="en-US" sz="2200" b="1" dirty="0">
              <a:effectLst/>
              <a:latin typeface="Calibri" panose="020F0502020204030204" pitchFamily="34" charset="0"/>
              <a:cs typeface="Calibri" panose="020F0502020204030204" pitchFamily="34" charset="0"/>
            </a:endParaRPr>
          </a:p>
        </p:txBody>
      </p:sp>
      <p:pic>
        <p:nvPicPr>
          <p:cNvPr id="11" name="Picture 2">
            <a:extLst>
              <a:ext uri="{FF2B5EF4-FFF2-40B4-BE49-F238E27FC236}">
                <a16:creationId xmlns:a16="http://schemas.microsoft.com/office/drawing/2014/main" id="{5A665B8B-4C2A-874A-B848-58CE21EDC4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649" t="47816" r="42803" b="26511"/>
          <a:stretch/>
        </p:blipFill>
        <p:spPr bwMode="auto">
          <a:xfrm>
            <a:off x="7014462" y="690465"/>
            <a:ext cx="4947384" cy="4224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ontent Placeholder 2">
            <a:extLst>
              <a:ext uri="{FF2B5EF4-FFF2-40B4-BE49-F238E27FC236}">
                <a16:creationId xmlns:a16="http://schemas.microsoft.com/office/drawing/2014/main" id="{05E6059D-5622-A545-AE44-A757A92DF340}"/>
              </a:ext>
            </a:extLst>
          </p:cNvPr>
          <p:cNvSpPr txBox="1">
            <a:spLocks/>
          </p:cNvSpPr>
          <p:nvPr/>
        </p:nvSpPr>
        <p:spPr>
          <a:xfrm>
            <a:off x="677956" y="1576855"/>
            <a:ext cx="6480490" cy="306045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sz="2400" b="1" dirty="0">
                <a:solidFill>
                  <a:schemeClr val="tx2"/>
                </a:solidFill>
                <a:latin typeface="Calibri" panose="020F0502020204030204" pitchFamily="34" charset="0"/>
                <a:cs typeface="Calibri" panose="020F0502020204030204" pitchFamily="34" charset="0"/>
              </a:rPr>
              <a:t>Clinical presentation: </a:t>
            </a:r>
          </a:p>
          <a:p>
            <a:pPr>
              <a:buFontTx/>
              <a:buChar char="-"/>
            </a:pPr>
            <a:r>
              <a:rPr lang="en-US" sz="2200" dirty="0">
                <a:latin typeface="Calibri" panose="020F0502020204030204" pitchFamily="34" charset="0"/>
                <a:cs typeface="Calibri" panose="020F0502020204030204" pitchFamily="34" charset="0"/>
              </a:rPr>
              <a:t>Prenatally diagnosed cystic lesion in the anterior oral cavity</a:t>
            </a:r>
          </a:p>
          <a:p>
            <a:pPr>
              <a:buFontTx/>
              <a:buChar char="-"/>
            </a:pPr>
            <a:r>
              <a:rPr lang="en-US" sz="2200" dirty="0">
                <a:latin typeface="Calibri" panose="020F0502020204030204" pitchFamily="34" charset="0"/>
                <a:cs typeface="Calibri" panose="020F0502020204030204" pitchFamily="34" charset="0"/>
              </a:rPr>
              <a:t>AFI 10 at 21 weeks, AFI 13.5 at 32 weeks GA</a:t>
            </a:r>
          </a:p>
          <a:p>
            <a:pPr>
              <a:buFontTx/>
              <a:buChar char="-"/>
            </a:pPr>
            <a:r>
              <a:rPr lang="en-US" sz="2200" dirty="0">
                <a:latin typeface="Calibri" panose="020F0502020204030204" pitchFamily="34" charset="0"/>
                <a:cs typeface="Calibri" panose="020F0502020204030204" pitchFamily="34" charset="0"/>
              </a:rPr>
              <a:t>Advanced airway present in delivery room </a:t>
            </a:r>
          </a:p>
          <a:p>
            <a:pPr>
              <a:buFontTx/>
              <a:buChar char="-"/>
            </a:pPr>
            <a:r>
              <a:rPr lang="en-US" sz="2200" dirty="0">
                <a:latin typeface="Calibri" panose="020F0502020204030204" pitchFamily="34" charset="0"/>
                <a:cs typeface="Calibri" panose="020F0502020204030204" pitchFamily="34" charset="0"/>
              </a:rPr>
              <a:t>Transferred to Children’s Hospital on DOL 0</a:t>
            </a:r>
          </a:p>
          <a:p>
            <a:pPr>
              <a:buFontTx/>
              <a:buChar char="-"/>
            </a:pPr>
            <a:r>
              <a:rPr lang="en-US" sz="2200" dirty="0">
                <a:latin typeface="Calibri" panose="020F0502020204030204" pitchFamily="34" charset="0"/>
                <a:cs typeface="Calibri" panose="020F0502020204030204" pitchFamily="34" charset="0"/>
              </a:rPr>
              <a:t>Surgical intervention on DOL 5</a:t>
            </a:r>
          </a:p>
          <a:p>
            <a:endParaRPr lang="en-US" dirty="0"/>
          </a:p>
        </p:txBody>
      </p:sp>
      <p:sp>
        <p:nvSpPr>
          <p:cNvPr id="22" name="Right Arrow 21">
            <a:extLst>
              <a:ext uri="{FF2B5EF4-FFF2-40B4-BE49-F238E27FC236}">
                <a16:creationId xmlns:a16="http://schemas.microsoft.com/office/drawing/2014/main" id="{B41C1302-46E4-F74F-A881-643A08545864}"/>
              </a:ext>
            </a:extLst>
          </p:cNvPr>
          <p:cNvSpPr/>
          <p:nvPr/>
        </p:nvSpPr>
        <p:spPr>
          <a:xfrm rot="4411433">
            <a:off x="10415817" y="1597349"/>
            <a:ext cx="571498" cy="272522"/>
          </a:xfrm>
          <a:prstGeom prst="rightArrow">
            <a:avLst>
              <a:gd name="adj1" fmla="val 42000"/>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a:extLst>
              <a:ext uri="{FF2B5EF4-FFF2-40B4-BE49-F238E27FC236}">
                <a16:creationId xmlns:a16="http://schemas.microsoft.com/office/drawing/2014/main" id="{B41C1302-46E4-F74F-A881-643A08545864}"/>
              </a:ext>
            </a:extLst>
          </p:cNvPr>
          <p:cNvSpPr/>
          <p:nvPr/>
        </p:nvSpPr>
        <p:spPr>
          <a:xfrm rot="5666239">
            <a:off x="9767613" y="1740308"/>
            <a:ext cx="571498" cy="272522"/>
          </a:xfrm>
          <a:prstGeom prst="rightArrow">
            <a:avLst>
              <a:gd name="adj1" fmla="val 42000"/>
              <a:gd name="adj2" fmla="val 5000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a:extLst>
              <a:ext uri="{FF2B5EF4-FFF2-40B4-BE49-F238E27FC236}">
                <a16:creationId xmlns:a16="http://schemas.microsoft.com/office/drawing/2014/main" id="{B41C1302-46E4-F74F-A881-643A08545864}"/>
              </a:ext>
            </a:extLst>
          </p:cNvPr>
          <p:cNvSpPr/>
          <p:nvPr/>
        </p:nvSpPr>
        <p:spPr>
          <a:xfrm rot="2173766">
            <a:off x="8152790" y="2432300"/>
            <a:ext cx="571498" cy="272522"/>
          </a:xfrm>
          <a:prstGeom prst="rightArrow">
            <a:avLst>
              <a:gd name="adj1" fmla="val 42000"/>
              <a:gd name="adj2" fmla="val 5000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a:extLst>
              <a:ext uri="{FF2B5EF4-FFF2-40B4-BE49-F238E27FC236}">
                <a16:creationId xmlns:a16="http://schemas.microsoft.com/office/drawing/2014/main" id="{B41C1302-46E4-F74F-A881-643A08545864}"/>
              </a:ext>
            </a:extLst>
          </p:cNvPr>
          <p:cNvSpPr/>
          <p:nvPr/>
        </p:nvSpPr>
        <p:spPr>
          <a:xfrm rot="4411433">
            <a:off x="8774250" y="1840839"/>
            <a:ext cx="571498" cy="272522"/>
          </a:xfrm>
          <a:prstGeom prst="rightArrow">
            <a:avLst>
              <a:gd name="adj1" fmla="val 4200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a:extLst>
              <a:ext uri="{FF2B5EF4-FFF2-40B4-BE49-F238E27FC236}">
                <a16:creationId xmlns:a16="http://schemas.microsoft.com/office/drawing/2014/main" id="{B41C1302-46E4-F74F-A881-643A08545864}"/>
              </a:ext>
            </a:extLst>
          </p:cNvPr>
          <p:cNvSpPr/>
          <p:nvPr/>
        </p:nvSpPr>
        <p:spPr>
          <a:xfrm rot="15161856">
            <a:off x="9313738" y="4187709"/>
            <a:ext cx="571498" cy="272522"/>
          </a:xfrm>
          <a:prstGeom prst="rightArrow">
            <a:avLst>
              <a:gd name="adj1" fmla="val 4200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0679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012" y="286458"/>
            <a:ext cx="10644207" cy="1400530"/>
          </a:xfrm>
        </p:spPr>
        <p:txBody>
          <a:bodyPr/>
          <a:lstStyle/>
          <a:p>
            <a:r>
              <a:rPr lang="en-US" b="1" dirty="0">
                <a:latin typeface="Calibri" panose="020F0502020204030204" pitchFamily="34" charset="0"/>
                <a:cs typeface="Calibri" panose="020F0502020204030204" pitchFamily="34" charset="0"/>
              </a:rPr>
              <a:t>Case 2a: Foregut Duplication Cyst </a:t>
            </a:r>
          </a:p>
        </p:txBody>
      </p:sp>
      <p:sp>
        <p:nvSpPr>
          <p:cNvPr id="3" name="Content Placeholder 2"/>
          <p:cNvSpPr>
            <a:spLocks noGrp="1"/>
          </p:cNvSpPr>
          <p:nvPr>
            <p:ph idx="1"/>
          </p:nvPr>
        </p:nvSpPr>
        <p:spPr>
          <a:xfrm>
            <a:off x="418012" y="5538652"/>
            <a:ext cx="10842170" cy="905690"/>
          </a:xfrm>
          <a:ln>
            <a:solidFill>
              <a:schemeClr val="tx1"/>
            </a:solidFill>
          </a:ln>
        </p:spPr>
        <p:txBody>
          <a:bodyPr>
            <a:normAutofit fontScale="92500"/>
          </a:bodyPr>
          <a:lstStyle/>
          <a:p>
            <a:pPr marL="0" indent="0">
              <a:buNone/>
            </a:pPr>
            <a:r>
              <a:rPr lang="en-US" sz="2200" b="1" dirty="0">
                <a:latin typeface="Calibri" panose="020F0502020204030204" pitchFamily="34" charset="0"/>
                <a:cs typeface="Calibri" panose="020F0502020204030204" pitchFamily="34" charset="0"/>
              </a:rPr>
              <a:t>Prenatal MRI at 33 weeks gestational age: Sagittal and axial T2 images demonstrate well demarcated T2 </a:t>
            </a:r>
            <a:r>
              <a:rPr lang="en-US" sz="2200" b="1" dirty="0" err="1">
                <a:latin typeface="Calibri" panose="020F0502020204030204" pitchFamily="34" charset="0"/>
                <a:cs typeface="Calibri" panose="020F0502020204030204" pitchFamily="34" charset="0"/>
              </a:rPr>
              <a:t>hyperintense</a:t>
            </a:r>
            <a:r>
              <a:rPr lang="en-US" sz="2200" b="1" dirty="0">
                <a:latin typeface="Calibri" panose="020F0502020204030204" pitchFamily="34" charset="0"/>
                <a:cs typeface="Calibri" panose="020F0502020204030204" pitchFamily="34" charset="0"/>
              </a:rPr>
              <a:t> lesion (red arrows) in a bi-lobed configuration, protruding from the oral cavity</a:t>
            </a:r>
          </a:p>
          <a:p>
            <a:endParaRPr lang="en-US" b="1" dirty="0"/>
          </a:p>
        </p:txBody>
      </p:sp>
      <p:pic>
        <p:nvPicPr>
          <p:cNvPr id="4" name="Picture 4">
            <a:extLst>
              <a:ext uri="{FF2B5EF4-FFF2-40B4-BE49-F238E27FC236}">
                <a16:creationId xmlns:a16="http://schemas.microsoft.com/office/drawing/2014/main" id="{35406272-A426-AD40-B295-686244AE2C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737" t="39251" r="36157" b="27200"/>
          <a:stretch/>
        </p:blipFill>
        <p:spPr bwMode="auto">
          <a:xfrm>
            <a:off x="5904409" y="1294362"/>
            <a:ext cx="3278777" cy="4058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6A39881C-EF91-814C-803B-B1CB304784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96" t="17171" r="40379" b="47612"/>
          <a:stretch/>
        </p:blipFill>
        <p:spPr bwMode="auto">
          <a:xfrm>
            <a:off x="1790048" y="1294362"/>
            <a:ext cx="3644102" cy="4058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a:extLst>
              <a:ext uri="{FF2B5EF4-FFF2-40B4-BE49-F238E27FC236}">
                <a16:creationId xmlns:a16="http://schemas.microsoft.com/office/drawing/2014/main" id="{B41C1302-46E4-F74F-A881-643A08545864}"/>
              </a:ext>
            </a:extLst>
          </p:cNvPr>
          <p:cNvSpPr/>
          <p:nvPr/>
        </p:nvSpPr>
        <p:spPr>
          <a:xfrm rot="4411433">
            <a:off x="7258048" y="1364321"/>
            <a:ext cx="571498" cy="272522"/>
          </a:xfrm>
          <a:prstGeom prst="rightArrow">
            <a:avLst>
              <a:gd name="adj1" fmla="val 4200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B41C1302-46E4-F74F-A881-643A08545864}"/>
              </a:ext>
            </a:extLst>
          </p:cNvPr>
          <p:cNvSpPr/>
          <p:nvPr/>
        </p:nvSpPr>
        <p:spPr>
          <a:xfrm rot="20083188">
            <a:off x="1677991" y="3798428"/>
            <a:ext cx="571498" cy="272522"/>
          </a:xfrm>
          <a:prstGeom prst="rightArrow">
            <a:avLst>
              <a:gd name="adj1" fmla="val 4200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13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9E6F-77DB-B940-AA01-1DCCE887D0B8}"/>
              </a:ext>
            </a:extLst>
          </p:cNvPr>
          <p:cNvSpPr>
            <a:spLocks noGrp="1"/>
          </p:cNvSpPr>
          <p:nvPr>
            <p:ph type="title"/>
          </p:nvPr>
        </p:nvSpPr>
        <p:spPr>
          <a:xfrm>
            <a:off x="196901" y="195545"/>
            <a:ext cx="11798199" cy="1161768"/>
          </a:xfrm>
        </p:spPr>
        <p:txBody>
          <a:bodyPr/>
          <a:lstStyle/>
          <a:p>
            <a:r>
              <a:rPr lang="en-US" b="1" dirty="0">
                <a:latin typeface="Calibri" panose="020F0502020204030204" pitchFamily="34" charset="0"/>
                <a:cs typeface="Calibri" panose="020F0502020204030204" pitchFamily="34" charset="0"/>
              </a:rPr>
              <a:t>Case 2a: Foregut Duplication Cyst – Case A</a:t>
            </a:r>
          </a:p>
        </p:txBody>
      </p:sp>
      <p:sp>
        <p:nvSpPr>
          <p:cNvPr id="9" name="TextBox 8">
            <a:extLst>
              <a:ext uri="{FF2B5EF4-FFF2-40B4-BE49-F238E27FC236}">
                <a16:creationId xmlns:a16="http://schemas.microsoft.com/office/drawing/2014/main" id="{75A56843-7B9C-0241-B732-94C71DBD93EA}"/>
              </a:ext>
            </a:extLst>
          </p:cNvPr>
          <p:cNvSpPr txBox="1"/>
          <p:nvPr/>
        </p:nvSpPr>
        <p:spPr>
          <a:xfrm>
            <a:off x="4151160" y="1374525"/>
            <a:ext cx="4468845" cy="4247317"/>
          </a:xfrm>
          <a:prstGeom prst="rect">
            <a:avLst/>
          </a:prstGeom>
          <a:noFill/>
        </p:spPr>
        <p:txBody>
          <a:bodyPr wrap="square" rtlCol="0">
            <a:spAutoFit/>
          </a:bodyPr>
          <a:lstStyle/>
          <a:p>
            <a:r>
              <a:rPr lang="en-US" sz="2400" b="1" dirty="0">
                <a:solidFill>
                  <a:srgbClr val="FF8D8D"/>
                </a:solidFill>
                <a:latin typeface="Calibri" panose="020F0502020204030204" pitchFamily="34" charset="0"/>
                <a:cs typeface="Calibri" panose="020F0502020204030204" pitchFamily="34" charset="0"/>
              </a:rPr>
              <a:t>Basic facts : </a:t>
            </a:r>
          </a:p>
          <a:p>
            <a:pPr marL="342900" indent="-342900">
              <a:buFontTx/>
              <a:buChar char="-"/>
            </a:pPr>
            <a:r>
              <a:rPr lang="en-US" sz="2200" dirty="0">
                <a:latin typeface="Calibri" panose="020F0502020204030204" pitchFamily="34" charset="0"/>
                <a:cs typeface="Calibri" panose="020F0502020204030204" pitchFamily="34" charset="0"/>
              </a:rPr>
              <a:t>Lingual location of foregut duplication cysts is rare  - only 0.3% arise from the tongue </a:t>
            </a:r>
          </a:p>
          <a:p>
            <a:pPr marL="342900" indent="-342900">
              <a:buFontTx/>
              <a:buChar char="-"/>
            </a:pPr>
            <a:r>
              <a:rPr lang="en-US" sz="2200" dirty="0">
                <a:latin typeface="Calibri" panose="020F0502020204030204" pitchFamily="34" charset="0"/>
                <a:cs typeface="Calibri" panose="020F0502020204030204" pitchFamily="34" charset="0"/>
              </a:rPr>
              <a:t>May be lined with tissue from   various components of the foregut</a:t>
            </a:r>
          </a:p>
          <a:p>
            <a:pPr marL="342900" indent="-342900">
              <a:buFontTx/>
              <a:buChar char="-"/>
            </a:pPr>
            <a:r>
              <a:rPr lang="en-US" sz="2200" dirty="0">
                <a:latin typeface="Calibri" panose="020F0502020204030204" pitchFamily="34" charset="0"/>
                <a:cs typeface="Calibri" panose="020F0502020204030204" pitchFamily="34" charset="0"/>
              </a:rPr>
              <a:t>Does not communicate with the gastrointestinal lumen </a:t>
            </a:r>
          </a:p>
          <a:p>
            <a:pPr marL="342900" indent="-342900">
              <a:buFontTx/>
              <a:buChar char="-"/>
            </a:pPr>
            <a:endParaRPr lang="en-US" sz="2400" dirty="0">
              <a:latin typeface="Calibri" panose="020F0502020204030204" pitchFamily="34" charset="0"/>
              <a:cs typeface="Calibri" panose="020F0502020204030204" pitchFamily="34" charset="0"/>
            </a:endParaRPr>
          </a:p>
          <a:p>
            <a:r>
              <a:rPr lang="en-US" sz="2400" b="1" dirty="0">
                <a:solidFill>
                  <a:srgbClr val="FF8D8D"/>
                </a:solidFill>
                <a:latin typeface="Calibri" panose="020F0502020204030204" pitchFamily="34" charset="0"/>
                <a:cs typeface="Calibri" panose="020F0502020204030204" pitchFamily="34" charset="0"/>
              </a:rPr>
              <a:t>Imaging Features:</a:t>
            </a:r>
          </a:p>
          <a:p>
            <a:pPr marL="342900" indent="-342900">
              <a:buFontTx/>
              <a:buChar char="-"/>
            </a:pPr>
            <a:r>
              <a:rPr lang="en-US" sz="2200" dirty="0">
                <a:latin typeface="Calibri" panose="020F0502020204030204" pitchFamily="34" charset="0"/>
                <a:cs typeface="Calibri" panose="020F0502020204030204" pitchFamily="34" charset="0"/>
              </a:rPr>
              <a:t>Usually have the appearance of simple fluid</a:t>
            </a:r>
          </a:p>
        </p:txBody>
      </p:sp>
      <p:sp>
        <p:nvSpPr>
          <p:cNvPr id="8" name="Rectangle 7">
            <a:extLst>
              <a:ext uri="{FF2B5EF4-FFF2-40B4-BE49-F238E27FC236}">
                <a16:creationId xmlns:a16="http://schemas.microsoft.com/office/drawing/2014/main" id="{06AB9143-EE62-E94E-8DD8-1734836795B9}"/>
              </a:ext>
            </a:extLst>
          </p:cNvPr>
          <p:cNvSpPr/>
          <p:nvPr/>
        </p:nvSpPr>
        <p:spPr>
          <a:xfrm>
            <a:off x="8602675" y="5365592"/>
            <a:ext cx="3515394" cy="1384995"/>
          </a:xfrm>
          <a:prstGeom prst="rect">
            <a:avLst/>
          </a:prstGeom>
          <a:ln>
            <a:solidFill>
              <a:schemeClr val="tx1"/>
            </a:solidFill>
          </a:ln>
        </p:spPr>
        <p:txBody>
          <a:bodyPr wrap="square">
            <a:spAutoFit/>
          </a:bodyPr>
          <a:lstStyle/>
          <a:p>
            <a:r>
              <a:rPr lang="en-US" sz="2200" b="1" dirty="0">
                <a:latin typeface="Calibri" panose="020F0502020204030204" pitchFamily="34" charset="0"/>
                <a:cs typeface="Calibri" panose="020F0502020204030204" pitchFamily="34" charset="0"/>
              </a:rPr>
              <a:t>Postnatal DOL 3, axial T2 FS: Cystic lesion at the anterior tongue (red arrow)</a:t>
            </a:r>
          </a:p>
          <a:p>
            <a:endParaRPr lang="en-US" b="1" dirty="0"/>
          </a:p>
        </p:txBody>
      </p:sp>
      <p:sp>
        <p:nvSpPr>
          <p:cNvPr id="10" name="Rectangle 9">
            <a:extLst>
              <a:ext uri="{FF2B5EF4-FFF2-40B4-BE49-F238E27FC236}">
                <a16:creationId xmlns:a16="http://schemas.microsoft.com/office/drawing/2014/main" id="{B78CDA08-7E80-E346-933C-1381C6AE442D}"/>
              </a:ext>
            </a:extLst>
          </p:cNvPr>
          <p:cNvSpPr/>
          <p:nvPr/>
        </p:nvSpPr>
        <p:spPr>
          <a:xfrm>
            <a:off x="196901" y="5316021"/>
            <a:ext cx="3515394" cy="1107996"/>
          </a:xfrm>
          <a:prstGeom prst="rect">
            <a:avLst/>
          </a:prstGeom>
          <a:ln>
            <a:solidFill>
              <a:schemeClr val="tx1"/>
            </a:solidFill>
          </a:ln>
        </p:spPr>
        <p:txBody>
          <a:bodyPr wrap="square">
            <a:spAutoFit/>
          </a:bodyPr>
          <a:lstStyle/>
          <a:p>
            <a:r>
              <a:rPr lang="en-US" sz="2200" b="1" dirty="0">
                <a:latin typeface="Calibri" panose="020F0502020204030204" pitchFamily="34" charset="0"/>
                <a:cs typeface="Calibri" panose="020F0502020204030204" pitchFamily="34" charset="0"/>
              </a:rPr>
              <a:t>Postnatal DOL 3, Sagittal T1: T1 </a:t>
            </a:r>
            <a:r>
              <a:rPr lang="en-US" sz="2200" b="1" dirty="0" err="1">
                <a:latin typeface="Calibri" panose="020F0502020204030204" pitchFamily="34" charset="0"/>
                <a:cs typeface="Calibri" panose="020F0502020204030204" pitchFamily="34" charset="0"/>
              </a:rPr>
              <a:t>hypointense</a:t>
            </a:r>
            <a:r>
              <a:rPr lang="en-US" sz="2200" b="1" dirty="0">
                <a:latin typeface="Calibri" panose="020F0502020204030204" pitchFamily="34" charset="0"/>
                <a:cs typeface="Calibri" panose="020F0502020204030204" pitchFamily="34" charset="0"/>
              </a:rPr>
              <a:t> anterior tongue mass (red arrow).</a:t>
            </a:r>
          </a:p>
        </p:txBody>
      </p:sp>
      <p:pic>
        <p:nvPicPr>
          <p:cNvPr id="12" name="Picture 2">
            <a:extLst>
              <a:ext uri="{FF2B5EF4-FFF2-40B4-BE49-F238E27FC236}">
                <a16:creationId xmlns:a16="http://schemas.microsoft.com/office/drawing/2014/main" id="{83DB075C-5F8C-C242-8341-9EFF2C1659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22" t="38134" r="35395" b="19472"/>
          <a:stretch/>
        </p:blipFill>
        <p:spPr bwMode="auto">
          <a:xfrm>
            <a:off x="65835" y="1357313"/>
            <a:ext cx="4045879" cy="3787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a:extLst>
              <a:ext uri="{FF2B5EF4-FFF2-40B4-BE49-F238E27FC236}">
                <a16:creationId xmlns:a16="http://schemas.microsoft.com/office/drawing/2014/main" id="{A54E5801-25FA-2441-837F-60D378C1B2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193" t="28539" r="27066" b="20992"/>
          <a:stretch/>
        </p:blipFill>
        <p:spPr bwMode="auto">
          <a:xfrm>
            <a:off x="8607292" y="1134758"/>
            <a:ext cx="3506160" cy="3868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ight Arrow 13">
            <a:extLst>
              <a:ext uri="{FF2B5EF4-FFF2-40B4-BE49-F238E27FC236}">
                <a16:creationId xmlns:a16="http://schemas.microsoft.com/office/drawing/2014/main" id="{69EB2FCA-0F0A-0645-83B8-BC484297DF11}"/>
              </a:ext>
            </a:extLst>
          </p:cNvPr>
          <p:cNvSpPr/>
          <p:nvPr/>
        </p:nvSpPr>
        <p:spPr>
          <a:xfrm rot="21285637">
            <a:off x="281461" y="3232340"/>
            <a:ext cx="425716" cy="260112"/>
          </a:xfrm>
          <a:prstGeom prst="rightArrow">
            <a:avLst>
              <a:gd name="adj1" fmla="val 42000"/>
              <a:gd name="adj2"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highlight>
                <a:srgbClr val="800000"/>
              </a:highlight>
            </a:endParaRPr>
          </a:p>
        </p:txBody>
      </p:sp>
      <p:sp>
        <p:nvSpPr>
          <p:cNvPr id="18" name="Right Arrow 17">
            <a:extLst>
              <a:ext uri="{FF2B5EF4-FFF2-40B4-BE49-F238E27FC236}">
                <a16:creationId xmlns:a16="http://schemas.microsoft.com/office/drawing/2014/main" id="{6FA54B47-A45D-4E49-9C3D-23F5D0B48226}"/>
              </a:ext>
            </a:extLst>
          </p:cNvPr>
          <p:cNvSpPr/>
          <p:nvPr/>
        </p:nvSpPr>
        <p:spPr>
          <a:xfrm rot="3731287">
            <a:off x="9720632" y="889572"/>
            <a:ext cx="425716" cy="260112"/>
          </a:xfrm>
          <a:prstGeom prst="rightArrow">
            <a:avLst>
              <a:gd name="adj1" fmla="val 42000"/>
              <a:gd name="adj2"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highlight>
                <a:srgbClr val="800000"/>
              </a:highlight>
            </a:endParaRPr>
          </a:p>
        </p:txBody>
      </p:sp>
    </p:spTree>
    <p:extLst>
      <p:ext uri="{BB962C8B-B14F-4D97-AF65-F5344CB8AC3E}">
        <p14:creationId xmlns:p14="http://schemas.microsoft.com/office/powerpoint/2010/main" val="312650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9E6F-77DB-B940-AA01-1DCCE887D0B8}"/>
              </a:ext>
            </a:extLst>
          </p:cNvPr>
          <p:cNvSpPr>
            <a:spLocks noGrp="1"/>
          </p:cNvSpPr>
          <p:nvPr>
            <p:ph type="title"/>
          </p:nvPr>
        </p:nvSpPr>
        <p:spPr>
          <a:xfrm>
            <a:off x="196901" y="84705"/>
            <a:ext cx="11798199" cy="1161768"/>
          </a:xfrm>
        </p:spPr>
        <p:txBody>
          <a:bodyPr/>
          <a:lstStyle/>
          <a:p>
            <a:r>
              <a:rPr lang="en-US" b="1" dirty="0">
                <a:latin typeface="Calibri" panose="020F0502020204030204" pitchFamily="34" charset="0"/>
                <a:cs typeface="Calibri" panose="020F0502020204030204" pitchFamily="34" charset="0"/>
              </a:rPr>
              <a:t>Case 2b: Foregut Duplication Cyst</a:t>
            </a:r>
          </a:p>
        </p:txBody>
      </p:sp>
      <p:pic>
        <p:nvPicPr>
          <p:cNvPr id="12" name="Picture 3">
            <a:extLst>
              <a:ext uri="{FF2B5EF4-FFF2-40B4-BE49-F238E27FC236}">
                <a16:creationId xmlns:a16="http://schemas.microsoft.com/office/drawing/2014/main" id="{A19CF3EA-BE3E-D34C-B8AF-5646BDD2F5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19" t="34847" r="18146" b="5174"/>
          <a:stretch/>
        </p:blipFill>
        <p:spPr bwMode="auto">
          <a:xfrm>
            <a:off x="30141" y="1729492"/>
            <a:ext cx="4790053" cy="3744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a:extLst>
              <a:ext uri="{FF2B5EF4-FFF2-40B4-BE49-F238E27FC236}">
                <a16:creationId xmlns:a16="http://schemas.microsoft.com/office/drawing/2014/main" id="{CC5A84B1-4CE2-E846-8D22-06C29FC2EC1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2138" t="9726" r="24063" b="29494"/>
          <a:stretch/>
        </p:blipFill>
        <p:spPr bwMode="auto">
          <a:xfrm>
            <a:off x="5107577" y="1729492"/>
            <a:ext cx="3314088" cy="3744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a:extLst>
              <a:ext uri="{FF2B5EF4-FFF2-40B4-BE49-F238E27FC236}">
                <a16:creationId xmlns:a16="http://schemas.microsoft.com/office/drawing/2014/main" id="{57A0D202-634F-E440-8B56-D6E5CCD2A2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208" t="12419" r="28210" b="29573"/>
          <a:stretch/>
        </p:blipFill>
        <p:spPr bwMode="auto">
          <a:xfrm>
            <a:off x="8725987" y="1729492"/>
            <a:ext cx="3001461" cy="3737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75A56843-7B9C-0241-B732-94C71DBD93EA}"/>
              </a:ext>
            </a:extLst>
          </p:cNvPr>
          <p:cNvSpPr txBox="1"/>
          <p:nvPr/>
        </p:nvSpPr>
        <p:spPr>
          <a:xfrm>
            <a:off x="169190" y="933067"/>
            <a:ext cx="11909372" cy="461665"/>
          </a:xfrm>
          <a:prstGeom prst="rect">
            <a:avLst/>
          </a:prstGeom>
          <a:noFill/>
        </p:spPr>
        <p:txBody>
          <a:bodyPr wrap="square" rtlCol="0">
            <a:spAutoFit/>
          </a:bodyPr>
          <a:lstStyle/>
          <a:p>
            <a:r>
              <a:rPr lang="en-US" sz="2400" b="1" dirty="0">
                <a:solidFill>
                  <a:schemeClr val="tx2"/>
                </a:solidFill>
                <a:latin typeface="Calibri" panose="020F0502020204030204" pitchFamily="34" charset="0"/>
                <a:cs typeface="Calibri" panose="020F0502020204030204" pitchFamily="34" charset="0"/>
              </a:rPr>
              <a:t>Different Patient : </a:t>
            </a:r>
            <a:r>
              <a:rPr lang="en-US" sz="2200" b="1" dirty="0">
                <a:latin typeface="Calibri" panose="020F0502020204030204" pitchFamily="34" charset="0"/>
                <a:cs typeface="Calibri" panose="020F0502020204030204" pitchFamily="34" charset="0"/>
              </a:rPr>
              <a:t>Presenting at 17 months with sublingual lesion</a:t>
            </a:r>
          </a:p>
        </p:txBody>
      </p:sp>
      <p:sp>
        <p:nvSpPr>
          <p:cNvPr id="15" name="Rectangle 14">
            <a:extLst>
              <a:ext uri="{FF2B5EF4-FFF2-40B4-BE49-F238E27FC236}">
                <a16:creationId xmlns:a16="http://schemas.microsoft.com/office/drawing/2014/main" id="{D902E683-8817-6645-97C5-4F291DECB71A}"/>
              </a:ext>
            </a:extLst>
          </p:cNvPr>
          <p:cNvSpPr/>
          <p:nvPr/>
        </p:nvSpPr>
        <p:spPr>
          <a:xfrm>
            <a:off x="192107" y="5473616"/>
            <a:ext cx="3515394" cy="430887"/>
          </a:xfrm>
          <a:prstGeom prst="rect">
            <a:avLst/>
          </a:prstGeom>
        </p:spPr>
        <p:txBody>
          <a:bodyPr wrap="square">
            <a:spAutoFit/>
          </a:bodyPr>
          <a:lstStyle/>
          <a:p>
            <a:r>
              <a:rPr lang="en-US" sz="2200" dirty="0">
                <a:latin typeface="Calibri" panose="020F0502020204030204" pitchFamily="34" charset="0"/>
                <a:cs typeface="Calibri" panose="020F0502020204030204" pitchFamily="34" charset="0"/>
              </a:rPr>
              <a:t>Sagittal T1</a:t>
            </a:r>
          </a:p>
        </p:txBody>
      </p:sp>
      <p:sp>
        <p:nvSpPr>
          <p:cNvPr id="8" name="Rectangle 7">
            <a:extLst>
              <a:ext uri="{FF2B5EF4-FFF2-40B4-BE49-F238E27FC236}">
                <a16:creationId xmlns:a16="http://schemas.microsoft.com/office/drawing/2014/main" id="{06AB9143-EE62-E94E-8DD8-1734836795B9}"/>
              </a:ext>
            </a:extLst>
          </p:cNvPr>
          <p:cNvSpPr/>
          <p:nvPr/>
        </p:nvSpPr>
        <p:spPr>
          <a:xfrm>
            <a:off x="5107577" y="5473616"/>
            <a:ext cx="3515394" cy="707886"/>
          </a:xfrm>
          <a:prstGeom prst="rect">
            <a:avLst/>
          </a:prstGeom>
        </p:spPr>
        <p:txBody>
          <a:bodyPr wrap="square">
            <a:spAutoFit/>
          </a:bodyPr>
          <a:lstStyle/>
          <a:p>
            <a:r>
              <a:rPr lang="en-US" sz="2200" dirty="0">
                <a:latin typeface="Calibri" panose="020F0502020204030204" pitchFamily="34" charset="0"/>
                <a:cs typeface="Calibri" panose="020F0502020204030204" pitchFamily="34" charset="0"/>
              </a:rPr>
              <a:t>Axial T2  Fat sat</a:t>
            </a:r>
          </a:p>
          <a:p>
            <a:endParaRPr lang="en-US" dirty="0"/>
          </a:p>
        </p:txBody>
      </p:sp>
      <p:sp>
        <p:nvSpPr>
          <p:cNvPr id="10" name="Rectangle 9">
            <a:extLst>
              <a:ext uri="{FF2B5EF4-FFF2-40B4-BE49-F238E27FC236}">
                <a16:creationId xmlns:a16="http://schemas.microsoft.com/office/drawing/2014/main" id="{B78CDA08-7E80-E346-933C-1381C6AE442D}"/>
              </a:ext>
            </a:extLst>
          </p:cNvPr>
          <p:cNvSpPr/>
          <p:nvPr/>
        </p:nvSpPr>
        <p:spPr>
          <a:xfrm>
            <a:off x="8725987" y="5467163"/>
            <a:ext cx="3515394" cy="430887"/>
          </a:xfrm>
          <a:prstGeom prst="rect">
            <a:avLst/>
          </a:prstGeom>
        </p:spPr>
        <p:txBody>
          <a:bodyPr wrap="square">
            <a:spAutoFit/>
          </a:bodyPr>
          <a:lstStyle/>
          <a:p>
            <a:r>
              <a:rPr lang="en-US" sz="2200" dirty="0">
                <a:latin typeface="Calibri" panose="020F0502020204030204" pitchFamily="34" charset="0"/>
                <a:cs typeface="Calibri" panose="020F0502020204030204" pitchFamily="34" charset="0"/>
              </a:rPr>
              <a:t>Axial T1 post contrast </a:t>
            </a:r>
          </a:p>
        </p:txBody>
      </p:sp>
      <p:sp>
        <p:nvSpPr>
          <p:cNvPr id="11" name="Right Arrow 10">
            <a:extLst>
              <a:ext uri="{FF2B5EF4-FFF2-40B4-BE49-F238E27FC236}">
                <a16:creationId xmlns:a16="http://schemas.microsoft.com/office/drawing/2014/main" id="{CC988D9D-9C44-4540-A3AC-C685C85A5A7E}"/>
              </a:ext>
            </a:extLst>
          </p:cNvPr>
          <p:cNvSpPr/>
          <p:nvPr/>
        </p:nvSpPr>
        <p:spPr>
          <a:xfrm rot="4925909">
            <a:off x="6438307" y="2003782"/>
            <a:ext cx="342210" cy="206069"/>
          </a:xfrm>
          <a:prstGeom prst="rightArrow">
            <a:avLst>
              <a:gd name="adj1" fmla="val 4200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Right Arrow 15">
            <a:extLst>
              <a:ext uri="{FF2B5EF4-FFF2-40B4-BE49-F238E27FC236}">
                <a16:creationId xmlns:a16="http://schemas.microsoft.com/office/drawing/2014/main" id="{1F85F74C-09FC-8947-BE92-B679D6841264}"/>
              </a:ext>
            </a:extLst>
          </p:cNvPr>
          <p:cNvSpPr/>
          <p:nvPr/>
        </p:nvSpPr>
        <p:spPr>
          <a:xfrm rot="831745">
            <a:off x="756349" y="4254112"/>
            <a:ext cx="425716" cy="260112"/>
          </a:xfrm>
          <a:prstGeom prst="rightArrow">
            <a:avLst>
              <a:gd name="adj1" fmla="val 4200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Right Arrow 16">
            <a:extLst>
              <a:ext uri="{FF2B5EF4-FFF2-40B4-BE49-F238E27FC236}">
                <a16:creationId xmlns:a16="http://schemas.microsoft.com/office/drawing/2014/main" id="{5F644FF6-AADB-334E-8CE7-B582E06ACC77}"/>
              </a:ext>
            </a:extLst>
          </p:cNvPr>
          <p:cNvSpPr/>
          <p:nvPr/>
        </p:nvSpPr>
        <p:spPr>
          <a:xfrm rot="4972114">
            <a:off x="9932133" y="1898642"/>
            <a:ext cx="342210" cy="206069"/>
          </a:xfrm>
          <a:prstGeom prst="rightArrow">
            <a:avLst>
              <a:gd name="adj1" fmla="val 4200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Rectangle 17">
            <a:extLst>
              <a:ext uri="{FF2B5EF4-FFF2-40B4-BE49-F238E27FC236}">
                <a16:creationId xmlns:a16="http://schemas.microsoft.com/office/drawing/2014/main" id="{BEC99749-C5F2-C041-8C30-F4EF25292323}"/>
              </a:ext>
            </a:extLst>
          </p:cNvPr>
          <p:cNvSpPr/>
          <p:nvPr/>
        </p:nvSpPr>
        <p:spPr>
          <a:xfrm>
            <a:off x="196900" y="5910820"/>
            <a:ext cx="11798200" cy="430887"/>
          </a:xfrm>
          <a:prstGeom prst="rect">
            <a:avLst/>
          </a:prstGeom>
          <a:ln>
            <a:solidFill>
              <a:schemeClr val="tx1"/>
            </a:solidFill>
          </a:ln>
        </p:spPr>
        <p:txBody>
          <a:bodyPr wrap="square">
            <a:spAutoFit/>
          </a:bodyPr>
          <a:lstStyle/>
          <a:p>
            <a:r>
              <a:rPr lang="en-US" sz="2200" b="1" dirty="0">
                <a:latin typeface="Calibri" panose="020F0502020204030204" pitchFamily="34" charset="0"/>
                <a:cs typeface="Calibri" panose="020F0502020204030204" pitchFamily="34" charset="0"/>
              </a:rPr>
              <a:t>T1 hypointense , T2  </a:t>
            </a:r>
            <a:r>
              <a:rPr lang="en-US" sz="2200" b="1" dirty="0" err="1">
                <a:latin typeface="Calibri" panose="020F0502020204030204" pitchFamily="34" charset="0"/>
                <a:cs typeface="Calibri" panose="020F0502020204030204" pitchFamily="34" charset="0"/>
              </a:rPr>
              <a:t>hyperintense</a:t>
            </a:r>
            <a:r>
              <a:rPr lang="en-US" sz="2200" b="1" dirty="0">
                <a:latin typeface="Calibri" panose="020F0502020204030204" pitchFamily="34" charset="0"/>
                <a:cs typeface="Calibri" panose="020F0502020204030204" pitchFamily="34" charset="0"/>
              </a:rPr>
              <a:t> , non enhancing cystic lesion in the sublingual region (red arrow).</a:t>
            </a:r>
          </a:p>
        </p:txBody>
      </p:sp>
    </p:spTree>
    <p:extLst>
      <p:ext uri="{BB962C8B-B14F-4D97-AF65-F5344CB8AC3E}">
        <p14:creationId xmlns:p14="http://schemas.microsoft.com/office/powerpoint/2010/main" val="2129329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9E6F-77DB-B940-AA01-1DCCE887D0B8}"/>
              </a:ext>
            </a:extLst>
          </p:cNvPr>
          <p:cNvSpPr>
            <a:spLocks noGrp="1"/>
          </p:cNvSpPr>
          <p:nvPr>
            <p:ph type="title"/>
          </p:nvPr>
        </p:nvSpPr>
        <p:spPr>
          <a:xfrm>
            <a:off x="196901" y="84705"/>
            <a:ext cx="11798199" cy="1161768"/>
          </a:xfrm>
        </p:spPr>
        <p:txBody>
          <a:bodyPr/>
          <a:lstStyle/>
          <a:p>
            <a:r>
              <a:rPr lang="en-US" b="1" dirty="0">
                <a:latin typeface="Calibri" panose="020F0502020204030204" pitchFamily="34" charset="0"/>
                <a:cs typeface="Calibri" panose="020F0502020204030204" pitchFamily="34" charset="0"/>
              </a:rPr>
              <a:t>Case 2: Foregut Duplication Cysts</a:t>
            </a:r>
          </a:p>
        </p:txBody>
      </p:sp>
      <p:pic>
        <p:nvPicPr>
          <p:cNvPr id="13" name="Picture 6">
            <a:extLst>
              <a:ext uri="{FF2B5EF4-FFF2-40B4-BE49-F238E27FC236}">
                <a16:creationId xmlns:a16="http://schemas.microsoft.com/office/drawing/2014/main" id="{CC5A84B1-4CE2-E846-8D22-06C29FC2EC1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2138" t="9726" r="24063" b="29494"/>
          <a:stretch/>
        </p:blipFill>
        <p:spPr bwMode="auto">
          <a:xfrm>
            <a:off x="8322714" y="1630237"/>
            <a:ext cx="3314088" cy="3744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75A56843-7B9C-0241-B732-94C71DBD93EA}"/>
              </a:ext>
            </a:extLst>
          </p:cNvPr>
          <p:cNvSpPr txBox="1"/>
          <p:nvPr/>
        </p:nvSpPr>
        <p:spPr>
          <a:xfrm>
            <a:off x="169190" y="933067"/>
            <a:ext cx="11909372" cy="461665"/>
          </a:xfrm>
          <a:prstGeom prst="rect">
            <a:avLst/>
          </a:prstGeom>
          <a:noFill/>
        </p:spPr>
        <p:txBody>
          <a:bodyPr wrap="square" rtlCol="0">
            <a:spAutoFit/>
          </a:bodyPr>
          <a:lstStyle/>
          <a:p>
            <a:r>
              <a:rPr lang="en-US" sz="2400" b="1" dirty="0">
                <a:solidFill>
                  <a:srgbClr val="FF8D8D"/>
                </a:solidFill>
                <a:latin typeface="Calibri" panose="020F0502020204030204" pitchFamily="34" charset="0"/>
                <a:cs typeface="Calibri" panose="020F0502020204030204" pitchFamily="34" charset="0"/>
              </a:rPr>
              <a:t>Tx: Surgical resection, postnatal MR face with contrast </a:t>
            </a:r>
            <a:endParaRPr lang="en-US" sz="2200" b="1" dirty="0">
              <a:solidFill>
                <a:srgbClr val="FF8D8D"/>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D902E683-8817-6645-97C5-4F291DECB71A}"/>
              </a:ext>
            </a:extLst>
          </p:cNvPr>
          <p:cNvSpPr/>
          <p:nvPr/>
        </p:nvSpPr>
        <p:spPr>
          <a:xfrm>
            <a:off x="192107" y="5473616"/>
            <a:ext cx="3515394" cy="430887"/>
          </a:xfrm>
          <a:prstGeom prst="rect">
            <a:avLst/>
          </a:prstGeom>
        </p:spPr>
        <p:txBody>
          <a:bodyPr wrap="square">
            <a:spAutoFit/>
          </a:bodyPr>
          <a:lstStyle/>
          <a:p>
            <a:r>
              <a:rPr lang="en-US" sz="2200" dirty="0">
                <a:latin typeface="Calibri" panose="020F0502020204030204" pitchFamily="34" charset="0"/>
                <a:cs typeface="Calibri" panose="020F0502020204030204" pitchFamily="34" charset="0"/>
              </a:rPr>
              <a:t>Sagittal T1 postnatal </a:t>
            </a:r>
          </a:p>
        </p:txBody>
      </p:sp>
      <p:sp>
        <p:nvSpPr>
          <p:cNvPr id="8" name="Rectangle 7">
            <a:extLst>
              <a:ext uri="{FF2B5EF4-FFF2-40B4-BE49-F238E27FC236}">
                <a16:creationId xmlns:a16="http://schemas.microsoft.com/office/drawing/2014/main" id="{06AB9143-EE62-E94E-8DD8-1734836795B9}"/>
              </a:ext>
            </a:extLst>
          </p:cNvPr>
          <p:cNvSpPr/>
          <p:nvPr/>
        </p:nvSpPr>
        <p:spPr>
          <a:xfrm>
            <a:off x="5107577" y="5473616"/>
            <a:ext cx="3515394" cy="707886"/>
          </a:xfrm>
          <a:prstGeom prst="rect">
            <a:avLst/>
          </a:prstGeom>
        </p:spPr>
        <p:txBody>
          <a:bodyPr wrap="square">
            <a:spAutoFit/>
          </a:bodyPr>
          <a:lstStyle/>
          <a:p>
            <a:r>
              <a:rPr lang="en-US" sz="2200" dirty="0">
                <a:latin typeface="Calibri" panose="020F0502020204030204" pitchFamily="34" charset="0"/>
                <a:cs typeface="Calibri" panose="020F0502020204030204" pitchFamily="34" charset="0"/>
              </a:rPr>
              <a:t>Sagittal US at 32 weeks</a:t>
            </a:r>
          </a:p>
          <a:p>
            <a:endParaRPr lang="en-US" dirty="0"/>
          </a:p>
        </p:txBody>
      </p:sp>
      <p:sp>
        <p:nvSpPr>
          <p:cNvPr id="10" name="Rectangle 9">
            <a:extLst>
              <a:ext uri="{FF2B5EF4-FFF2-40B4-BE49-F238E27FC236}">
                <a16:creationId xmlns:a16="http://schemas.microsoft.com/office/drawing/2014/main" id="{B78CDA08-7E80-E346-933C-1381C6AE442D}"/>
              </a:ext>
            </a:extLst>
          </p:cNvPr>
          <p:cNvSpPr/>
          <p:nvPr/>
        </p:nvSpPr>
        <p:spPr>
          <a:xfrm>
            <a:off x="8725987" y="5467163"/>
            <a:ext cx="3515394" cy="430887"/>
          </a:xfrm>
          <a:prstGeom prst="rect">
            <a:avLst/>
          </a:prstGeom>
        </p:spPr>
        <p:txBody>
          <a:bodyPr wrap="square">
            <a:spAutoFit/>
          </a:bodyPr>
          <a:lstStyle/>
          <a:p>
            <a:r>
              <a:rPr lang="en-US" sz="2200" dirty="0">
                <a:latin typeface="Calibri" panose="020F0502020204030204" pitchFamily="34" charset="0"/>
                <a:cs typeface="Calibri" panose="020F0502020204030204" pitchFamily="34" charset="0"/>
              </a:rPr>
              <a:t>Axial T2 postnatal</a:t>
            </a:r>
          </a:p>
        </p:txBody>
      </p:sp>
      <p:sp>
        <p:nvSpPr>
          <p:cNvPr id="11" name="Right Arrow 10">
            <a:extLst>
              <a:ext uri="{FF2B5EF4-FFF2-40B4-BE49-F238E27FC236}">
                <a16:creationId xmlns:a16="http://schemas.microsoft.com/office/drawing/2014/main" id="{CC988D9D-9C44-4540-A3AC-C685C85A5A7E}"/>
              </a:ext>
            </a:extLst>
          </p:cNvPr>
          <p:cNvSpPr/>
          <p:nvPr/>
        </p:nvSpPr>
        <p:spPr>
          <a:xfrm rot="4925909">
            <a:off x="6438307" y="2003782"/>
            <a:ext cx="342210" cy="206069"/>
          </a:xfrm>
          <a:prstGeom prst="rightArrow">
            <a:avLst>
              <a:gd name="adj1" fmla="val 4200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Right Arrow 15">
            <a:extLst>
              <a:ext uri="{FF2B5EF4-FFF2-40B4-BE49-F238E27FC236}">
                <a16:creationId xmlns:a16="http://schemas.microsoft.com/office/drawing/2014/main" id="{1F85F74C-09FC-8947-BE92-B679D6841264}"/>
              </a:ext>
            </a:extLst>
          </p:cNvPr>
          <p:cNvSpPr/>
          <p:nvPr/>
        </p:nvSpPr>
        <p:spPr>
          <a:xfrm rot="831745">
            <a:off x="756349" y="4254112"/>
            <a:ext cx="425716" cy="260112"/>
          </a:xfrm>
          <a:prstGeom prst="rightArrow">
            <a:avLst>
              <a:gd name="adj1" fmla="val 4200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Right Arrow 16">
            <a:extLst>
              <a:ext uri="{FF2B5EF4-FFF2-40B4-BE49-F238E27FC236}">
                <a16:creationId xmlns:a16="http://schemas.microsoft.com/office/drawing/2014/main" id="{5F644FF6-AADB-334E-8CE7-B582E06ACC77}"/>
              </a:ext>
            </a:extLst>
          </p:cNvPr>
          <p:cNvSpPr/>
          <p:nvPr/>
        </p:nvSpPr>
        <p:spPr>
          <a:xfrm rot="4972114">
            <a:off x="9932133" y="1898642"/>
            <a:ext cx="342210" cy="206069"/>
          </a:xfrm>
          <a:prstGeom prst="rightArrow">
            <a:avLst>
              <a:gd name="adj1" fmla="val 4200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9" name="Picture 3">
            <a:extLst>
              <a:ext uri="{FF2B5EF4-FFF2-40B4-BE49-F238E27FC236}">
                <a16:creationId xmlns:a16="http://schemas.microsoft.com/office/drawing/2014/main" id="{C8EF73F6-5E60-4652-B327-B0EBA356D5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96" t="17171" r="40379" b="47612"/>
          <a:stretch/>
        </p:blipFill>
        <p:spPr bwMode="auto">
          <a:xfrm>
            <a:off x="695564" y="1546927"/>
            <a:ext cx="3644102" cy="4058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A picture containing graphical user interface&#10;&#10;Description automatically generated">
            <a:extLst>
              <a:ext uri="{FF2B5EF4-FFF2-40B4-BE49-F238E27FC236}">
                <a16:creationId xmlns:a16="http://schemas.microsoft.com/office/drawing/2014/main" id="{890F143D-9F0E-4B42-99B5-04053DF4793E}"/>
              </a:ext>
            </a:extLst>
          </p:cNvPr>
          <p:cNvPicPr>
            <a:picLocks noChangeAspect="1"/>
          </p:cNvPicPr>
          <p:nvPr/>
        </p:nvPicPr>
        <p:blipFill rotWithShape="1">
          <a:blip r:embed="rId4"/>
          <a:srcRect l="27492" t="21573" r="28948" b="17036"/>
          <a:stretch/>
        </p:blipFill>
        <p:spPr>
          <a:xfrm>
            <a:off x="4415445" y="1512221"/>
            <a:ext cx="3831490" cy="4050044"/>
          </a:xfrm>
          <a:prstGeom prst="rect">
            <a:avLst/>
          </a:prstGeom>
        </p:spPr>
      </p:pic>
    </p:spTree>
    <p:extLst>
      <p:ext uri="{BB962C8B-B14F-4D97-AF65-F5344CB8AC3E}">
        <p14:creationId xmlns:p14="http://schemas.microsoft.com/office/powerpoint/2010/main" val="2916578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7021F5-E858-42F4-B6CC-E0982DBD8386}"/>
              </a:ext>
            </a:extLst>
          </p:cNvPr>
          <p:cNvSpPr/>
          <p:nvPr/>
        </p:nvSpPr>
        <p:spPr>
          <a:xfrm>
            <a:off x="0" y="152400"/>
            <a:ext cx="12192000" cy="6553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1851026" y="152400"/>
            <a:ext cx="8105775" cy="811212"/>
          </a:xfrm>
        </p:spPr>
        <p:txBody>
          <a:bodyPr>
            <a:normAutofit fontScale="90000"/>
          </a:bodyPr>
          <a:lstStyle/>
          <a:p>
            <a:pPr algn="ctr"/>
            <a:r>
              <a:rPr lang="en-US" sz="2000" dirty="0">
                <a:solidFill>
                  <a:srgbClr val="002060"/>
                </a:solidFill>
              </a:rPr>
              <a:t>2019 MWHC Visiting Lecturer Series in Perinatal Pediatrics </a:t>
            </a:r>
            <a:br>
              <a:rPr lang="en-US" sz="2000" dirty="0">
                <a:solidFill>
                  <a:srgbClr val="002060"/>
                </a:solidFill>
                <a:latin typeface="Arial Bold" charset="0"/>
                <a:ea typeface="ＭＳ Ｐゴシック" pitchFamily="34" charset="-128"/>
                <a:cs typeface="Arial Bold" charset="0"/>
              </a:rPr>
            </a:br>
            <a:r>
              <a:rPr lang="en-US" sz="2000" dirty="0">
                <a:solidFill>
                  <a:srgbClr val="002060"/>
                </a:solidFill>
                <a:latin typeface="Arial Bold" charset="0"/>
                <a:ea typeface="ＭＳ Ｐゴシック" pitchFamily="34" charset="-128"/>
                <a:cs typeface="Arial Bold" charset="0"/>
              </a:rPr>
              <a:t>Text In Code: 11213</a:t>
            </a:r>
            <a:br>
              <a:rPr lang="en-US" sz="2900" dirty="0">
                <a:solidFill>
                  <a:srgbClr val="002060"/>
                </a:solidFill>
                <a:latin typeface="Arial Bold" charset="0"/>
                <a:ea typeface="ＭＳ Ｐゴシック" pitchFamily="34" charset="-128"/>
                <a:cs typeface="Arial Bold" charset="0"/>
              </a:rPr>
            </a:br>
            <a:endParaRPr lang="en-US" sz="2900" dirty="0">
              <a:solidFill>
                <a:srgbClr val="002060"/>
              </a:solidFill>
              <a:latin typeface="Arial Bold" charset="0"/>
              <a:ea typeface="ＭＳ Ｐゴシック" pitchFamily="34" charset="-128"/>
              <a:cs typeface="Arial Bold" charset="0"/>
            </a:endParaRPr>
          </a:p>
        </p:txBody>
      </p:sp>
      <p:sp>
        <p:nvSpPr>
          <p:cNvPr id="36866" name="TextBox 5"/>
          <p:cNvSpPr txBox="1">
            <a:spLocks noChangeArrowheads="1"/>
          </p:cNvSpPr>
          <p:nvPr/>
        </p:nvSpPr>
        <p:spPr bwMode="auto">
          <a:xfrm>
            <a:off x="1973263" y="988220"/>
            <a:ext cx="3465512" cy="4133439"/>
          </a:xfrm>
          <a:prstGeom prst="rect">
            <a:avLst/>
          </a:prstGeom>
          <a:noFill/>
          <a:ln w="9525">
            <a:noFill/>
            <a:miter lim="800000"/>
            <a:headEnd/>
            <a:tailEnd/>
          </a:ln>
        </p:spPr>
        <p:txBody>
          <a:bodyPr>
            <a:spAutoFit/>
          </a:bodyPr>
          <a:lstStyle/>
          <a:p>
            <a:pPr eaLnBrk="0" fontAlgn="base" hangingPunct="0">
              <a:lnSpc>
                <a:spcPct val="120000"/>
              </a:lnSpc>
              <a:spcBef>
                <a:spcPct val="0"/>
              </a:spcBef>
              <a:spcAft>
                <a:spcPct val="0"/>
              </a:spcAft>
            </a:pPr>
            <a:r>
              <a:rPr lang="en-US" altLang="en-US" sz="1100" b="1" dirty="0">
                <a:solidFill>
                  <a:srgbClr val="002365"/>
                </a:solidFill>
                <a:latin typeface="Verdana" pitchFamily="34" charset="0"/>
                <a:ea typeface="ＭＳ Ｐゴシック" pitchFamily="34" charset="-128"/>
                <a:cs typeface="Arial" pitchFamily="34" charset="0"/>
              </a:rPr>
              <a:t>Date: </a:t>
            </a:r>
            <a:r>
              <a:rPr lang="en-US" altLang="en-US" sz="1100" b="1" dirty="0">
                <a:solidFill>
                  <a:srgbClr val="00B050"/>
                </a:solidFill>
                <a:latin typeface="Verdana" pitchFamily="34" charset="0"/>
                <a:ea typeface="ＭＳ Ｐゴシック" pitchFamily="34" charset="-128"/>
                <a:cs typeface="Arial" pitchFamily="34" charset="0"/>
              </a:rPr>
              <a:t>October 01, 2020</a:t>
            </a:r>
            <a:endParaRPr lang="en-US" altLang="en-US" sz="1100" dirty="0">
              <a:solidFill>
                <a:srgbClr val="00B050"/>
              </a:solidFill>
              <a:latin typeface="Verdana" pitchFamily="34" charset="0"/>
              <a:ea typeface="ＭＳ Ｐゴシック" pitchFamily="34" charset="-128"/>
              <a:cs typeface="Arial" pitchFamily="34" charset="0"/>
            </a:endParaRPr>
          </a:p>
          <a:p>
            <a:pPr eaLnBrk="0" fontAlgn="base" hangingPunct="0">
              <a:lnSpc>
                <a:spcPct val="120000"/>
              </a:lnSpc>
              <a:spcBef>
                <a:spcPct val="0"/>
              </a:spcBef>
              <a:spcAft>
                <a:spcPct val="0"/>
              </a:spcAft>
            </a:pPr>
            <a:endParaRPr lang="en-US" altLang="en-US" sz="1100" dirty="0">
              <a:solidFill>
                <a:prstClr val="white"/>
              </a:solidFill>
              <a:latin typeface="Verdana" pitchFamily="34" charset="0"/>
              <a:ea typeface="ＭＳ Ｐゴシック" pitchFamily="34" charset="-128"/>
              <a:cs typeface="Arial" pitchFamily="34" charset="0"/>
            </a:endParaRPr>
          </a:p>
          <a:p>
            <a:pPr eaLnBrk="0" fontAlgn="base" hangingPunct="0">
              <a:lnSpc>
                <a:spcPct val="120000"/>
              </a:lnSpc>
              <a:spcBef>
                <a:spcPct val="0"/>
              </a:spcBef>
              <a:spcAft>
                <a:spcPct val="0"/>
              </a:spcAft>
            </a:pPr>
            <a:r>
              <a:rPr lang="en-US" altLang="en-US" sz="1100" b="1" dirty="0">
                <a:solidFill>
                  <a:srgbClr val="002365"/>
                </a:solidFill>
                <a:latin typeface="Verdana" pitchFamily="34" charset="0"/>
                <a:ea typeface="ＭＳ Ｐゴシック" pitchFamily="34" charset="-128"/>
                <a:cs typeface="Arial" pitchFamily="34" charset="0"/>
              </a:rPr>
              <a:t>Speaker(s) Name: </a:t>
            </a:r>
            <a:r>
              <a:rPr lang="en-US" altLang="en-US" sz="1100" dirty="0">
                <a:solidFill>
                  <a:srgbClr val="00B050"/>
                </a:solidFill>
                <a:latin typeface="Verdana" pitchFamily="34" charset="0"/>
                <a:ea typeface="ＭＳ Ｐゴシック" pitchFamily="34" charset="-128"/>
                <a:cs typeface="Arial" pitchFamily="34" charset="0"/>
              </a:rPr>
              <a:t>Judyta Loomis  MD </a:t>
            </a:r>
          </a:p>
          <a:p>
            <a:pPr eaLnBrk="0" fontAlgn="base" hangingPunct="0">
              <a:lnSpc>
                <a:spcPct val="120000"/>
              </a:lnSpc>
              <a:spcBef>
                <a:spcPct val="0"/>
              </a:spcBef>
              <a:spcAft>
                <a:spcPct val="0"/>
              </a:spcAft>
            </a:pPr>
            <a:r>
              <a:rPr lang="en-US" altLang="en-US" sz="1100" dirty="0">
                <a:solidFill>
                  <a:srgbClr val="00B050"/>
                </a:solidFill>
                <a:latin typeface="Verdana" pitchFamily="34" charset="0"/>
                <a:ea typeface="ＭＳ Ｐゴシック" pitchFamily="34" charset="-128"/>
                <a:cs typeface="Arial" pitchFamily="34" charset="0"/>
              </a:rPr>
              <a:t>Imaging and Radiology</a:t>
            </a:r>
          </a:p>
          <a:p>
            <a:pPr eaLnBrk="0" fontAlgn="base" hangingPunct="0">
              <a:lnSpc>
                <a:spcPct val="120000"/>
              </a:lnSpc>
              <a:spcBef>
                <a:spcPct val="0"/>
              </a:spcBef>
              <a:spcAft>
                <a:spcPct val="0"/>
              </a:spcAft>
            </a:pPr>
            <a:r>
              <a:rPr lang="en-US" altLang="en-US" sz="1100" dirty="0">
                <a:solidFill>
                  <a:srgbClr val="00B050"/>
                </a:solidFill>
                <a:latin typeface="Verdana" pitchFamily="34" charset="0"/>
                <a:ea typeface="ＭＳ Ｐゴシック" pitchFamily="34" charset="-128"/>
                <a:cs typeface="Arial" pitchFamily="34" charset="0"/>
              </a:rPr>
              <a:t>Children's National Health System</a:t>
            </a:r>
          </a:p>
          <a:p>
            <a:pPr eaLnBrk="0" fontAlgn="base" hangingPunct="0">
              <a:lnSpc>
                <a:spcPct val="120000"/>
              </a:lnSpc>
              <a:spcBef>
                <a:spcPct val="0"/>
              </a:spcBef>
              <a:spcAft>
                <a:spcPct val="0"/>
              </a:spcAft>
            </a:pPr>
            <a:r>
              <a:rPr lang="en-US" altLang="en-US" sz="1100" dirty="0">
                <a:solidFill>
                  <a:srgbClr val="00B050"/>
                </a:solidFill>
                <a:latin typeface="Verdana" pitchFamily="34" charset="0"/>
                <a:ea typeface="ＭＳ Ｐゴシック" pitchFamily="34" charset="-128"/>
                <a:cs typeface="Arial" pitchFamily="34" charset="0"/>
              </a:rPr>
              <a:t>Professor of Pediatrics and Radiology</a:t>
            </a:r>
          </a:p>
          <a:p>
            <a:pPr eaLnBrk="0" fontAlgn="base" hangingPunct="0">
              <a:lnSpc>
                <a:spcPct val="120000"/>
              </a:lnSpc>
              <a:spcBef>
                <a:spcPct val="0"/>
              </a:spcBef>
              <a:spcAft>
                <a:spcPct val="0"/>
              </a:spcAft>
            </a:pPr>
            <a:r>
              <a:rPr lang="en-US" altLang="en-US" sz="1100" dirty="0">
                <a:solidFill>
                  <a:srgbClr val="00B050"/>
                </a:solidFill>
                <a:latin typeface="Verdana" pitchFamily="34" charset="0"/>
                <a:ea typeface="ＭＳ Ｐゴシック" pitchFamily="34" charset="-128"/>
                <a:cs typeface="Arial" pitchFamily="34" charset="0"/>
              </a:rPr>
              <a:t>George Washington School of Medicine</a:t>
            </a:r>
          </a:p>
          <a:p>
            <a:pPr eaLnBrk="0" fontAlgn="base" hangingPunct="0">
              <a:lnSpc>
                <a:spcPct val="120000"/>
              </a:lnSpc>
              <a:spcBef>
                <a:spcPct val="0"/>
              </a:spcBef>
              <a:spcAft>
                <a:spcPct val="0"/>
              </a:spcAft>
            </a:pPr>
            <a:endParaRPr lang="en-US" altLang="en-US" sz="1100" dirty="0">
              <a:solidFill>
                <a:srgbClr val="00B050"/>
              </a:solidFill>
              <a:latin typeface="Verdana" pitchFamily="34" charset="0"/>
              <a:ea typeface="ＭＳ Ｐゴシック" pitchFamily="34" charset="-128"/>
              <a:cs typeface="Arial" pitchFamily="34" charset="0"/>
            </a:endParaRPr>
          </a:p>
          <a:p>
            <a:pPr eaLnBrk="0" fontAlgn="base" hangingPunct="0">
              <a:lnSpc>
                <a:spcPct val="120000"/>
              </a:lnSpc>
              <a:spcBef>
                <a:spcPct val="0"/>
              </a:spcBef>
              <a:spcAft>
                <a:spcPct val="0"/>
              </a:spcAft>
            </a:pPr>
            <a:endParaRPr lang="en-US" altLang="en-US" sz="1100" dirty="0">
              <a:solidFill>
                <a:prstClr val="white"/>
              </a:solidFill>
              <a:latin typeface="Verdana" pitchFamily="34" charset="0"/>
              <a:ea typeface="ＭＳ Ｐゴシック" pitchFamily="34" charset="-128"/>
              <a:cs typeface="Arial" pitchFamily="34" charset="0"/>
            </a:endParaRPr>
          </a:p>
          <a:p>
            <a:pPr eaLnBrk="0" fontAlgn="base" hangingPunct="0">
              <a:lnSpc>
                <a:spcPct val="120000"/>
              </a:lnSpc>
              <a:spcBef>
                <a:spcPct val="0"/>
              </a:spcBef>
              <a:spcAft>
                <a:spcPct val="0"/>
              </a:spcAft>
            </a:pPr>
            <a:r>
              <a:rPr lang="en-US" altLang="en-US" sz="1100" b="1" dirty="0">
                <a:solidFill>
                  <a:srgbClr val="002365"/>
                </a:solidFill>
                <a:latin typeface="Verdana" pitchFamily="34" charset="0"/>
                <a:ea typeface="ＭＳ Ｐゴシック" pitchFamily="34" charset="-128"/>
                <a:cs typeface="Arial" pitchFamily="34" charset="0"/>
              </a:rPr>
              <a:t>Speaker(s) Disclosure information: </a:t>
            </a:r>
          </a:p>
          <a:p>
            <a:pPr eaLnBrk="0" fontAlgn="base" hangingPunct="0">
              <a:lnSpc>
                <a:spcPct val="120000"/>
              </a:lnSpc>
              <a:spcBef>
                <a:spcPct val="0"/>
              </a:spcBef>
              <a:spcAft>
                <a:spcPct val="0"/>
              </a:spcAft>
            </a:pPr>
            <a:r>
              <a:rPr lang="en-US" altLang="en-US" sz="1100" dirty="0">
                <a:solidFill>
                  <a:srgbClr val="00B050"/>
                </a:solidFill>
                <a:latin typeface="Verdana" pitchFamily="34" charset="0"/>
                <a:ea typeface="ＭＳ Ｐゴシック" pitchFamily="34" charset="-128"/>
                <a:cs typeface="Arial" pitchFamily="34" charset="0"/>
              </a:rPr>
              <a:t>‘No relevant financial relationships to report’</a:t>
            </a:r>
          </a:p>
          <a:p>
            <a:pPr eaLnBrk="0" fontAlgn="base" hangingPunct="0">
              <a:lnSpc>
                <a:spcPct val="120000"/>
              </a:lnSpc>
              <a:spcBef>
                <a:spcPct val="0"/>
              </a:spcBef>
              <a:spcAft>
                <a:spcPct val="0"/>
              </a:spcAft>
            </a:pPr>
            <a:endParaRPr lang="en-US" altLang="en-US" sz="1100" dirty="0">
              <a:solidFill>
                <a:prstClr val="white"/>
              </a:solidFill>
              <a:latin typeface="Verdana" pitchFamily="34" charset="0"/>
              <a:ea typeface="ＭＳ Ｐゴシック" pitchFamily="34" charset="-128"/>
              <a:cs typeface="Arial" pitchFamily="34" charset="0"/>
            </a:endParaRPr>
          </a:p>
          <a:p>
            <a:pPr eaLnBrk="0" fontAlgn="base" hangingPunct="0">
              <a:lnSpc>
                <a:spcPct val="120000"/>
              </a:lnSpc>
              <a:spcBef>
                <a:spcPct val="0"/>
              </a:spcBef>
              <a:spcAft>
                <a:spcPct val="0"/>
              </a:spcAft>
            </a:pPr>
            <a:r>
              <a:rPr lang="en-US" altLang="en-US" sz="1100" b="1" dirty="0">
                <a:solidFill>
                  <a:srgbClr val="002365"/>
                </a:solidFill>
                <a:latin typeface="Verdana" pitchFamily="34" charset="0"/>
                <a:ea typeface="ＭＳ Ｐゴシック" pitchFamily="34" charset="-128"/>
                <a:cs typeface="Arial" pitchFamily="34" charset="0"/>
              </a:rPr>
              <a:t>Talk Title: </a:t>
            </a:r>
            <a:r>
              <a:rPr lang="en-US" altLang="en-US" sz="1100" dirty="0">
                <a:solidFill>
                  <a:srgbClr val="00B050"/>
                </a:solidFill>
                <a:latin typeface="Verdana" pitchFamily="34" charset="0"/>
                <a:ea typeface="ＭＳ Ｐゴシック" pitchFamily="34" charset="-128"/>
                <a:cs typeface="Arial" pitchFamily="34" charset="0"/>
              </a:rPr>
              <a:t>Fetal Evaluation of Congenital Oral and Neck Lesions</a:t>
            </a:r>
          </a:p>
          <a:p>
            <a:pPr eaLnBrk="0" fontAlgn="base" hangingPunct="0">
              <a:lnSpc>
                <a:spcPct val="120000"/>
              </a:lnSpc>
              <a:spcBef>
                <a:spcPct val="0"/>
              </a:spcBef>
              <a:spcAft>
                <a:spcPct val="0"/>
              </a:spcAft>
            </a:pPr>
            <a:endParaRPr lang="en-US" altLang="en-US" sz="1100" dirty="0">
              <a:solidFill>
                <a:prstClr val="white"/>
              </a:solidFill>
              <a:latin typeface="Verdana" pitchFamily="34" charset="0"/>
              <a:ea typeface="ＭＳ Ｐゴシック" pitchFamily="34" charset="-128"/>
              <a:cs typeface="Arial" pitchFamily="34" charset="0"/>
            </a:endParaRPr>
          </a:p>
          <a:p>
            <a:pPr eaLnBrk="0" fontAlgn="base" hangingPunct="0">
              <a:lnSpc>
                <a:spcPct val="120000"/>
              </a:lnSpc>
              <a:spcBef>
                <a:spcPct val="0"/>
              </a:spcBef>
              <a:spcAft>
                <a:spcPct val="0"/>
              </a:spcAft>
            </a:pPr>
            <a:r>
              <a:rPr lang="en-US" altLang="en-US" sz="1100" b="1" dirty="0">
                <a:solidFill>
                  <a:srgbClr val="002365"/>
                </a:solidFill>
                <a:latin typeface="Verdana" pitchFamily="34" charset="0"/>
                <a:ea typeface="ＭＳ Ｐゴシック" pitchFamily="34" charset="-128"/>
                <a:cs typeface="Arial" pitchFamily="34" charset="0"/>
              </a:rPr>
              <a:t>Learning Objectives: </a:t>
            </a:r>
          </a:p>
          <a:p>
            <a:pPr eaLnBrk="0" fontAlgn="base" hangingPunct="0">
              <a:lnSpc>
                <a:spcPct val="120000"/>
              </a:lnSpc>
              <a:spcBef>
                <a:spcPct val="0"/>
              </a:spcBef>
              <a:spcAft>
                <a:spcPct val="0"/>
              </a:spcAft>
            </a:pPr>
            <a:endParaRPr lang="en-US" altLang="en-US" sz="1100" b="1" dirty="0">
              <a:solidFill>
                <a:srgbClr val="002365"/>
              </a:solidFill>
              <a:latin typeface="Verdana" pitchFamily="34" charset="0"/>
              <a:ea typeface="ＭＳ Ｐゴシック" pitchFamily="34" charset="-128"/>
              <a:cs typeface="Arial" pitchFamily="34" charset="0"/>
            </a:endParaRPr>
          </a:p>
          <a:p>
            <a:pPr eaLnBrk="0" fontAlgn="base" hangingPunct="0">
              <a:lnSpc>
                <a:spcPct val="120000"/>
              </a:lnSpc>
              <a:spcBef>
                <a:spcPct val="0"/>
              </a:spcBef>
              <a:spcAft>
                <a:spcPct val="0"/>
              </a:spcAft>
            </a:pPr>
            <a:r>
              <a:rPr lang="en-US" altLang="en-US" sz="1100" b="1" dirty="0">
                <a:solidFill>
                  <a:srgbClr val="002365"/>
                </a:solidFill>
                <a:latin typeface="Verdana" pitchFamily="34" charset="0"/>
                <a:ea typeface="ＭＳ Ｐゴシック" pitchFamily="34" charset="-128"/>
                <a:cs typeface="Arial" pitchFamily="34" charset="0"/>
              </a:rPr>
              <a:t>Commercial Support for this activity has been provided by: </a:t>
            </a:r>
            <a:r>
              <a:rPr lang="en-US" altLang="en-US" sz="1100" dirty="0">
                <a:solidFill>
                  <a:srgbClr val="00B050"/>
                </a:solidFill>
                <a:latin typeface="Verdana" pitchFamily="34" charset="0"/>
                <a:ea typeface="ＭＳ Ｐゴシック" pitchFamily="34" charset="-128"/>
                <a:cs typeface="Arial" pitchFamily="34" charset="0"/>
              </a:rPr>
              <a:t>No commercial support has been provided.</a:t>
            </a:r>
          </a:p>
        </p:txBody>
      </p:sp>
      <p:sp>
        <p:nvSpPr>
          <p:cNvPr id="7" name="Subtitle 2"/>
          <p:cNvSpPr txBox="1">
            <a:spLocks/>
          </p:cNvSpPr>
          <p:nvPr/>
        </p:nvSpPr>
        <p:spPr bwMode="white">
          <a:xfrm>
            <a:off x="5765802" y="988220"/>
            <a:ext cx="4368799" cy="1830387"/>
          </a:xfrm>
          <a:prstGeom prst="rect">
            <a:avLst/>
          </a:prstGeom>
        </p:spPr>
        <p:txBody>
          <a:bodyPr/>
          <a:lstStyle/>
          <a:p>
            <a:pPr eaLnBrk="0" fontAlgn="base" hangingPunct="0">
              <a:lnSpc>
                <a:spcPct val="120000"/>
              </a:lnSpc>
              <a:spcBef>
                <a:spcPct val="20000"/>
              </a:spcBef>
              <a:spcAft>
                <a:spcPct val="0"/>
              </a:spcAft>
            </a:pPr>
            <a:r>
              <a:rPr lang="en-US" sz="1100" b="1" dirty="0">
                <a:solidFill>
                  <a:srgbClr val="002365"/>
                </a:solidFill>
                <a:latin typeface="Verdana" pitchFamily="34" charset="0"/>
                <a:ea typeface="ＭＳ Ｐゴシック" pitchFamily="34" charset="-128"/>
              </a:rPr>
              <a:t>The following Planning Committee members have reported no relevant financial relationships:</a:t>
            </a:r>
          </a:p>
          <a:p>
            <a:pPr algn="just" eaLnBrk="0" fontAlgn="base" hangingPunct="0">
              <a:spcBef>
                <a:spcPct val="20000"/>
              </a:spcBef>
              <a:spcAft>
                <a:spcPct val="0"/>
              </a:spcAft>
            </a:pPr>
            <a:r>
              <a:rPr lang="en-US" sz="1100" dirty="0">
                <a:solidFill>
                  <a:srgbClr val="00B050"/>
                </a:solidFill>
                <a:latin typeface="Verdana" pitchFamily="34" charset="0"/>
                <a:ea typeface="Verdana" pitchFamily="34" charset="0"/>
                <a:cs typeface="Verdana" pitchFamily="34" charset="0"/>
              </a:rPr>
              <a:t>Zacharia Cherian, MD, Mahmoud Kheirbek, MD, </a:t>
            </a:r>
          </a:p>
          <a:p>
            <a:pPr algn="just" eaLnBrk="0" fontAlgn="base" hangingPunct="0">
              <a:spcBef>
                <a:spcPct val="20000"/>
              </a:spcBef>
              <a:spcAft>
                <a:spcPct val="0"/>
              </a:spcAft>
            </a:pPr>
            <a:r>
              <a:rPr lang="en-US" sz="1100" dirty="0">
                <a:solidFill>
                  <a:srgbClr val="00B050"/>
                </a:solidFill>
                <a:latin typeface="Verdana" pitchFamily="34" charset="0"/>
                <a:ea typeface="Verdana" pitchFamily="34" charset="0"/>
                <a:cs typeface="Verdana" pitchFamily="34" charset="0"/>
              </a:rPr>
              <a:t>Nancy Williams Horak, MD, Jacquelyn Bell Benton, RN Yolanda King, MSW </a:t>
            </a:r>
          </a:p>
          <a:p>
            <a:pPr eaLnBrk="0" fontAlgn="base" hangingPunct="0">
              <a:lnSpc>
                <a:spcPct val="120000"/>
              </a:lnSpc>
              <a:spcBef>
                <a:spcPct val="20000"/>
              </a:spcBef>
              <a:spcAft>
                <a:spcPct val="0"/>
              </a:spcAft>
            </a:pPr>
            <a:endParaRPr lang="en-US" sz="1100" dirty="0">
              <a:solidFill>
                <a:prstClr val="white"/>
              </a:solidFill>
              <a:latin typeface="Verdana" pitchFamily="34" charset="0"/>
              <a:ea typeface="ＭＳ Ｐゴシック" pitchFamily="34" charset="-128"/>
            </a:endParaRPr>
          </a:p>
          <a:p>
            <a:pPr eaLnBrk="0" fontAlgn="base" hangingPunct="0">
              <a:spcBef>
                <a:spcPct val="20000"/>
              </a:spcBef>
              <a:spcAft>
                <a:spcPct val="0"/>
              </a:spcAft>
            </a:pPr>
            <a:endParaRPr lang="en-US" sz="1100" dirty="0">
              <a:solidFill>
                <a:srgbClr val="FFC000"/>
              </a:solidFill>
              <a:latin typeface="Verdana" pitchFamily="34" charset="0"/>
              <a:ea typeface="Verdana" pitchFamily="34" charset="0"/>
              <a:cs typeface="Verdana" pitchFamily="34" charset="0"/>
            </a:endParaRPr>
          </a:p>
          <a:p>
            <a:pPr eaLnBrk="0" fontAlgn="base" hangingPunct="0">
              <a:spcBef>
                <a:spcPct val="20000"/>
              </a:spcBef>
              <a:spcAft>
                <a:spcPct val="0"/>
              </a:spcAft>
            </a:pPr>
            <a:endParaRPr lang="en-US" sz="1100" dirty="0">
              <a:solidFill>
                <a:srgbClr val="FFC000"/>
              </a:solidFill>
              <a:latin typeface="Verdana" pitchFamily="34" charset="0"/>
              <a:ea typeface="ＭＳ Ｐゴシック" pitchFamily="34" charset="-128"/>
            </a:endParaRPr>
          </a:p>
        </p:txBody>
      </p:sp>
      <p:sp>
        <p:nvSpPr>
          <p:cNvPr id="36868" name="TextBox 7"/>
          <p:cNvSpPr txBox="1">
            <a:spLocks noChangeArrowheads="1"/>
          </p:cNvSpPr>
          <p:nvPr/>
        </p:nvSpPr>
        <p:spPr bwMode="auto">
          <a:xfrm>
            <a:off x="5765800" y="3305215"/>
            <a:ext cx="4368800" cy="2917722"/>
          </a:xfrm>
          <a:prstGeom prst="rect">
            <a:avLst/>
          </a:prstGeom>
          <a:noFill/>
          <a:ln w="9525">
            <a:noFill/>
            <a:miter lim="800000"/>
            <a:headEnd/>
            <a:tailEnd/>
          </a:ln>
        </p:spPr>
        <p:txBody>
          <a:bodyPr wrap="square">
            <a:spAutoFit/>
          </a:bodyPr>
          <a:lstStyle/>
          <a:p>
            <a:pPr algn="just">
              <a:lnSpc>
                <a:spcPct val="120000"/>
              </a:lnSpc>
              <a:buNone/>
            </a:pPr>
            <a:r>
              <a:rPr lang="en-US" sz="1100" b="1" dirty="0">
                <a:solidFill>
                  <a:srgbClr val="002365"/>
                </a:solidFill>
                <a:latin typeface="Verdana" charset="0"/>
                <a:ea typeface="Verdana" charset="0"/>
                <a:cs typeface="Verdana" charset="0"/>
              </a:rPr>
              <a:t>Accreditation </a:t>
            </a:r>
            <a:endParaRPr lang="en-US" sz="1100" dirty="0">
              <a:solidFill>
                <a:srgbClr val="002365"/>
              </a:solidFill>
              <a:latin typeface="Verdana" charset="0"/>
              <a:ea typeface="Verdana" charset="0"/>
              <a:cs typeface="Verdana" charset="0"/>
            </a:endParaRPr>
          </a:p>
          <a:p>
            <a:pPr lvl="2">
              <a:lnSpc>
                <a:spcPct val="120000"/>
              </a:lnSpc>
            </a:pPr>
            <a:r>
              <a:rPr lang="en-US" sz="1000" dirty="0">
                <a:solidFill>
                  <a:srgbClr val="002365"/>
                </a:solidFill>
                <a:latin typeface="Verdana" charset="0"/>
                <a:ea typeface="Verdana" charset="0"/>
                <a:cs typeface="Verdana" charset="0"/>
              </a:rPr>
              <a:t>In support of improving patient care, MedStar Health is jointly accredited by the Accreditation Council for Continuing Medical Education (ACCME), the Accreditation Council for Pharmacy Education (ACPE), the American Nurses Credentialing Center (ANCC) and the American Academy of Pas (AAPA) to provide continuing education for the healthcare team.</a:t>
            </a:r>
          </a:p>
          <a:p>
            <a:pPr algn="just">
              <a:lnSpc>
                <a:spcPct val="120000"/>
              </a:lnSpc>
            </a:pPr>
            <a:r>
              <a:rPr lang="en-US" sz="1100" dirty="0">
                <a:solidFill>
                  <a:schemeClr val="bg1"/>
                </a:solidFill>
              </a:rPr>
              <a:t> </a:t>
            </a:r>
          </a:p>
          <a:p>
            <a:pPr algn="just">
              <a:lnSpc>
                <a:spcPct val="120000"/>
              </a:lnSpc>
            </a:pPr>
            <a:r>
              <a:rPr lang="en-US" sz="1100" b="1" dirty="0">
                <a:solidFill>
                  <a:srgbClr val="002365"/>
                </a:solidFill>
                <a:latin typeface="Verdana" charset="0"/>
                <a:ea typeface="Verdana" charset="0"/>
                <a:cs typeface="Verdana" charset="0"/>
              </a:rPr>
              <a:t>Credit Designation </a:t>
            </a:r>
            <a:endParaRPr lang="en-US" sz="1100" dirty="0">
              <a:solidFill>
                <a:srgbClr val="002365"/>
              </a:solidFill>
              <a:latin typeface="Verdana" charset="0"/>
              <a:ea typeface="Verdana" charset="0"/>
              <a:cs typeface="Verdana" charset="0"/>
            </a:endParaRPr>
          </a:p>
          <a:p>
            <a:pPr lvl="2">
              <a:lnSpc>
                <a:spcPct val="120000"/>
              </a:lnSpc>
            </a:pPr>
            <a:r>
              <a:rPr lang="en-US" sz="1000" dirty="0">
                <a:solidFill>
                  <a:srgbClr val="002365"/>
                </a:solidFill>
                <a:latin typeface="Verdana" charset="0"/>
                <a:ea typeface="Verdana" charset="0"/>
                <a:cs typeface="Verdana" charset="0"/>
              </a:rPr>
              <a:t>This activity was planned by and for the healthcare team, and learners will receive 1.0</a:t>
            </a:r>
            <a:r>
              <a:rPr lang="en-US" sz="1000" dirty="0">
                <a:solidFill>
                  <a:srgbClr val="00B050"/>
                </a:solidFill>
                <a:latin typeface="Verdana" charset="0"/>
                <a:ea typeface="Verdana" charset="0"/>
                <a:cs typeface="Verdana" charset="0"/>
              </a:rPr>
              <a:t> </a:t>
            </a:r>
            <a:r>
              <a:rPr lang="en-US" sz="1000" dirty="0">
                <a:solidFill>
                  <a:srgbClr val="002365"/>
                </a:solidFill>
                <a:latin typeface="Verdana" charset="0"/>
                <a:ea typeface="Verdana" charset="0"/>
                <a:cs typeface="Verdana" charset="0"/>
              </a:rPr>
              <a:t>Interprofessional Continuing Education (IPCE) credits for learning and change.</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0960" t="16159" r="5845" b="15897"/>
          <a:stretch/>
        </p:blipFill>
        <p:spPr>
          <a:xfrm>
            <a:off x="5867401" y="5362616"/>
            <a:ext cx="838199" cy="48894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2" y="3838615"/>
            <a:ext cx="839437" cy="5334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495A4-0809-44D7-BC68-B12E0CC585F1}"/>
              </a:ext>
            </a:extLst>
          </p:cNvPr>
          <p:cNvSpPr>
            <a:spLocks noGrp="1"/>
          </p:cNvSpPr>
          <p:nvPr>
            <p:ph type="title"/>
          </p:nvPr>
        </p:nvSpPr>
        <p:spPr/>
        <p:txBody>
          <a:bodyPr/>
          <a:lstStyle/>
          <a:p>
            <a:r>
              <a:rPr lang="en-US" dirty="0"/>
              <a:t>I forgot… What is the foregut?  </a:t>
            </a:r>
          </a:p>
        </p:txBody>
      </p:sp>
      <p:sp>
        <p:nvSpPr>
          <p:cNvPr id="3" name="Content Placeholder 2">
            <a:extLst>
              <a:ext uri="{FF2B5EF4-FFF2-40B4-BE49-F238E27FC236}">
                <a16:creationId xmlns:a16="http://schemas.microsoft.com/office/drawing/2014/main" id="{3B95B0AF-F7CF-46B4-A379-D78474D1E540}"/>
              </a:ext>
            </a:extLst>
          </p:cNvPr>
          <p:cNvSpPr>
            <a:spLocks noGrp="1"/>
          </p:cNvSpPr>
          <p:nvPr>
            <p:ph idx="1"/>
          </p:nvPr>
        </p:nvSpPr>
        <p:spPr/>
        <p:txBody>
          <a:bodyPr/>
          <a:lstStyle/>
          <a:p>
            <a:r>
              <a:rPr lang="en-US" dirty="0"/>
              <a:t>anterior part of the alimentary canal</a:t>
            </a:r>
          </a:p>
          <a:p>
            <a:r>
              <a:rPr lang="en-US" dirty="0"/>
              <a:t>From mouth to duodenum at the entrance of the bile duct</a:t>
            </a:r>
          </a:p>
          <a:p>
            <a:endParaRPr lang="en-US" dirty="0"/>
          </a:p>
          <a:p>
            <a:pPr marL="0" indent="0">
              <a:buNone/>
            </a:pPr>
            <a:r>
              <a:rPr lang="en-US" dirty="0"/>
              <a:t>FOREGUT DUPLICATION CYSTS, FOREGUT MALFORMATIONS</a:t>
            </a:r>
          </a:p>
          <a:p>
            <a:r>
              <a:rPr lang="en-US" dirty="0"/>
              <a:t>Bronchogenic cyst ( anomalous budding of tracheobronchial tree)</a:t>
            </a:r>
          </a:p>
          <a:p>
            <a:r>
              <a:rPr lang="en-US" dirty="0"/>
              <a:t>Enteric cysts: lingual, esophageal, gastric</a:t>
            </a:r>
          </a:p>
          <a:p>
            <a:r>
              <a:rPr lang="en-US" dirty="0" err="1"/>
              <a:t>Neurenteric</a:t>
            </a:r>
            <a:r>
              <a:rPr lang="en-US" dirty="0"/>
              <a:t> cysts ( rare, associated with the spinal canal)</a:t>
            </a:r>
          </a:p>
        </p:txBody>
      </p:sp>
    </p:spTree>
    <p:extLst>
      <p:ext uri="{BB962C8B-B14F-4D97-AF65-F5344CB8AC3E}">
        <p14:creationId xmlns:p14="http://schemas.microsoft.com/office/powerpoint/2010/main" val="1172567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6D3FE-1C7D-4A0B-9275-FDE255001EDA}"/>
              </a:ext>
            </a:extLst>
          </p:cNvPr>
          <p:cNvSpPr>
            <a:spLocks noGrp="1"/>
          </p:cNvSpPr>
          <p:nvPr>
            <p:ph type="title"/>
          </p:nvPr>
        </p:nvSpPr>
        <p:spPr/>
        <p:txBody>
          <a:bodyPr/>
          <a:lstStyle/>
          <a:p>
            <a:r>
              <a:rPr lang="en-US" dirty="0"/>
              <a:t>Case 3a: Ectopic thyroid tissue: </a:t>
            </a:r>
            <a:br>
              <a:rPr lang="en-US" dirty="0"/>
            </a:br>
            <a:r>
              <a:rPr lang="en-US" sz="3600" dirty="0"/>
              <a:t>Radiologists see this more than clinicians</a:t>
            </a:r>
          </a:p>
        </p:txBody>
      </p:sp>
      <p:pic>
        <p:nvPicPr>
          <p:cNvPr id="5" name="Content Placeholder 4" descr="A picture containing text, book&#10;&#10;Description automatically generated">
            <a:extLst>
              <a:ext uri="{FF2B5EF4-FFF2-40B4-BE49-F238E27FC236}">
                <a16:creationId xmlns:a16="http://schemas.microsoft.com/office/drawing/2014/main" id="{F6CF3FF8-C989-4A45-B594-468B10499E4D}"/>
              </a:ext>
            </a:extLst>
          </p:cNvPr>
          <p:cNvPicPr>
            <a:picLocks noGrp="1" noChangeAspect="1"/>
          </p:cNvPicPr>
          <p:nvPr>
            <p:ph idx="1"/>
          </p:nvPr>
        </p:nvPicPr>
        <p:blipFill rotWithShape="1">
          <a:blip r:embed="rId2"/>
          <a:srcRect l="8426" t="23646" r="16520" b="24125"/>
          <a:stretch/>
        </p:blipFill>
        <p:spPr>
          <a:xfrm>
            <a:off x="1383958" y="2510862"/>
            <a:ext cx="4859000" cy="3399958"/>
          </a:xfrm>
        </p:spPr>
      </p:pic>
      <p:pic>
        <p:nvPicPr>
          <p:cNvPr id="7" name="Picture 6" descr="A picture containing text&#10;&#10;Description automatically generated">
            <a:extLst>
              <a:ext uri="{FF2B5EF4-FFF2-40B4-BE49-F238E27FC236}">
                <a16:creationId xmlns:a16="http://schemas.microsoft.com/office/drawing/2014/main" id="{A4CFA12D-A4FE-4E8E-A6DB-5D6CCAC8067A}"/>
              </a:ext>
            </a:extLst>
          </p:cNvPr>
          <p:cNvPicPr>
            <a:picLocks noChangeAspect="1"/>
          </p:cNvPicPr>
          <p:nvPr/>
        </p:nvPicPr>
        <p:blipFill rotWithShape="1">
          <a:blip r:embed="rId3"/>
          <a:srcRect l="13205" t="22135" r="6773" b="22032"/>
          <a:stretch/>
        </p:blipFill>
        <p:spPr>
          <a:xfrm>
            <a:off x="7927445" y="2520617"/>
            <a:ext cx="4859000" cy="3390203"/>
          </a:xfrm>
          <a:prstGeom prst="rect">
            <a:avLst/>
          </a:prstGeom>
        </p:spPr>
      </p:pic>
      <p:sp>
        <p:nvSpPr>
          <p:cNvPr id="8" name="Rectangle 7">
            <a:extLst>
              <a:ext uri="{FF2B5EF4-FFF2-40B4-BE49-F238E27FC236}">
                <a16:creationId xmlns:a16="http://schemas.microsoft.com/office/drawing/2014/main" id="{A60AA148-E31F-423A-A83D-38CE3AE04582}"/>
              </a:ext>
            </a:extLst>
          </p:cNvPr>
          <p:cNvSpPr/>
          <p:nvPr/>
        </p:nvSpPr>
        <p:spPr>
          <a:xfrm>
            <a:off x="196900" y="5910820"/>
            <a:ext cx="11798200" cy="769441"/>
          </a:xfrm>
          <a:prstGeom prst="rect">
            <a:avLst/>
          </a:prstGeom>
          <a:ln>
            <a:solidFill>
              <a:schemeClr val="tx1"/>
            </a:solidFill>
          </a:ln>
        </p:spPr>
        <p:txBody>
          <a:bodyPr wrap="square">
            <a:spAutoFit/>
          </a:bodyPr>
          <a:lstStyle/>
          <a:p>
            <a:r>
              <a:rPr lang="en-US" sz="2200" b="1" dirty="0">
                <a:latin typeface="Calibri" panose="020F0502020204030204" pitchFamily="34" charset="0"/>
                <a:cs typeface="Calibri" panose="020F0502020204030204" pitchFamily="34" charset="0"/>
              </a:rPr>
              <a:t>Sagittal CT demonstrates small hyperdense focus at the base of the tongue</a:t>
            </a:r>
          </a:p>
          <a:p>
            <a:r>
              <a:rPr lang="en-US" sz="2200" b="1" dirty="0">
                <a:latin typeface="Calibri" panose="020F0502020204030204" pitchFamily="34" charset="0"/>
                <a:cs typeface="Calibri" panose="020F0502020204030204" pitchFamily="34" charset="0"/>
              </a:rPr>
              <a:t>Coronal CT image with asymmetric elongated right thyroid lobe</a:t>
            </a:r>
          </a:p>
        </p:txBody>
      </p:sp>
      <p:sp>
        <p:nvSpPr>
          <p:cNvPr id="9" name="TextBox 8">
            <a:extLst>
              <a:ext uri="{FF2B5EF4-FFF2-40B4-BE49-F238E27FC236}">
                <a16:creationId xmlns:a16="http://schemas.microsoft.com/office/drawing/2014/main" id="{6B36D4A9-DCBF-4C4B-8061-21476D2E3AA6}"/>
              </a:ext>
            </a:extLst>
          </p:cNvPr>
          <p:cNvSpPr txBox="1"/>
          <p:nvPr/>
        </p:nvSpPr>
        <p:spPr>
          <a:xfrm>
            <a:off x="196900" y="1885909"/>
            <a:ext cx="11541493" cy="461665"/>
          </a:xfrm>
          <a:prstGeom prst="rect">
            <a:avLst/>
          </a:prstGeom>
          <a:noFill/>
        </p:spPr>
        <p:txBody>
          <a:bodyPr wrap="none" rtlCol="0">
            <a:spAutoFit/>
          </a:bodyPr>
          <a:lstStyle/>
          <a:p>
            <a:r>
              <a:rPr lang="en-US" sz="2400" b="1" dirty="0">
                <a:solidFill>
                  <a:schemeClr val="tx2"/>
                </a:solidFill>
                <a:latin typeface="Calibri" panose="020F0502020204030204" pitchFamily="34" charset="0"/>
                <a:cs typeface="Calibri" panose="020F0502020204030204" pitchFamily="34" charset="0"/>
              </a:rPr>
              <a:t>Clinical Presentation:  </a:t>
            </a:r>
            <a:r>
              <a:rPr lang="en-US" sz="2200" b="1" dirty="0">
                <a:latin typeface="Calibri" panose="020F0502020204030204" pitchFamily="34" charset="0"/>
                <a:cs typeface="Calibri" panose="020F0502020204030204" pitchFamily="34" charset="0"/>
              </a:rPr>
              <a:t>Often incidental as in this 15 month old with neck swelling, CT to r/o RPA</a:t>
            </a:r>
            <a:endParaRPr lang="en-US" sz="2200" dirty="0"/>
          </a:p>
        </p:txBody>
      </p:sp>
    </p:spTree>
    <p:extLst>
      <p:ext uri="{BB962C8B-B14F-4D97-AF65-F5344CB8AC3E}">
        <p14:creationId xmlns:p14="http://schemas.microsoft.com/office/powerpoint/2010/main" val="1731121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27B0F-C828-4895-A0A9-4B6D0FAC4DED}"/>
              </a:ext>
            </a:extLst>
          </p:cNvPr>
          <p:cNvSpPr>
            <a:spLocks noGrp="1"/>
          </p:cNvSpPr>
          <p:nvPr>
            <p:ph type="title"/>
          </p:nvPr>
        </p:nvSpPr>
        <p:spPr/>
        <p:txBody>
          <a:bodyPr/>
          <a:lstStyle/>
          <a:p>
            <a:r>
              <a:rPr lang="en-US" dirty="0"/>
              <a:t>Case 3b:</a:t>
            </a:r>
          </a:p>
        </p:txBody>
      </p:sp>
      <p:pic>
        <p:nvPicPr>
          <p:cNvPr id="5" name="Content Placeholder 4" descr="A picture containing book, text&#10;&#10;Description automatically generated">
            <a:extLst>
              <a:ext uri="{FF2B5EF4-FFF2-40B4-BE49-F238E27FC236}">
                <a16:creationId xmlns:a16="http://schemas.microsoft.com/office/drawing/2014/main" id="{7A51F25C-993A-4EA2-BE81-87BDEED45CFA}"/>
              </a:ext>
            </a:extLst>
          </p:cNvPr>
          <p:cNvPicPr>
            <a:picLocks noGrp="1" noChangeAspect="1"/>
          </p:cNvPicPr>
          <p:nvPr>
            <p:ph idx="1"/>
          </p:nvPr>
        </p:nvPicPr>
        <p:blipFill rotWithShape="1">
          <a:blip r:embed="rId2"/>
          <a:srcRect l="7504" t="16756" r="9949" b="21116"/>
          <a:stretch/>
        </p:blipFill>
        <p:spPr>
          <a:xfrm>
            <a:off x="7199368" y="2101030"/>
            <a:ext cx="5165124" cy="3887495"/>
          </a:xfrm>
        </p:spPr>
      </p:pic>
      <p:sp>
        <p:nvSpPr>
          <p:cNvPr id="6" name="TextBox 5">
            <a:extLst>
              <a:ext uri="{FF2B5EF4-FFF2-40B4-BE49-F238E27FC236}">
                <a16:creationId xmlns:a16="http://schemas.microsoft.com/office/drawing/2014/main" id="{34811E51-394B-43B3-BC25-72F56823BCB4}"/>
              </a:ext>
            </a:extLst>
          </p:cNvPr>
          <p:cNvSpPr txBox="1"/>
          <p:nvPr/>
        </p:nvSpPr>
        <p:spPr>
          <a:xfrm>
            <a:off x="432298" y="5988525"/>
            <a:ext cx="11759702" cy="1077218"/>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Axial CT neck shows complex fluid collection in submental space and normal thyroid tissue (</a:t>
            </a:r>
            <a:r>
              <a:rPr lang="en-US" sz="2000" dirty="0">
                <a:solidFill>
                  <a:srgbClr val="FF8D8D"/>
                </a:solidFill>
                <a:latin typeface="Calibri" panose="020F0502020204030204" pitchFamily="34" charset="0"/>
                <a:cs typeface="Calibri" panose="020F0502020204030204" pitchFamily="34" charset="0"/>
              </a:rPr>
              <a:t>pink arrow</a:t>
            </a:r>
            <a:r>
              <a:rPr lang="en-US" sz="2000" dirty="0">
                <a:latin typeface="Calibri" panose="020F0502020204030204" pitchFamily="34" charset="0"/>
                <a:cs typeface="Calibri" panose="020F0502020204030204" pitchFamily="34" charset="0"/>
              </a:rPr>
              <a:t>) </a:t>
            </a:r>
          </a:p>
          <a:p>
            <a:r>
              <a:rPr lang="en-US" sz="2000" dirty="0">
                <a:latin typeface="Calibri" panose="020F0502020204030204" pitchFamily="34" charset="0"/>
                <a:cs typeface="Calibri" panose="020F0502020204030204" pitchFamily="34" charset="0"/>
              </a:rPr>
              <a:t>Sagittal CT neck shows location inferior to the base of the tongue ( </a:t>
            </a:r>
            <a:r>
              <a:rPr lang="en-US" sz="2000" dirty="0">
                <a:solidFill>
                  <a:srgbClr val="00B050"/>
                </a:solidFill>
                <a:latin typeface="Calibri" panose="020F0502020204030204" pitchFamily="34" charset="0"/>
                <a:cs typeface="Calibri" panose="020F0502020204030204" pitchFamily="34" charset="0"/>
              </a:rPr>
              <a:t>green arrow</a:t>
            </a:r>
            <a:r>
              <a:rPr lang="en-US" sz="2000" dirty="0">
                <a:latin typeface="Calibri" panose="020F0502020204030204" pitchFamily="34" charset="0"/>
                <a:cs typeface="Calibri" panose="020F0502020204030204" pitchFamily="34" charset="0"/>
              </a:rPr>
              <a:t>) without mass effect on airway</a:t>
            </a:r>
          </a:p>
          <a:p>
            <a:endParaRPr lang="en-US" sz="24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599462DC-0237-48D9-8827-7351345E6E72}"/>
              </a:ext>
            </a:extLst>
          </p:cNvPr>
          <p:cNvSpPr txBox="1"/>
          <p:nvPr/>
        </p:nvSpPr>
        <p:spPr>
          <a:xfrm>
            <a:off x="3767328" y="2210567"/>
            <a:ext cx="3166278" cy="3416320"/>
          </a:xfrm>
          <a:prstGeom prst="rect">
            <a:avLst/>
          </a:prstGeom>
          <a:noFill/>
        </p:spPr>
        <p:txBody>
          <a:bodyPr wrap="square" rtlCol="0">
            <a:spAutoFit/>
          </a:bodyPr>
          <a:lstStyle/>
          <a:p>
            <a:r>
              <a:rPr lang="en-US" sz="2400" b="1" dirty="0">
                <a:solidFill>
                  <a:srgbClr val="FF8D8D"/>
                </a:solidFill>
                <a:latin typeface="Calibri" panose="020F0502020204030204" pitchFamily="34" charset="0"/>
                <a:cs typeface="Calibri" panose="020F0502020204030204" pitchFamily="34" charset="0"/>
              </a:rPr>
              <a:t>Imaging :</a:t>
            </a:r>
          </a:p>
          <a:p>
            <a:r>
              <a:rPr lang="en-US" dirty="0"/>
              <a:t>Abscess in deep submental space with surrounding cellulitis</a:t>
            </a:r>
          </a:p>
          <a:p>
            <a:endParaRPr lang="en-US" dirty="0"/>
          </a:p>
          <a:p>
            <a:r>
              <a:rPr lang="en-US" dirty="0"/>
              <a:t>Considerations include </a:t>
            </a:r>
            <a:r>
              <a:rPr lang="en-US" dirty="0" err="1"/>
              <a:t>infectedvallecular</a:t>
            </a:r>
            <a:r>
              <a:rPr lang="en-US" dirty="0"/>
              <a:t> cyst,</a:t>
            </a:r>
          </a:p>
          <a:p>
            <a:r>
              <a:rPr lang="en-US" dirty="0"/>
              <a:t>thyroglossal duct cyst, </a:t>
            </a:r>
          </a:p>
          <a:p>
            <a:r>
              <a:rPr lang="en-US" dirty="0"/>
              <a:t>less likely to be a dermoid</a:t>
            </a:r>
            <a:endParaRPr lang="en-US" sz="2400" b="1" dirty="0">
              <a:solidFill>
                <a:srgbClr val="FF8D8D"/>
              </a:solidFill>
              <a:latin typeface="Calibri" panose="020F0502020204030204" pitchFamily="34" charset="0"/>
              <a:cs typeface="Calibri" panose="020F0502020204030204" pitchFamily="34" charset="0"/>
            </a:endParaRPr>
          </a:p>
          <a:p>
            <a:endParaRPr lang="en-US" sz="2400" b="1" dirty="0">
              <a:solidFill>
                <a:srgbClr val="FF8D8D"/>
              </a:solidFill>
              <a:latin typeface="Calibri" panose="020F0502020204030204" pitchFamily="34" charset="0"/>
              <a:cs typeface="Calibri" panose="020F0502020204030204" pitchFamily="34" charset="0"/>
            </a:endParaRPr>
          </a:p>
          <a:p>
            <a:r>
              <a:rPr lang="en-US" sz="2400" b="1" dirty="0">
                <a:solidFill>
                  <a:srgbClr val="FF8D8D"/>
                </a:solidFill>
                <a:latin typeface="Calibri" panose="020F0502020204030204" pitchFamily="34" charset="0"/>
                <a:cs typeface="Calibri" panose="020F0502020204030204" pitchFamily="34" charset="0"/>
              </a:rPr>
              <a:t>Normal thyroid present</a:t>
            </a:r>
          </a:p>
        </p:txBody>
      </p:sp>
      <p:sp>
        <p:nvSpPr>
          <p:cNvPr id="9" name="TextBox 8">
            <a:extLst>
              <a:ext uri="{FF2B5EF4-FFF2-40B4-BE49-F238E27FC236}">
                <a16:creationId xmlns:a16="http://schemas.microsoft.com/office/drawing/2014/main" id="{84E563D0-07ED-4C8F-9818-79FCDC8104B3}"/>
              </a:ext>
            </a:extLst>
          </p:cNvPr>
          <p:cNvSpPr txBox="1"/>
          <p:nvPr/>
        </p:nvSpPr>
        <p:spPr>
          <a:xfrm>
            <a:off x="646111" y="1391583"/>
            <a:ext cx="8866915" cy="738664"/>
          </a:xfrm>
          <a:prstGeom prst="rect">
            <a:avLst/>
          </a:prstGeom>
          <a:noFill/>
        </p:spPr>
        <p:txBody>
          <a:bodyPr wrap="none" rtlCol="0">
            <a:spAutoFit/>
          </a:bodyPr>
          <a:lstStyle/>
          <a:p>
            <a:r>
              <a:rPr lang="en-US" sz="2400" b="1" dirty="0">
                <a:solidFill>
                  <a:schemeClr val="tx2"/>
                </a:solidFill>
                <a:latin typeface="Calibri" panose="020F0502020204030204" pitchFamily="34" charset="0"/>
                <a:cs typeface="Calibri" panose="020F0502020204030204" pitchFamily="34" charset="0"/>
              </a:rPr>
              <a:t>Clinical Presentation:  </a:t>
            </a:r>
            <a:r>
              <a:rPr lang="en-US" dirty="0"/>
              <a:t>10 m/o male with rapidly progressing submandibular</a:t>
            </a:r>
          </a:p>
          <a:p>
            <a:r>
              <a:rPr lang="en-US" dirty="0"/>
              <a:t> and submental swelling concerning for Ludwig's angina</a:t>
            </a:r>
            <a:endParaRPr lang="en-US" sz="2200" dirty="0"/>
          </a:p>
        </p:txBody>
      </p:sp>
      <p:pic>
        <p:nvPicPr>
          <p:cNvPr id="11" name="Picture 10" descr="A picture containing diagram&#10;&#10;Description automatically generated">
            <a:extLst>
              <a:ext uri="{FF2B5EF4-FFF2-40B4-BE49-F238E27FC236}">
                <a16:creationId xmlns:a16="http://schemas.microsoft.com/office/drawing/2014/main" id="{B34CB92B-C4BB-4AEE-B4DC-6444FDCBA7DA}"/>
              </a:ext>
            </a:extLst>
          </p:cNvPr>
          <p:cNvPicPr>
            <a:picLocks noChangeAspect="1"/>
          </p:cNvPicPr>
          <p:nvPr/>
        </p:nvPicPr>
        <p:blipFill rotWithShape="1">
          <a:blip r:embed="rId3"/>
          <a:srcRect l="20720" t="22418" r="18916" b="8546"/>
          <a:stretch/>
        </p:blipFill>
        <p:spPr>
          <a:xfrm>
            <a:off x="432298" y="2101029"/>
            <a:ext cx="3335030" cy="3814029"/>
          </a:xfrm>
          <a:prstGeom prst="rect">
            <a:avLst/>
          </a:prstGeom>
        </p:spPr>
      </p:pic>
      <p:sp>
        <p:nvSpPr>
          <p:cNvPr id="12" name="Arrow: Left 11">
            <a:extLst>
              <a:ext uri="{FF2B5EF4-FFF2-40B4-BE49-F238E27FC236}">
                <a16:creationId xmlns:a16="http://schemas.microsoft.com/office/drawing/2014/main" id="{1067B791-CCF4-4789-BBD9-7D444F834391}"/>
              </a:ext>
            </a:extLst>
          </p:cNvPr>
          <p:cNvSpPr/>
          <p:nvPr/>
        </p:nvSpPr>
        <p:spPr>
          <a:xfrm rot="2578533">
            <a:off x="2297224" y="4463859"/>
            <a:ext cx="1464267" cy="322478"/>
          </a:xfrm>
          <a:prstGeom prst="leftArrow">
            <a:avLst/>
          </a:prstGeom>
          <a:solidFill>
            <a:srgbClr val="FF8D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 12">
            <a:extLst>
              <a:ext uri="{FF2B5EF4-FFF2-40B4-BE49-F238E27FC236}">
                <a16:creationId xmlns:a16="http://schemas.microsoft.com/office/drawing/2014/main" id="{57807880-FE23-489A-9452-7BDC2E93914C}"/>
              </a:ext>
            </a:extLst>
          </p:cNvPr>
          <p:cNvSpPr/>
          <p:nvPr/>
        </p:nvSpPr>
        <p:spPr>
          <a:xfrm rot="2578533">
            <a:off x="9406595" y="4765709"/>
            <a:ext cx="1464267" cy="322478"/>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5818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27B0F-C828-4895-A0A9-4B6D0FAC4DED}"/>
              </a:ext>
            </a:extLst>
          </p:cNvPr>
          <p:cNvSpPr>
            <a:spLocks noGrp="1"/>
          </p:cNvSpPr>
          <p:nvPr>
            <p:ph type="title"/>
          </p:nvPr>
        </p:nvSpPr>
        <p:spPr>
          <a:xfrm>
            <a:off x="646111" y="452718"/>
            <a:ext cx="11545889" cy="1400530"/>
          </a:xfrm>
        </p:spPr>
        <p:txBody>
          <a:bodyPr/>
          <a:lstStyle/>
          <a:p>
            <a:r>
              <a:rPr lang="en-US" dirty="0"/>
              <a:t>Case 3b: Infected thyroglossal duct cyst</a:t>
            </a:r>
          </a:p>
        </p:txBody>
      </p:sp>
      <p:pic>
        <p:nvPicPr>
          <p:cNvPr id="5" name="Content Placeholder 4" descr="A picture containing book, text&#10;&#10;Description automatically generated">
            <a:extLst>
              <a:ext uri="{FF2B5EF4-FFF2-40B4-BE49-F238E27FC236}">
                <a16:creationId xmlns:a16="http://schemas.microsoft.com/office/drawing/2014/main" id="{7A51F25C-993A-4EA2-BE81-87BDEED45CFA}"/>
              </a:ext>
            </a:extLst>
          </p:cNvPr>
          <p:cNvPicPr>
            <a:picLocks noGrp="1" noChangeAspect="1"/>
          </p:cNvPicPr>
          <p:nvPr>
            <p:ph idx="1"/>
          </p:nvPr>
        </p:nvPicPr>
        <p:blipFill rotWithShape="1">
          <a:blip r:embed="rId2"/>
          <a:srcRect l="7504" t="16756" r="9949" b="21116"/>
          <a:stretch/>
        </p:blipFill>
        <p:spPr>
          <a:xfrm>
            <a:off x="7199368" y="2101030"/>
            <a:ext cx="5165124" cy="3887495"/>
          </a:xfrm>
        </p:spPr>
      </p:pic>
      <p:sp>
        <p:nvSpPr>
          <p:cNvPr id="6" name="TextBox 5">
            <a:extLst>
              <a:ext uri="{FF2B5EF4-FFF2-40B4-BE49-F238E27FC236}">
                <a16:creationId xmlns:a16="http://schemas.microsoft.com/office/drawing/2014/main" id="{34811E51-394B-43B3-BC25-72F56823BCB4}"/>
              </a:ext>
            </a:extLst>
          </p:cNvPr>
          <p:cNvSpPr txBox="1"/>
          <p:nvPr/>
        </p:nvSpPr>
        <p:spPr>
          <a:xfrm>
            <a:off x="432298" y="5988525"/>
            <a:ext cx="11759702" cy="1077218"/>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Axial CT neck shows complex fluid collection in submental space and normal thyroid tissue (</a:t>
            </a:r>
            <a:r>
              <a:rPr lang="en-US" sz="2000" dirty="0">
                <a:solidFill>
                  <a:srgbClr val="FF8D8D"/>
                </a:solidFill>
                <a:latin typeface="Calibri" panose="020F0502020204030204" pitchFamily="34" charset="0"/>
                <a:cs typeface="Calibri" panose="020F0502020204030204" pitchFamily="34" charset="0"/>
              </a:rPr>
              <a:t>pink arrow</a:t>
            </a:r>
            <a:r>
              <a:rPr lang="en-US" sz="2000" dirty="0">
                <a:latin typeface="Calibri" panose="020F0502020204030204" pitchFamily="34" charset="0"/>
                <a:cs typeface="Calibri" panose="020F0502020204030204" pitchFamily="34" charset="0"/>
              </a:rPr>
              <a:t>) </a:t>
            </a:r>
          </a:p>
          <a:p>
            <a:r>
              <a:rPr lang="en-US" sz="2000" dirty="0">
                <a:latin typeface="Calibri" panose="020F0502020204030204" pitchFamily="34" charset="0"/>
                <a:cs typeface="Calibri" panose="020F0502020204030204" pitchFamily="34" charset="0"/>
              </a:rPr>
              <a:t>Sagittal CT neck shows location inferior to the base of the tongue ( </a:t>
            </a:r>
            <a:r>
              <a:rPr lang="en-US" sz="2000" dirty="0">
                <a:solidFill>
                  <a:srgbClr val="00B050"/>
                </a:solidFill>
                <a:latin typeface="Calibri" panose="020F0502020204030204" pitchFamily="34" charset="0"/>
                <a:cs typeface="Calibri" panose="020F0502020204030204" pitchFamily="34" charset="0"/>
              </a:rPr>
              <a:t>green arrow</a:t>
            </a:r>
            <a:r>
              <a:rPr lang="en-US" sz="2000" dirty="0">
                <a:latin typeface="Calibri" panose="020F0502020204030204" pitchFamily="34" charset="0"/>
                <a:cs typeface="Calibri" panose="020F0502020204030204" pitchFamily="34" charset="0"/>
              </a:rPr>
              <a:t>) without mass effect on airway</a:t>
            </a:r>
          </a:p>
          <a:p>
            <a:endParaRPr lang="en-US" sz="24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599462DC-0237-48D9-8827-7351345E6E72}"/>
              </a:ext>
            </a:extLst>
          </p:cNvPr>
          <p:cNvSpPr txBox="1"/>
          <p:nvPr/>
        </p:nvSpPr>
        <p:spPr>
          <a:xfrm>
            <a:off x="3767328" y="2210567"/>
            <a:ext cx="3166278" cy="3416320"/>
          </a:xfrm>
          <a:prstGeom prst="rect">
            <a:avLst/>
          </a:prstGeom>
          <a:noFill/>
        </p:spPr>
        <p:txBody>
          <a:bodyPr wrap="square" rtlCol="0">
            <a:spAutoFit/>
          </a:bodyPr>
          <a:lstStyle/>
          <a:p>
            <a:r>
              <a:rPr lang="en-US" sz="2400" b="1" dirty="0">
                <a:solidFill>
                  <a:srgbClr val="FF8D8D"/>
                </a:solidFill>
                <a:latin typeface="Calibri" panose="020F0502020204030204" pitchFamily="34" charset="0"/>
                <a:cs typeface="Calibri" panose="020F0502020204030204" pitchFamily="34" charset="0"/>
              </a:rPr>
              <a:t>Imaging :</a:t>
            </a:r>
          </a:p>
          <a:p>
            <a:r>
              <a:rPr lang="en-US" dirty="0"/>
              <a:t>Abscess in deep submental space with surrounding cellulitis</a:t>
            </a:r>
          </a:p>
          <a:p>
            <a:endParaRPr lang="en-US" dirty="0"/>
          </a:p>
          <a:p>
            <a:r>
              <a:rPr lang="en-US" dirty="0"/>
              <a:t>Considerations include infected vallecular cyst,</a:t>
            </a:r>
          </a:p>
          <a:p>
            <a:r>
              <a:rPr lang="en-US" dirty="0"/>
              <a:t>thyroglossal duct cyst, </a:t>
            </a:r>
          </a:p>
          <a:p>
            <a:r>
              <a:rPr lang="en-US" dirty="0"/>
              <a:t>less likely to be a dermoid</a:t>
            </a:r>
            <a:endParaRPr lang="en-US" sz="2400" b="1" dirty="0">
              <a:solidFill>
                <a:srgbClr val="FF8D8D"/>
              </a:solidFill>
              <a:latin typeface="Calibri" panose="020F0502020204030204" pitchFamily="34" charset="0"/>
              <a:cs typeface="Calibri" panose="020F0502020204030204" pitchFamily="34" charset="0"/>
            </a:endParaRPr>
          </a:p>
          <a:p>
            <a:endParaRPr lang="en-US" sz="2400" b="1" dirty="0">
              <a:solidFill>
                <a:srgbClr val="FF8D8D"/>
              </a:solidFill>
              <a:latin typeface="Calibri" panose="020F0502020204030204" pitchFamily="34" charset="0"/>
              <a:cs typeface="Calibri" panose="020F0502020204030204" pitchFamily="34" charset="0"/>
            </a:endParaRPr>
          </a:p>
          <a:p>
            <a:r>
              <a:rPr lang="en-US" sz="2400" b="1" dirty="0">
                <a:solidFill>
                  <a:srgbClr val="FF8D8D"/>
                </a:solidFill>
                <a:latin typeface="Calibri" panose="020F0502020204030204" pitchFamily="34" charset="0"/>
                <a:cs typeface="Calibri" panose="020F0502020204030204" pitchFamily="34" charset="0"/>
              </a:rPr>
              <a:t>Normal thyroid present</a:t>
            </a:r>
          </a:p>
        </p:txBody>
      </p:sp>
      <p:sp>
        <p:nvSpPr>
          <p:cNvPr id="9" name="TextBox 8">
            <a:extLst>
              <a:ext uri="{FF2B5EF4-FFF2-40B4-BE49-F238E27FC236}">
                <a16:creationId xmlns:a16="http://schemas.microsoft.com/office/drawing/2014/main" id="{84E563D0-07ED-4C8F-9818-79FCDC8104B3}"/>
              </a:ext>
            </a:extLst>
          </p:cNvPr>
          <p:cNvSpPr txBox="1"/>
          <p:nvPr/>
        </p:nvSpPr>
        <p:spPr>
          <a:xfrm>
            <a:off x="646111" y="1391583"/>
            <a:ext cx="8866915" cy="738664"/>
          </a:xfrm>
          <a:prstGeom prst="rect">
            <a:avLst/>
          </a:prstGeom>
          <a:noFill/>
        </p:spPr>
        <p:txBody>
          <a:bodyPr wrap="none" rtlCol="0">
            <a:spAutoFit/>
          </a:bodyPr>
          <a:lstStyle/>
          <a:p>
            <a:r>
              <a:rPr lang="en-US" sz="2400" b="1" dirty="0">
                <a:solidFill>
                  <a:schemeClr val="tx2"/>
                </a:solidFill>
                <a:latin typeface="Calibri" panose="020F0502020204030204" pitchFamily="34" charset="0"/>
                <a:cs typeface="Calibri" panose="020F0502020204030204" pitchFamily="34" charset="0"/>
              </a:rPr>
              <a:t>Clinical Presentation:  </a:t>
            </a:r>
            <a:r>
              <a:rPr lang="en-US" dirty="0"/>
              <a:t>10 m/o male with rapidly progressing submandibular</a:t>
            </a:r>
          </a:p>
          <a:p>
            <a:r>
              <a:rPr lang="en-US" dirty="0"/>
              <a:t> and submental swelling concerning for Ludwig's angina</a:t>
            </a:r>
            <a:endParaRPr lang="en-US" sz="2200" dirty="0"/>
          </a:p>
        </p:txBody>
      </p:sp>
      <p:pic>
        <p:nvPicPr>
          <p:cNvPr id="11" name="Picture 10" descr="A picture containing diagram&#10;&#10;Description automatically generated">
            <a:extLst>
              <a:ext uri="{FF2B5EF4-FFF2-40B4-BE49-F238E27FC236}">
                <a16:creationId xmlns:a16="http://schemas.microsoft.com/office/drawing/2014/main" id="{B34CB92B-C4BB-4AEE-B4DC-6444FDCBA7DA}"/>
              </a:ext>
            </a:extLst>
          </p:cNvPr>
          <p:cNvPicPr>
            <a:picLocks noChangeAspect="1"/>
          </p:cNvPicPr>
          <p:nvPr/>
        </p:nvPicPr>
        <p:blipFill rotWithShape="1">
          <a:blip r:embed="rId3"/>
          <a:srcRect l="20720" t="22418" r="18916" b="8546"/>
          <a:stretch/>
        </p:blipFill>
        <p:spPr>
          <a:xfrm>
            <a:off x="432298" y="2101029"/>
            <a:ext cx="3335030" cy="3814029"/>
          </a:xfrm>
          <a:prstGeom prst="rect">
            <a:avLst/>
          </a:prstGeom>
        </p:spPr>
      </p:pic>
      <p:sp>
        <p:nvSpPr>
          <p:cNvPr id="12" name="Arrow: Left 11">
            <a:extLst>
              <a:ext uri="{FF2B5EF4-FFF2-40B4-BE49-F238E27FC236}">
                <a16:creationId xmlns:a16="http://schemas.microsoft.com/office/drawing/2014/main" id="{1067B791-CCF4-4789-BBD9-7D444F834391}"/>
              </a:ext>
            </a:extLst>
          </p:cNvPr>
          <p:cNvSpPr/>
          <p:nvPr/>
        </p:nvSpPr>
        <p:spPr>
          <a:xfrm rot="2578533">
            <a:off x="2297224" y="4463859"/>
            <a:ext cx="1464267" cy="322478"/>
          </a:xfrm>
          <a:prstGeom prst="leftArrow">
            <a:avLst/>
          </a:prstGeom>
          <a:solidFill>
            <a:srgbClr val="FF8D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 12">
            <a:extLst>
              <a:ext uri="{FF2B5EF4-FFF2-40B4-BE49-F238E27FC236}">
                <a16:creationId xmlns:a16="http://schemas.microsoft.com/office/drawing/2014/main" id="{57807880-FE23-489A-9452-7BDC2E93914C}"/>
              </a:ext>
            </a:extLst>
          </p:cNvPr>
          <p:cNvSpPr/>
          <p:nvPr/>
        </p:nvSpPr>
        <p:spPr>
          <a:xfrm rot="2578533">
            <a:off x="9406595" y="4765709"/>
            <a:ext cx="1464267" cy="322478"/>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9512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9E6F-77DB-B940-AA01-1DCCE887D0B8}"/>
              </a:ext>
            </a:extLst>
          </p:cNvPr>
          <p:cNvSpPr>
            <a:spLocks noGrp="1"/>
          </p:cNvSpPr>
          <p:nvPr>
            <p:ph type="title"/>
          </p:nvPr>
        </p:nvSpPr>
        <p:spPr>
          <a:xfrm>
            <a:off x="196901" y="98560"/>
            <a:ext cx="11798199" cy="1161768"/>
          </a:xfrm>
        </p:spPr>
        <p:txBody>
          <a:bodyPr/>
          <a:lstStyle/>
          <a:p>
            <a:r>
              <a:rPr lang="en-US" b="1" dirty="0">
                <a:latin typeface="Calibri" panose="020F0502020204030204" pitchFamily="34" charset="0"/>
                <a:cs typeface="Calibri" panose="020F0502020204030204" pitchFamily="34" charset="0"/>
              </a:rPr>
              <a:t>Case 4: Rhabdomyosarcoma</a:t>
            </a:r>
          </a:p>
        </p:txBody>
      </p:sp>
      <p:sp>
        <p:nvSpPr>
          <p:cNvPr id="10" name="Rectangle 9">
            <a:extLst>
              <a:ext uri="{FF2B5EF4-FFF2-40B4-BE49-F238E27FC236}">
                <a16:creationId xmlns:a16="http://schemas.microsoft.com/office/drawing/2014/main" id="{B78CDA08-7E80-E346-933C-1381C6AE442D}"/>
              </a:ext>
            </a:extLst>
          </p:cNvPr>
          <p:cNvSpPr/>
          <p:nvPr/>
        </p:nvSpPr>
        <p:spPr>
          <a:xfrm>
            <a:off x="61993" y="5463036"/>
            <a:ext cx="4587280" cy="707886"/>
          </a:xfrm>
          <a:prstGeom prst="rect">
            <a:avLst/>
          </a:prstGeom>
          <a:ln>
            <a:solidFill>
              <a:schemeClr val="tx1"/>
            </a:solidFill>
          </a:ln>
        </p:spPr>
        <p:txBody>
          <a:bodyPr wrap="square">
            <a:spAutoFit/>
          </a:bodyPr>
          <a:lstStyle/>
          <a:p>
            <a:r>
              <a:rPr lang="en-US" sz="2000" b="1" dirty="0">
                <a:latin typeface="Calibri" panose="020F0502020204030204" pitchFamily="34" charset="0"/>
                <a:cs typeface="Calibri" panose="020F0502020204030204" pitchFamily="34" charset="0"/>
              </a:rPr>
              <a:t>Lateral airway radiograph:  soft tissue </a:t>
            </a:r>
          </a:p>
          <a:p>
            <a:r>
              <a:rPr lang="en-US" sz="2000" b="1" dirty="0">
                <a:latin typeface="Calibri" panose="020F0502020204030204" pitchFamily="34" charset="0"/>
                <a:cs typeface="Calibri" panose="020F0502020204030204" pitchFamily="34" charset="0"/>
              </a:rPr>
              <a:t>density lesion in oropharynx (red arrow).</a:t>
            </a:r>
          </a:p>
        </p:txBody>
      </p:sp>
      <p:pic>
        <p:nvPicPr>
          <p:cNvPr id="11" name="Picture 2">
            <a:extLst>
              <a:ext uri="{FF2B5EF4-FFF2-40B4-BE49-F238E27FC236}">
                <a16:creationId xmlns:a16="http://schemas.microsoft.com/office/drawing/2014/main" id="{372551DB-8772-A94E-BFF2-60EC9A69CD6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62" t="17369" r="39682" b="30924"/>
          <a:stretch/>
        </p:blipFill>
        <p:spPr bwMode="auto">
          <a:xfrm>
            <a:off x="61991" y="1753288"/>
            <a:ext cx="4587281" cy="3708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a:extLst>
              <a:ext uri="{FF2B5EF4-FFF2-40B4-BE49-F238E27FC236}">
                <a16:creationId xmlns:a16="http://schemas.microsoft.com/office/drawing/2014/main" id="{5AD104D5-3F7E-2A41-A14F-D3EAA6EF4F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09" t="11438" r="6494" b="7604"/>
          <a:stretch/>
        </p:blipFill>
        <p:spPr bwMode="auto">
          <a:xfrm>
            <a:off x="8100811" y="1590260"/>
            <a:ext cx="3894288" cy="3830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a:extLst>
              <a:ext uri="{FF2B5EF4-FFF2-40B4-BE49-F238E27FC236}">
                <a16:creationId xmlns:a16="http://schemas.microsoft.com/office/drawing/2014/main" id="{D75A5CBD-66AF-A949-96CE-095AB9D17CFA}"/>
              </a:ext>
            </a:extLst>
          </p:cNvPr>
          <p:cNvSpPr/>
          <p:nvPr/>
        </p:nvSpPr>
        <p:spPr>
          <a:xfrm rot="12198284" flipH="1">
            <a:off x="768275" y="2620863"/>
            <a:ext cx="663053" cy="324214"/>
          </a:xfrm>
          <a:prstGeom prst="rightArrow">
            <a:avLst>
              <a:gd name="adj1" fmla="val 42000"/>
              <a:gd name="adj2"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highlight>
                <a:srgbClr val="800000"/>
              </a:highlight>
            </a:endParaRPr>
          </a:p>
        </p:txBody>
      </p:sp>
      <p:sp>
        <p:nvSpPr>
          <p:cNvPr id="9" name="TextBox 8">
            <a:extLst>
              <a:ext uri="{FF2B5EF4-FFF2-40B4-BE49-F238E27FC236}">
                <a16:creationId xmlns:a16="http://schemas.microsoft.com/office/drawing/2014/main" id="{C24D99DA-FA40-B44C-9047-193928D8A577}"/>
              </a:ext>
            </a:extLst>
          </p:cNvPr>
          <p:cNvSpPr txBox="1"/>
          <p:nvPr/>
        </p:nvSpPr>
        <p:spPr>
          <a:xfrm>
            <a:off x="4649272" y="1590260"/>
            <a:ext cx="4016634" cy="3847207"/>
          </a:xfrm>
          <a:prstGeom prst="rect">
            <a:avLst/>
          </a:prstGeom>
          <a:noFill/>
        </p:spPr>
        <p:txBody>
          <a:bodyPr wrap="square" rtlCol="0">
            <a:spAutoFit/>
          </a:bodyPr>
          <a:lstStyle/>
          <a:p>
            <a:endParaRPr lang="en-US" sz="2200" b="1" dirty="0">
              <a:solidFill>
                <a:srgbClr val="FF8D8D"/>
              </a:solidFill>
              <a:latin typeface="Calibri" panose="020F0502020204030204" pitchFamily="34" charset="0"/>
              <a:cs typeface="Calibri" panose="020F0502020204030204" pitchFamily="34" charset="0"/>
            </a:endParaRPr>
          </a:p>
          <a:p>
            <a:r>
              <a:rPr lang="en-US" sz="2400" b="1" dirty="0">
                <a:solidFill>
                  <a:srgbClr val="FF8D8D"/>
                </a:solidFill>
                <a:latin typeface="Calibri" panose="020F0502020204030204" pitchFamily="34" charset="0"/>
                <a:cs typeface="Calibri" panose="020F0502020204030204" pitchFamily="34" charset="0"/>
              </a:rPr>
              <a:t>Basic facts:</a:t>
            </a:r>
          </a:p>
          <a:p>
            <a:pPr marL="342900" indent="-342900">
              <a:buFontTx/>
              <a:buChar char="-"/>
            </a:pPr>
            <a:r>
              <a:rPr lang="en-US" sz="2200" dirty="0">
                <a:latin typeface="Calibri" panose="020F0502020204030204" pitchFamily="34" charset="0"/>
                <a:cs typeface="Calibri" panose="020F0502020204030204" pitchFamily="34" charset="0"/>
              </a:rPr>
              <a:t>slight male predilection </a:t>
            </a:r>
          </a:p>
          <a:p>
            <a:r>
              <a:rPr lang="en-US" sz="2200" dirty="0">
                <a:latin typeface="Calibri" panose="020F0502020204030204" pitchFamily="34" charset="0"/>
                <a:cs typeface="Calibri" panose="020F0502020204030204" pitchFamily="34" charset="0"/>
              </a:rPr>
              <a:t>      (M:F 1.67:1)</a:t>
            </a:r>
          </a:p>
          <a:p>
            <a:r>
              <a:rPr lang="en-US" sz="2200" dirty="0">
                <a:latin typeface="Calibri" panose="020F0502020204030204" pitchFamily="34" charset="0"/>
                <a:cs typeface="Calibri" panose="020F0502020204030204" pitchFamily="34" charset="0"/>
              </a:rPr>
              <a:t> -    Rare in infants</a:t>
            </a:r>
          </a:p>
          <a:p>
            <a:endParaRPr lang="en-US"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Distribution</a:t>
            </a:r>
          </a:p>
          <a:p>
            <a:pPr marL="285750" indent="-285750">
              <a:buFontTx/>
              <a:buChar char="-"/>
            </a:pPr>
            <a:r>
              <a:rPr lang="en-US" sz="2200" dirty="0">
                <a:latin typeface="Calibri" panose="020F0502020204030204" pitchFamily="34" charset="0"/>
                <a:cs typeface="Calibri" panose="020F0502020204030204" pitchFamily="34" charset="0"/>
              </a:rPr>
              <a:t>head and neck: ~50% </a:t>
            </a:r>
          </a:p>
          <a:p>
            <a:pPr marL="285750" indent="-285750">
              <a:buFontTx/>
              <a:buChar char="-"/>
            </a:pPr>
            <a:r>
              <a:rPr lang="en-US" sz="2200" dirty="0" err="1">
                <a:latin typeface="Calibri" panose="020F0502020204030204" pitchFamily="34" charset="0"/>
                <a:cs typeface="Calibri" panose="020F0502020204030204" pitchFamily="34" charset="0"/>
              </a:rPr>
              <a:t>genito</a:t>
            </a:r>
            <a:r>
              <a:rPr lang="en-US" sz="2200" dirty="0">
                <a:latin typeface="Calibri" panose="020F0502020204030204" pitchFamily="34" charset="0"/>
                <a:cs typeface="Calibri" panose="020F0502020204030204" pitchFamily="34" charset="0"/>
              </a:rPr>
              <a:t>-urinary: ~25%</a:t>
            </a:r>
          </a:p>
          <a:p>
            <a:pPr marL="285750" indent="-285750">
              <a:buFontTx/>
              <a:buChar char="-"/>
            </a:pPr>
            <a:r>
              <a:rPr lang="en-US" sz="2200" dirty="0">
                <a:latin typeface="Calibri" panose="020F0502020204030204" pitchFamily="34" charset="0"/>
                <a:cs typeface="Calibri" panose="020F0502020204030204" pitchFamily="34" charset="0"/>
              </a:rPr>
              <a:t>extremities: ~15%</a:t>
            </a:r>
          </a:p>
          <a:p>
            <a:pPr marL="285750" indent="-285750">
              <a:buFontTx/>
              <a:buChar char="-"/>
            </a:pPr>
            <a:r>
              <a:rPr lang="en-US" sz="2200" dirty="0">
                <a:latin typeface="Calibri" panose="020F0502020204030204" pitchFamily="34" charset="0"/>
                <a:cs typeface="Calibri" panose="020F0502020204030204" pitchFamily="34" charset="0"/>
              </a:rPr>
              <a:t>other: ~10%</a:t>
            </a:r>
          </a:p>
        </p:txBody>
      </p:sp>
      <p:sp>
        <p:nvSpPr>
          <p:cNvPr id="8" name="Right Arrow 7">
            <a:extLst>
              <a:ext uri="{FF2B5EF4-FFF2-40B4-BE49-F238E27FC236}">
                <a16:creationId xmlns:a16="http://schemas.microsoft.com/office/drawing/2014/main" id="{08272638-AA62-D744-8716-B33CB034C622}"/>
              </a:ext>
            </a:extLst>
          </p:cNvPr>
          <p:cNvSpPr/>
          <p:nvPr/>
        </p:nvSpPr>
        <p:spPr>
          <a:xfrm rot="5400000" flipH="1">
            <a:off x="10127994" y="3126221"/>
            <a:ext cx="565697" cy="261540"/>
          </a:xfrm>
          <a:prstGeom prst="rightArrow">
            <a:avLst>
              <a:gd name="adj1" fmla="val 42000"/>
              <a:gd name="adj2"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highlight>
                <a:srgbClr val="800000"/>
              </a:highlight>
            </a:endParaRPr>
          </a:p>
        </p:txBody>
      </p:sp>
      <p:sp>
        <p:nvSpPr>
          <p:cNvPr id="3" name="TextBox 2">
            <a:extLst>
              <a:ext uri="{FF2B5EF4-FFF2-40B4-BE49-F238E27FC236}">
                <a16:creationId xmlns:a16="http://schemas.microsoft.com/office/drawing/2014/main" id="{4A37511C-1AA0-6D4F-B0A6-F5D397A89FE2}"/>
              </a:ext>
            </a:extLst>
          </p:cNvPr>
          <p:cNvSpPr txBox="1"/>
          <p:nvPr/>
        </p:nvSpPr>
        <p:spPr>
          <a:xfrm>
            <a:off x="196900" y="999929"/>
            <a:ext cx="11191535" cy="738664"/>
          </a:xfrm>
          <a:prstGeom prst="rect">
            <a:avLst/>
          </a:prstGeom>
          <a:noFill/>
        </p:spPr>
        <p:txBody>
          <a:bodyPr wrap="square" rtlCol="0">
            <a:spAutoFit/>
          </a:bodyPr>
          <a:lstStyle/>
          <a:p>
            <a:r>
              <a:rPr lang="en-US" sz="2400" b="1" dirty="0">
                <a:solidFill>
                  <a:schemeClr val="tx2"/>
                </a:solidFill>
                <a:latin typeface="Calibri" panose="020F0502020204030204" pitchFamily="34" charset="0"/>
                <a:cs typeface="Calibri" panose="020F0502020204030204" pitchFamily="34" charset="0"/>
              </a:rPr>
              <a:t>Clinical presentation:  </a:t>
            </a:r>
            <a:r>
              <a:rPr lang="en-US" sz="2200" b="1" dirty="0">
                <a:latin typeface="Calibri" panose="020F0502020204030204" pitchFamily="34" charset="0"/>
                <a:cs typeface="Calibri" panose="020F0502020204030204" pitchFamily="34" charset="0"/>
              </a:rPr>
              <a:t>25 month old with enlarging nasopharyngeal mass </a:t>
            </a:r>
          </a:p>
          <a:p>
            <a:endParaRPr lang="en-US" dirty="0"/>
          </a:p>
        </p:txBody>
      </p:sp>
      <p:sp>
        <p:nvSpPr>
          <p:cNvPr id="12" name="Right Arrow 11">
            <a:extLst>
              <a:ext uri="{FF2B5EF4-FFF2-40B4-BE49-F238E27FC236}">
                <a16:creationId xmlns:a16="http://schemas.microsoft.com/office/drawing/2014/main" id="{D75A5CBD-66AF-A949-96CE-095AB9D17CFA}"/>
              </a:ext>
            </a:extLst>
          </p:cNvPr>
          <p:cNvSpPr/>
          <p:nvPr/>
        </p:nvSpPr>
        <p:spPr>
          <a:xfrm rot="5400000" flipH="1">
            <a:off x="1442310" y="4357363"/>
            <a:ext cx="663053" cy="324214"/>
          </a:xfrm>
          <a:prstGeom prst="rightArrow">
            <a:avLst>
              <a:gd name="adj1" fmla="val 42000"/>
              <a:gd name="adj2"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highlight>
                <a:srgbClr val="800000"/>
              </a:highlight>
            </a:endParaRPr>
          </a:p>
        </p:txBody>
      </p:sp>
      <p:sp>
        <p:nvSpPr>
          <p:cNvPr id="13" name="Rectangle 12">
            <a:extLst>
              <a:ext uri="{FF2B5EF4-FFF2-40B4-BE49-F238E27FC236}">
                <a16:creationId xmlns:a16="http://schemas.microsoft.com/office/drawing/2014/main" id="{B78CDA08-7E80-E346-933C-1381C6AE442D}"/>
              </a:ext>
            </a:extLst>
          </p:cNvPr>
          <p:cNvSpPr/>
          <p:nvPr/>
        </p:nvSpPr>
        <p:spPr>
          <a:xfrm>
            <a:off x="8100811" y="5452062"/>
            <a:ext cx="3894288" cy="1323439"/>
          </a:xfrm>
          <a:prstGeom prst="rect">
            <a:avLst/>
          </a:prstGeom>
          <a:ln>
            <a:solidFill>
              <a:schemeClr val="tx1"/>
            </a:solidFill>
          </a:ln>
        </p:spPr>
        <p:txBody>
          <a:bodyPr wrap="square">
            <a:spAutoFit/>
          </a:bodyPr>
          <a:lstStyle/>
          <a:p>
            <a:r>
              <a:rPr lang="en-US" sz="2000" b="1" dirty="0">
                <a:latin typeface="Calibri" panose="020F0502020204030204" pitchFamily="34" charset="0"/>
                <a:cs typeface="Calibri" panose="020F0502020204030204" pitchFamily="34" charset="0"/>
              </a:rPr>
              <a:t>Axial CT, bone window:  Aggressive, infiltrative mass centered in the nasopharynx  with osseous destruction (red arrow).</a:t>
            </a:r>
          </a:p>
        </p:txBody>
      </p:sp>
    </p:spTree>
    <p:extLst>
      <p:ext uri="{BB962C8B-B14F-4D97-AF65-F5344CB8AC3E}">
        <p14:creationId xmlns:p14="http://schemas.microsoft.com/office/powerpoint/2010/main" val="959130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8B249-3A57-FC47-A988-21EFED0E17A4}"/>
              </a:ext>
            </a:extLst>
          </p:cNvPr>
          <p:cNvSpPr>
            <a:spLocks noGrp="1"/>
          </p:cNvSpPr>
          <p:nvPr>
            <p:ph type="title"/>
          </p:nvPr>
        </p:nvSpPr>
        <p:spPr>
          <a:xfrm>
            <a:off x="646111" y="146811"/>
            <a:ext cx="11204513" cy="1400530"/>
          </a:xfrm>
        </p:spPr>
        <p:txBody>
          <a:bodyPr/>
          <a:lstStyle/>
          <a:p>
            <a:r>
              <a:rPr lang="en-US" b="1" dirty="0">
                <a:latin typeface="Calibri" panose="020F0502020204030204" pitchFamily="34" charset="0"/>
                <a:cs typeface="Calibri" panose="020F0502020204030204" pitchFamily="34" charset="0"/>
              </a:rPr>
              <a:t>Case 4: Rhabdomyosarcoma</a:t>
            </a:r>
            <a:endParaRPr lang="en-US" dirty="0"/>
          </a:p>
        </p:txBody>
      </p:sp>
      <p:pic>
        <p:nvPicPr>
          <p:cNvPr id="4" name="Picture 7">
            <a:extLst>
              <a:ext uri="{FF2B5EF4-FFF2-40B4-BE49-F238E27FC236}">
                <a16:creationId xmlns:a16="http://schemas.microsoft.com/office/drawing/2014/main" id="{B26DDDC4-D3A6-A542-B609-8BB97F2863B8}"/>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13095" t="43702" r="29576" b="3894"/>
          <a:stretch/>
        </p:blipFill>
        <p:spPr bwMode="auto">
          <a:xfrm>
            <a:off x="5869060" y="1304609"/>
            <a:ext cx="4336946" cy="3964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434283B0-50F3-264F-8AE2-88B0471953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44" t="32975" r="35860" b="19160"/>
          <a:stretch/>
        </p:blipFill>
        <p:spPr bwMode="auto">
          <a:xfrm>
            <a:off x="454082" y="1297031"/>
            <a:ext cx="4336946" cy="3931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7B6971B4-4AC5-1745-AEDC-C70F0E403635}"/>
              </a:ext>
            </a:extLst>
          </p:cNvPr>
          <p:cNvSpPr/>
          <p:nvPr/>
        </p:nvSpPr>
        <p:spPr>
          <a:xfrm>
            <a:off x="119232" y="5670724"/>
            <a:ext cx="11896758" cy="769441"/>
          </a:xfrm>
          <a:prstGeom prst="rect">
            <a:avLst/>
          </a:prstGeom>
          <a:ln>
            <a:solidFill>
              <a:schemeClr val="tx1"/>
            </a:solidFill>
          </a:ln>
        </p:spPr>
        <p:txBody>
          <a:bodyPr wrap="square">
            <a:spAutoFit/>
          </a:bodyPr>
          <a:lstStyle/>
          <a:p>
            <a:r>
              <a:rPr lang="en-US" sz="2200" b="1" dirty="0">
                <a:latin typeface="Calibri" panose="020F0502020204030204" pitchFamily="34" charset="0"/>
                <a:cs typeface="Calibri" panose="020F0502020204030204" pitchFamily="34" charset="0"/>
              </a:rPr>
              <a:t>Sagittal T1 Pre and post contrast images: T1 isointense to </a:t>
            </a:r>
            <a:r>
              <a:rPr lang="en-US" sz="2200" b="1" dirty="0" err="1">
                <a:latin typeface="Calibri" panose="020F0502020204030204" pitchFamily="34" charset="0"/>
                <a:cs typeface="Calibri" panose="020F0502020204030204" pitchFamily="34" charset="0"/>
              </a:rPr>
              <a:t>hypointense</a:t>
            </a:r>
            <a:r>
              <a:rPr lang="en-US" sz="2200" b="1" dirty="0">
                <a:latin typeface="Calibri" panose="020F0502020204030204" pitchFamily="34" charset="0"/>
                <a:cs typeface="Calibri" panose="020F0502020204030204" pitchFamily="34" charset="0"/>
              </a:rPr>
              <a:t> lesion involving the nasal cavity, nasopharynx and oropharynx with intense post contrast enhancement (red arrow)</a:t>
            </a:r>
            <a:endParaRPr lang="en-US" sz="2200" b="1" dirty="0"/>
          </a:p>
        </p:txBody>
      </p:sp>
      <p:sp>
        <p:nvSpPr>
          <p:cNvPr id="5" name="Rectangle 4">
            <a:extLst>
              <a:ext uri="{FF2B5EF4-FFF2-40B4-BE49-F238E27FC236}">
                <a16:creationId xmlns:a16="http://schemas.microsoft.com/office/drawing/2014/main" id="{5EE67514-0F66-F145-9126-54C716143E81}"/>
              </a:ext>
            </a:extLst>
          </p:cNvPr>
          <p:cNvSpPr/>
          <p:nvPr/>
        </p:nvSpPr>
        <p:spPr>
          <a:xfrm>
            <a:off x="4456177" y="1361365"/>
            <a:ext cx="3243071" cy="646331"/>
          </a:xfrm>
          <a:prstGeom prst="rect">
            <a:avLst/>
          </a:prstGeom>
        </p:spPr>
        <p:txBody>
          <a:bodyPr wrap="square">
            <a:spAutoFit/>
          </a:bodyPr>
          <a:lstStyle/>
          <a:p>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sp>
        <p:nvSpPr>
          <p:cNvPr id="8" name="Right Arrow 7">
            <a:extLst>
              <a:ext uri="{FF2B5EF4-FFF2-40B4-BE49-F238E27FC236}">
                <a16:creationId xmlns:a16="http://schemas.microsoft.com/office/drawing/2014/main" id="{F2D3674B-EB4F-6F4F-8100-91E32B4FCCE9}"/>
              </a:ext>
            </a:extLst>
          </p:cNvPr>
          <p:cNvSpPr/>
          <p:nvPr/>
        </p:nvSpPr>
        <p:spPr>
          <a:xfrm rot="8770619" flipH="1">
            <a:off x="6908436" y="3673180"/>
            <a:ext cx="490554" cy="237753"/>
          </a:xfrm>
          <a:prstGeom prst="rightArrow">
            <a:avLst>
              <a:gd name="adj1" fmla="val 42000"/>
              <a:gd name="adj2"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highlight>
                <a:srgbClr val="800000"/>
              </a:highlight>
            </a:endParaRPr>
          </a:p>
        </p:txBody>
      </p:sp>
    </p:spTree>
    <p:extLst>
      <p:ext uri="{BB962C8B-B14F-4D97-AF65-F5344CB8AC3E}">
        <p14:creationId xmlns:p14="http://schemas.microsoft.com/office/powerpoint/2010/main" val="3812659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CC8B06-CEC9-A64C-BF40-5A94FB8BD2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749" t="35118" r="42679" b="43034"/>
          <a:stretch/>
        </p:blipFill>
        <p:spPr bwMode="auto">
          <a:xfrm>
            <a:off x="167832" y="1121190"/>
            <a:ext cx="3642234" cy="4528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3F40B6C0-AEF3-5F47-9B7D-E93099EE41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520" t="7884" r="27988" b="61329"/>
          <a:stretch/>
        </p:blipFill>
        <p:spPr bwMode="auto">
          <a:xfrm>
            <a:off x="7360952" y="1164847"/>
            <a:ext cx="4779199" cy="4528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6DC5075B-170E-DA47-B611-C036B159AA84}"/>
              </a:ext>
            </a:extLst>
          </p:cNvPr>
          <p:cNvSpPr>
            <a:spLocks noGrp="1"/>
          </p:cNvSpPr>
          <p:nvPr>
            <p:ph type="title"/>
          </p:nvPr>
        </p:nvSpPr>
        <p:spPr>
          <a:xfrm>
            <a:off x="646111" y="141266"/>
            <a:ext cx="10546145" cy="1400530"/>
          </a:xfrm>
        </p:spPr>
        <p:txBody>
          <a:bodyPr/>
          <a:lstStyle/>
          <a:p>
            <a:r>
              <a:rPr lang="en-US" b="1" dirty="0">
                <a:latin typeface="Calibri" panose="020F0502020204030204" pitchFamily="34" charset="0"/>
                <a:cs typeface="Calibri" panose="020F0502020204030204" pitchFamily="34" charset="0"/>
              </a:rPr>
              <a:t>Case 4: Rhabdomyosarcoma</a:t>
            </a:r>
            <a:endParaRPr lang="en-US" dirty="0"/>
          </a:p>
        </p:txBody>
      </p:sp>
      <p:sp>
        <p:nvSpPr>
          <p:cNvPr id="5" name="Rectangle 4">
            <a:extLst>
              <a:ext uri="{FF2B5EF4-FFF2-40B4-BE49-F238E27FC236}">
                <a16:creationId xmlns:a16="http://schemas.microsoft.com/office/drawing/2014/main" id="{F3292E19-4EEB-3243-AE30-6C20D761777C}"/>
              </a:ext>
            </a:extLst>
          </p:cNvPr>
          <p:cNvSpPr/>
          <p:nvPr/>
        </p:nvSpPr>
        <p:spPr>
          <a:xfrm>
            <a:off x="167832" y="5920864"/>
            <a:ext cx="11972319" cy="430887"/>
          </a:xfrm>
          <a:prstGeom prst="rect">
            <a:avLst/>
          </a:prstGeom>
          <a:ln>
            <a:solidFill>
              <a:schemeClr val="tx1"/>
            </a:solidFill>
          </a:ln>
        </p:spPr>
        <p:txBody>
          <a:bodyPr wrap="square">
            <a:spAutoFit/>
          </a:bodyPr>
          <a:lstStyle/>
          <a:p>
            <a:r>
              <a:rPr lang="en-US" sz="2200" b="1" dirty="0">
                <a:latin typeface="Calibri" panose="020F0502020204030204" pitchFamily="34" charset="0"/>
                <a:cs typeface="Calibri" panose="020F0502020204030204" pitchFamily="34" charset="0"/>
              </a:rPr>
              <a:t>Axial and Sagittal PET CT images: Intense radiotracer uptake in the oropharyngeal tumor (red arrow).  </a:t>
            </a:r>
            <a:endParaRPr lang="en-US" sz="2200" b="1" dirty="0"/>
          </a:p>
        </p:txBody>
      </p:sp>
      <p:sp>
        <p:nvSpPr>
          <p:cNvPr id="7" name="Rectangle 6">
            <a:extLst>
              <a:ext uri="{FF2B5EF4-FFF2-40B4-BE49-F238E27FC236}">
                <a16:creationId xmlns:a16="http://schemas.microsoft.com/office/drawing/2014/main" id="{02C5213B-AC8E-B242-AC76-BF463389D1BF}"/>
              </a:ext>
            </a:extLst>
          </p:cNvPr>
          <p:cNvSpPr/>
          <p:nvPr/>
        </p:nvSpPr>
        <p:spPr>
          <a:xfrm>
            <a:off x="4005072" y="1298448"/>
            <a:ext cx="3182112" cy="5078313"/>
          </a:xfrm>
          <a:prstGeom prst="rect">
            <a:avLst/>
          </a:prstGeom>
        </p:spPr>
        <p:txBody>
          <a:bodyPr wrap="square">
            <a:spAutoFit/>
          </a:bodyPr>
          <a:lstStyle/>
          <a:p>
            <a:r>
              <a:rPr lang="en-US" sz="2400" b="1" dirty="0">
                <a:solidFill>
                  <a:srgbClr val="FF8D8D"/>
                </a:solidFill>
                <a:latin typeface="Calibri" panose="020F0502020204030204" pitchFamily="34" charset="0"/>
                <a:cs typeface="Calibri" panose="020F0502020204030204" pitchFamily="34" charset="0"/>
              </a:rPr>
              <a:t>Imaging Features :</a:t>
            </a:r>
          </a:p>
          <a:p>
            <a:pPr marL="285750" indent="-285750">
              <a:buFontTx/>
              <a:buChar char="-"/>
            </a:pPr>
            <a:r>
              <a:rPr lang="en-US" sz="2200" dirty="0">
                <a:latin typeface="Calibri" panose="020F0502020204030204" pitchFamily="34" charset="0"/>
                <a:cs typeface="Calibri" panose="020F0502020204030204" pitchFamily="34" charset="0"/>
              </a:rPr>
              <a:t>Soft tissue mass with ill- defined borders, adjacent bony destruction, and can be necrotic  at presentation</a:t>
            </a:r>
          </a:p>
          <a:p>
            <a:pPr marL="285750" indent="-285750">
              <a:buFontTx/>
              <a:buChar char="-"/>
            </a:pPr>
            <a:r>
              <a:rPr lang="en-US" sz="2200" dirty="0">
                <a:latin typeface="Calibri" panose="020F0502020204030204" pitchFamily="34" charset="0"/>
                <a:cs typeface="Calibri" panose="020F0502020204030204" pitchFamily="34" charset="0"/>
              </a:rPr>
              <a:t>Intense enhancement with contrast administration</a:t>
            </a:r>
          </a:p>
          <a:p>
            <a:pPr marL="285750" indent="-285750">
              <a:buFontTx/>
              <a:buChar char="-"/>
            </a:pPr>
            <a:r>
              <a:rPr lang="en-US" sz="2200" dirty="0">
                <a:latin typeface="Calibri" panose="020F0502020204030204" pitchFamily="34" charset="0"/>
                <a:cs typeface="Calibri" panose="020F0502020204030204" pitchFamily="34" charset="0"/>
              </a:rPr>
              <a:t>FDG PET avidly positive in primary lesions and metastases</a:t>
            </a:r>
          </a:p>
          <a:p>
            <a:pPr marL="285750" indent="-285750">
              <a:buFontTx/>
              <a:buChar char="-"/>
            </a:pPr>
            <a:endParaRPr lang="en-US" dirty="0">
              <a:latin typeface="Calibri" panose="020F0502020204030204" pitchFamily="34" charset="0"/>
              <a:cs typeface="Calibri" panose="020F0502020204030204" pitchFamily="34" charset="0"/>
            </a:endParaRPr>
          </a:p>
          <a:p>
            <a:pPr marL="285750" indent="-285750">
              <a:buFontTx/>
              <a:buChar char="-"/>
            </a:pPr>
            <a:endParaRPr lang="en-US" dirty="0"/>
          </a:p>
        </p:txBody>
      </p:sp>
      <p:sp>
        <p:nvSpPr>
          <p:cNvPr id="8" name="Right Arrow 7">
            <a:extLst>
              <a:ext uri="{FF2B5EF4-FFF2-40B4-BE49-F238E27FC236}">
                <a16:creationId xmlns:a16="http://schemas.microsoft.com/office/drawing/2014/main" id="{1BA6734F-A3F8-1342-BCBC-436BA4DD37A4}"/>
              </a:ext>
            </a:extLst>
          </p:cNvPr>
          <p:cNvSpPr/>
          <p:nvPr/>
        </p:nvSpPr>
        <p:spPr>
          <a:xfrm rot="12198284" flipH="1">
            <a:off x="851399" y="3181208"/>
            <a:ext cx="663053" cy="324214"/>
          </a:xfrm>
          <a:prstGeom prst="rightArrow">
            <a:avLst>
              <a:gd name="adj1" fmla="val 42000"/>
              <a:gd name="adj2"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highlight>
                <a:srgbClr val="800000"/>
              </a:highlight>
            </a:endParaRPr>
          </a:p>
        </p:txBody>
      </p:sp>
      <p:sp>
        <p:nvSpPr>
          <p:cNvPr id="9" name="Right Arrow 8">
            <a:extLst>
              <a:ext uri="{FF2B5EF4-FFF2-40B4-BE49-F238E27FC236}">
                <a16:creationId xmlns:a16="http://schemas.microsoft.com/office/drawing/2014/main" id="{A15597ED-14FF-7344-A73C-6377EED4CE4A}"/>
              </a:ext>
            </a:extLst>
          </p:cNvPr>
          <p:cNvSpPr/>
          <p:nvPr/>
        </p:nvSpPr>
        <p:spPr>
          <a:xfrm rot="7962367" flipH="1">
            <a:off x="8650556" y="3721935"/>
            <a:ext cx="663053" cy="283906"/>
          </a:xfrm>
          <a:prstGeom prst="rightArrow">
            <a:avLst>
              <a:gd name="adj1" fmla="val 42000"/>
              <a:gd name="adj2"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highlight>
                <a:srgbClr val="800000"/>
              </a:highlight>
            </a:endParaRPr>
          </a:p>
        </p:txBody>
      </p:sp>
    </p:spTree>
    <p:extLst>
      <p:ext uri="{BB962C8B-B14F-4D97-AF65-F5344CB8AC3E}">
        <p14:creationId xmlns:p14="http://schemas.microsoft.com/office/powerpoint/2010/main" val="4168859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9E6F-77DB-B940-AA01-1DCCE887D0B8}"/>
              </a:ext>
            </a:extLst>
          </p:cNvPr>
          <p:cNvSpPr>
            <a:spLocks noGrp="1"/>
          </p:cNvSpPr>
          <p:nvPr>
            <p:ph type="title"/>
          </p:nvPr>
        </p:nvSpPr>
        <p:spPr>
          <a:xfrm>
            <a:off x="648930" y="629266"/>
            <a:ext cx="5616217" cy="1622321"/>
          </a:xfrm>
        </p:spPr>
        <p:txBody>
          <a:bodyPr vert="horz" lIns="91440" tIns="45720" rIns="91440" bIns="45720" rtlCol="0" anchor="t">
            <a:normAutofit/>
          </a:bodyPr>
          <a:lstStyle/>
          <a:p>
            <a:r>
              <a:rPr lang="en-US" sz="3900" dirty="0"/>
              <a:t>Case 4: Rhabdomyosarcoma</a:t>
            </a:r>
          </a:p>
        </p:txBody>
      </p:sp>
      <p:sp>
        <p:nvSpPr>
          <p:cNvPr id="9" name="TextBox 8">
            <a:extLst>
              <a:ext uri="{FF2B5EF4-FFF2-40B4-BE49-F238E27FC236}">
                <a16:creationId xmlns:a16="http://schemas.microsoft.com/office/drawing/2014/main" id="{C24D99DA-FA40-B44C-9047-193928D8A577}"/>
              </a:ext>
            </a:extLst>
          </p:cNvPr>
          <p:cNvSpPr txBox="1"/>
          <p:nvPr/>
        </p:nvSpPr>
        <p:spPr>
          <a:xfrm>
            <a:off x="648931" y="2438400"/>
            <a:ext cx="5616216" cy="3785419"/>
          </a:xfrm>
          <a:prstGeom prst="rect">
            <a:avLst/>
          </a:prstGeom>
        </p:spPr>
        <p:txBody>
          <a:bodyPr vert="horz" lIns="91440" tIns="45720" rIns="91440" bIns="45720" rtlCol="0">
            <a:normAutofit/>
          </a:bodyPr>
          <a:lstStyle/>
          <a:p>
            <a:pPr>
              <a:spcBef>
                <a:spcPts val="1000"/>
              </a:spcBef>
              <a:buClr>
                <a:schemeClr val="accent1">
                  <a:lumMod val="60000"/>
                  <a:lumOff val="40000"/>
                </a:schemeClr>
              </a:buClr>
              <a:buSzPct val="80000"/>
            </a:pPr>
            <a:r>
              <a:rPr lang="en-US" dirty="0">
                <a:latin typeface="+mj-lt"/>
                <a:ea typeface="+mj-ea"/>
                <a:cs typeface="+mj-cs"/>
              </a:rPr>
              <a:t>PRENATAL: </a:t>
            </a:r>
          </a:p>
          <a:p>
            <a:pPr>
              <a:spcBef>
                <a:spcPts val="1000"/>
              </a:spcBef>
              <a:buClr>
                <a:schemeClr val="accent1">
                  <a:lumMod val="60000"/>
                  <a:lumOff val="40000"/>
                </a:schemeClr>
              </a:buClr>
              <a:buSzPct val="80000"/>
              <a:buFont typeface="Wingdings 3" charset="2"/>
              <a:buChar char=""/>
            </a:pPr>
            <a:r>
              <a:rPr lang="en-US" dirty="0">
                <a:latin typeface="+mj-lt"/>
                <a:ea typeface="+mj-ea"/>
                <a:cs typeface="+mj-cs"/>
              </a:rPr>
              <a:t> very rare to be congenital, rare in infancy</a:t>
            </a:r>
          </a:p>
          <a:p>
            <a:pPr>
              <a:spcBef>
                <a:spcPts val="1000"/>
              </a:spcBef>
              <a:buClr>
                <a:schemeClr val="accent1">
                  <a:lumMod val="60000"/>
                  <a:lumOff val="40000"/>
                </a:schemeClr>
              </a:buClr>
              <a:buSzPct val="80000"/>
              <a:buFont typeface="Wingdings 3" charset="2"/>
              <a:buChar char=""/>
            </a:pPr>
            <a:endParaRPr lang="en-US" dirty="0">
              <a:latin typeface="+mj-lt"/>
              <a:ea typeface="+mj-ea"/>
              <a:cs typeface="+mj-cs"/>
            </a:endParaRPr>
          </a:p>
          <a:p>
            <a:pPr>
              <a:spcBef>
                <a:spcPts val="1000"/>
              </a:spcBef>
              <a:buClr>
                <a:schemeClr val="accent1">
                  <a:lumMod val="60000"/>
                  <a:lumOff val="40000"/>
                </a:schemeClr>
              </a:buClr>
              <a:buSzPct val="80000"/>
            </a:pPr>
            <a:r>
              <a:rPr lang="en-US" dirty="0">
                <a:latin typeface="+mj-lt"/>
                <a:ea typeface="+mj-ea"/>
                <a:cs typeface="+mj-cs"/>
              </a:rPr>
              <a:t>POSTNATAL IMAGING</a:t>
            </a:r>
          </a:p>
          <a:p>
            <a:pPr marL="342900" indent="-342900">
              <a:spcBef>
                <a:spcPts val="1000"/>
              </a:spcBef>
              <a:buClr>
                <a:schemeClr val="accent1">
                  <a:lumMod val="60000"/>
                  <a:lumOff val="40000"/>
                </a:schemeClr>
              </a:buClr>
              <a:buSzPct val="80000"/>
              <a:buFont typeface="Wingdings 3" charset="2"/>
              <a:buChar char=""/>
            </a:pPr>
            <a:r>
              <a:rPr lang="en-US" dirty="0">
                <a:latin typeface="+mj-lt"/>
                <a:ea typeface="+mj-ea"/>
                <a:cs typeface="+mj-cs"/>
              </a:rPr>
              <a:t>CT for bony destruction</a:t>
            </a:r>
          </a:p>
          <a:p>
            <a:pPr marL="342900" indent="-342900">
              <a:spcBef>
                <a:spcPts val="1000"/>
              </a:spcBef>
              <a:buClr>
                <a:schemeClr val="accent1">
                  <a:lumMod val="60000"/>
                  <a:lumOff val="40000"/>
                </a:schemeClr>
              </a:buClr>
              <a:buSzPct val="80000"/>
              <a:buFont typeface="Wingdings 3" charset="2"/>
              <a:buChar char=""/>
            </a:pPr>
            <a:r>
              <a:rPr lang="en-US" dirty="0">
                <a:latin typeface="+mj-lt"/>
                <a:ea typeface="+mj-ea"/>
                <a:cs typeface="+mj-cs"/>
              </a:rPr>
              <a:t>MR for extent of tumor to vessels, nerves</a:t>
            </a:r>
          </a:p>
          <a:p>
            <a:pPr marL="342900" indent="-342900">
              <a:spcBef>
                <a:spcPts val="1000"/>
              </a:spcBef>
              <a:buClr>
                <a:schemeClr val="accent1">
                  <a:lumMod val="60000"/>
                  <a:lumOff val="40000"/>
                </a:schemeClr>
              </a:buClr>
              <a:buSzPct val="80000"/>
              <a:buFont typeface="Wingdings 3" charset="2"/>
              <a:buChar char=""/>
            </a:pPr>
            <a:r>
              <a:rPr lang="en-US" dirty="0">
                <a:latin typeface="+mj-lt"/>
                <a:ea typeface="+mj-ea"/>
                <a:cs typeface="+mj-cs"/>
              </a:rPr>
              <a:t>PET CT </a:t>
            </a:r>
          </a:p>
          <a:p>
            <a:pPr marL="342900" indent="-342900">
              <a:spcBef>
                <a:spcPts val="1000"/>
              </a:spcBef>
              <a:buClr>
                <a:schemeClr val="accent1">
                  <a:lumMod val="60000"/>
                  <a:lumOff val="40000"/>
                </a:schemeClr>
              </a:buClr>
              <a:buSzPct val="80000"/>
              <a:buFont typeface="Wingdings 3" charset="2"/>
              <a:buChar char=""/>
            </a:pPr>
            <a:endParaRPr lang="en-US" dirty="0">
              <a:latin typeface="+mj-lt"/>
              <a:ea typeface="+mj-ea"/>
              <a:cs typeface="+mj-cs"/>
            </a:endParaRPr>
          </a:p>
          <a:p>
            <a:pPr marL="342900" indent="-342900">
              <a:spcBef>
                <a:spcPts val="1000"/>
              </a:spcBef>
              <a:buClr>
                <a:schemeClr val="accent1">
                  <a:lumMod val="60000"/>
                  <a:lumOff val="40000"/>
                </a:schemeClr>
              </a:buClr>
              <a:buSzPct val="80000"/>
              <a:buFont typeface="Wingdings 3" charset="2"/>
              <a:buChar char=""/>
            </a:pPr>
            <a:endParaRPr lang="en-US" dirty="0">
              <a:latin typeface="+mj-lt"/>
              <a:ea typeface="+mj-ea"/>
              <a:cs typeface="+mj-cs"/>
            </a:endParaRPr>
          </a:p>
        </p:txBody>
      </p:sp>
      <p:sp>
        <p:nvSpPr>
          <p:cNvPr id="18" name="Freeform 31">
            <a:extLst>
              <a:ext uri="{FF2B5EF4-FFF2-40B4-BE49-F238E27FC236}">
                <a16:creationId xmlns:a16="http://schemas.microsoft.com/office/drawing/2014/main" id="{10208470-709D-4AF1-83BC-8A1019901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0" name="Rectangle 19">
            <a:extLst>
              <a:ext uri="{FF2B5EF4-FFF2-40B4-BE49-F238E27FC236}">
                <a16:creationId xmlns:a16="http://schemas.microsoft.com/office/drawing/2014/main" id="{38D8AE6D-D2DF-4BEA-AF55-5E7DD41A3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9" y="0"/>
            <a:ext cx="46382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5">
            <a:extLst>
              <a:ext uri="{FF2B5EF4-FFF2-40B4-BE49-F238E27FC236}">
                <a16:creationId xmlns:a16="http://schemas.microsoft.com/office/drawing/2014/main" id="{8D9E9787-9929-42D8-AEDA-28F936807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06400"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11" name="Picture 2">
            <a:extLst>
              <a:ext uri="{FF2B5EF4-FFF2-40B4-BE49-F238E27FC236}">
                <a16:creationId xmlns:a16="http://schemas.microsoft.com/office/drawing/2014/main" id="{372551DB-8772-A94E-BFF2-60EC9A69CD69}"/>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262" t="17369" r="39682" b="30924"/>
          <a:stretch/>
        </p:blipFill>
        <p:spPr bwMode="auto">
          <a:xfrm>
            <a:off x="7059876" y="1407733"/>
            <a:ext cx="4600971" cy="4028422"/>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a:extLst>
              <a:ext uri="{FF2B5EF4-FFF2-40B4-BE49-F238E27FC236}">
                <a16:creationId xmlns:a16="http://schemas.microsoft.com/office/drawing/2014/main" id="{30A678BD-FD5D-4756-B0DC-E713CB827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B78CDA08-7E80-E346-933C-1381C6AE442D}"/>
              </a:ext>
            </a:extLst>
          </p:cNvPr>
          <p:cNvSpPr/>
          <p:nvPr/>
        </p:nvSpPr>
        <p:spPr>
          <a:xfrm>
            <a:off x="7156244" y="5545197"/>
            <a:ext cx="4587280" cy="784830"/>
          </a:xfrm>
          <a:prstGeom prst="rect">
            <a:avLst/>
          </a:prstGeom>
          <a:ln>
            <a:solidFill>
              <a:schemeClr val="tx1"/>
            </a:solidFill>
          </a:ln>
        </p:spPr>
        <p:txBody>
          <a:bodyPr wrap="square">
            <a:spAutoFit/>
          </a:bodyPr>
          <a:lstStyle/>
          <a:p>
            <a:pPr>
              <a:spcAft>
                <a:spcPts val="600"/>
              </a:spcAft>
            </a:pPr>
            <a:r>
              <a:rPr lang="en-US" sz="2000" b="1" dirty="0">
                <a:latin typeface="Calibri" panose="020F0502020204030204" pitchFamily="34" charset="0"/>
                <a:cs typeface="Calibri" panose="020F0502020204030204" pitchFamily="34" charset="0"/>
              </a:rPr>
              <a:t>Lateral airway radiograph:  soft tissue </a:t>
            </a:r>
          </a:p>
          <a:p>
            <a:pPr>
              <a:spcAft>
                <a:spcPts val="600"/>
              </a:spcAft>
            </a:pPr>
            <a:r>
              <a:rPr lang="en-US" sz="2000" b="1" dirty="0">
                <a:latin typeface="Calibri" panose="020F0502020204030204" pitchFamily="34" charset="0"/>
                <a:cs typeface="Calibri" panose="020F0502020204030204" pitchFamily="34" charset="0"/>
              </a:rPr>
              <a:t>density lesion in oropharynx (red arrow).</a:t>
            </a:r>
          </a:p>
        </p:txBody>
      </p:sp>
      <p:sp>
        <p:nvSpPr>
          <p:cNvPr id="3" name="TextBox 2">
            <a:extLst>
              <a:ext uri="{FF2B5EF4-FFF2-40B4-BE49-F238E27FC236}">
                <a16:creationId xmlns:a16="http://schemas.microsoft.com/office/drawing/2014/main" id="{4A37511C-1AA0-6D4F-B0A6-F5D397A89FE2}"/>
              </a:ext>
            </a:extLst>
          </p:cNvPr>
          <p:cNvSpPr txBox="1"/>
          <p:nvPr/>
        </p:nvSpPr>
        <p:spPr>
          <a:xfrm>
            <a:off x="669379" y="5331469"/>
            <a:ext cx="11191535" cy="815608"/>
          </a:xfrm>
          <a:prstGeom prst="rect">
            <a:avLst/>
          </a:prstGeom>
          <a:noFill/>
        </p:spPr>
        <p:txBody>
          <a:bodyPr wrap="square" rtlCol="0">
            <a:spAutoFit/>
          </a:bodyPr>
          <a:lstStyle/>
          <a:p>
            <a:pPr>
              <a:spcAft>
                <a:spcPts val="600"/>
              </a:spcAft>
            </a:pPr>
            <a:r>
              <a:rPr lang="en-US" sz="2400" b="1" dirty="0">
                <a:solidFill>
                  <a:schemeClr val="tx2"/>
                </a:solidFill>
                <a:latin typeface="Calibri" panose="020F0502020204030204" pitchFamily="34" charset="0"/>
                <a:cs typeface="Calibri" panose="020F0502020204030204" pitchFamily="34" charset="0"/>
              </a:rPr>
              <a:t>Tx: Curative resection if possible, chemotherapy </a:t>
            </a:r>
            <a:endParaRPr lang="en-US" sz="2200" b="1" dirty="0">
              <a:latin typeface="Calibri" panose="020F0502020204030204" pitchFamily="34" charset="0"/>
              <a:cs typeface="Calibri" panose="020F0502020204030204" pitchFamily="34" charset="0"/>
            </a:endParaRPr>
          </a:p>
          <a:p>
            <a:pPr>
              <a:spcAft>
                <a:spcPts val="600"/>
              </a:spcAft>
            </a:pPr>
            <a:endParaRPr lang="en-US" dirty="0"/>
          </a:p>
        </p:txBody>
      </p:sp>
    </p:spTree>
    <p:extLst>
      <p:ext uri="{BB962C8B-B14F-4D97-AF65-F5344CB8AC3E}">
        <p14:creationId xmlns:p14="http://schemas.microsoft.com/office/powerpoint/2010/main" val="4054441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3F32E-8480-044D-9B61-ADC9DE90CD78}"/>
              </a:ext>
            </a:extLst>
          </p:cNvPr>
          <p:cNvSpPr>
            <a:spLocks noGrp="1"/>
          </p:cNvSpPr>
          <p:nvPr>
            <p:ph type="title"/>
          </p:nvPr>
        </p:nvSpPr>
        <p:spPr>
          <a:xfrm>
            <a:off x="646111" y="41693"/>
            <a:ext cx="10962120" cy="1400530"/>
          </a:xfrm>
        </p:spPr>
        <p:txBody>
          <a:bodyPr/>
          <a:lstStyle/>
          <a:p>
            <a:r>
              <a:rPr lang="en-US" b="1" dirty="0">
                <a:latin typeface="Calibri" panose="020F0502020204030204" pitchFamily="34" charset="0"/>
                <a:cs typeface="Calibri" panose="020F0502020204030204" pitchFamily="34" charset="0"/>
              </a:rPr>
              <a:t>Case 5:</a:t>
            </a:r>
          </a:p>
        </p:txBody>
      </p:sp>
      <p:pic>
        <p:nvPicPr>
          <p:cNvPr id="8" name="Picture 5">
            <a:extLst>
              <a:ext uri="{FF2B5EF4-FFF2-40B4-BE49-F238E27FC236}">
                <a16:creationId xmlns:a16="http://schemas.microsoft.com/office/drawing/2014/main" id="{4D9753EE-9E4B-3145-8237-B06A4A724E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39" t="22166" r="29577" b="28919"/>
          <a:stretch/>
        </p:blipFill>
        <p:spPr bwMode="auto">
          <a:xfrm>
            <a:off x="292799" y="1442223"/>
            <a:ext cx="4668320" cy="4098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a:extLst>
              <a:ext uri="{FF2B5EF4-FFF2-40B4-BE49-F238E27FC236}">
                <a16:creationId xmlns:a16="http://schemas.microsoft.com/office/drawing/2014/main" id="{47998D49-3D96-F941-91BE-E89775EF678D}"/>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37067" t="37453" r="24637" b="23532"/>
          <a:stretch/>
        </p:blipFill>
        <p:spPr bwMode="auto">
          <a:xfrm>
            <a:off x="8119052" y="1450451"/>
            <a:ext cx="3602245" cy="3669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35FED62B-CC8A-2449-A122-CC22082A8FB1}"/>
              </a:ext>
            </a:extLst>
          </p:cNvPr>
          <p:cNvSpPr txBox="1"/>
          <p:nvPr/>
        </p:nvSpPr>
        <p:spPr>
          <a:xfrm>
            <a:off x="8119053" y="5205367"/>
            <a:ext cx="3602245" cy="1446550"/>
          </a:xfrm>
          <a:prstGeom prst="rect">
            <a:avLst/>
          </a:prstGeom>
          <a:noFill/>
          <a:ln>
            <a:solidFill>
              <a:schemeClr val="tx1"/>
            </a:solidFill>
          </a:ln>
        </p:spPr>
        <p:txBody>
          <a:bodyPr wrap="square" rtlCol="0">
            <a:spAutoFit/>
          </a:bodyPr>
          <a:lstStyle/>
          <a:p>
            <a:r>
              <a:rPr lang="en-US" sz="2200" b="1" dirty="0">
                <a:latin typeface="Calibri" panose="020F0502020204030204" pitchFamily="34" charset="0"/>
                <a:cs typeface="Calibri" panose="020F0502020204030204" pitchFamily="34" charset="0"/>
              </a:rPr>
              <a:t>Prenatal MRI, Sagittal T2: T2 </a:t>
            </a:r>
            <a:r>
              <a:rPr lang="en-US" sz="2200" b="1" dirty="0" err="1">
                <a:latin typeface="Calibri" panose="020F0502020204030204" pitchFamily="34" charset="0"/>
                <a:cs typeface="Calibri" panose="020F0502020204030204" pitchFamily="34" charset="0"/>
              </a:rPr>
              <a:t>hypointense</a:t>
            </a:r>
            <a:r>
              <a:rPr lang="en-US" sz="2200" b="1" dirty="0">
                <a:latin typeface="Calibri" panose="020F0502020204030204" pitchFamily="34" charset="0"/>
                <a:cs typeface="Calibri" panose="020F0502020204030204" pitchFamily="34" charset="0"/>
              </a:rPr>
              <a:t> mass (yellow arrow), arising  from upper lip region.</a:t>
            </a:r>
          </a:p>
        </p:txBody>
      </p:sp>
      <p:sp>
        <p:nvSpPr>
          <p:cNvPr id="7" name="Right Arrow 6">
            <a:extLst>
              <a:ext uri="{FF2B5EF4-FFF2-40B4-BE49-F238E27FC236}">
                <a16:creationId xmlns:a16="http://schemas.microsoft.com/office/drawing/2014/main" id="{D4510F2D-C533-EC4A-AB27-F7991B006B70}"/>
              </a:ext>
            </a:extLst>
          </p:cNvPr>
          <p:cNvSpPr/>
          <p:nvPr/>
        </p:nvSpPr>
        <p:spPr>
          <a:xfrm rot="18354062">
            <a:off x="2360905" y="3369521"/>
            <a:ext cx="532110" cy="24409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BBBAFBAF-4E6F-B847-8DF0-11A5BE188394}"/>
              </a:ext>
            </a:extLst>
          </p:cNvPr>
          <p:cNvSpPr/>
          <p:nvPr/>
        </p:nvSpPr>
        <p:spPr>
          <a:xfrm rot="9152084">
            <a:off x="11202917" y="4498960"/>
            <a:ext cx="532110" cy="24409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11E6B98-AC08-6B4E-8E9B-674BFCA3866C}"/>
              </a:ext>
            </a:extLst>
          </p:cNvPr>
          <p:cNvSpPr txBox="1"/>
          <p:nvPr/>
        </p:nvSpPr>
        <p:spPr>
          <a:xfrm>
            <a:off x="143706" y="961838"/>
            <a:ext cx="11846961" cy="461665"/>
          </a:xfrm>
          <a:prstGeom prst="rect">
            <a:avLst/>
          </a:prstGeom>
          <a:noFill/>
        </p:spPr>
        <p:txBody>
          <a:bodyPr wrap="none" rtlCol="0">
            <a:spAutoFit/>
          </a:bodyPr>
          <a:lstStyle/>
          <a:p>
            <a:r>
              <a:rPr lang="en-US" sz="2400" b="1" dirty="0">
                <a:solidFill>
                  <a:schemeClr val="tx2"/>
                </a:solidFill>
                <a:latin typeface="Calibri" panose="020F0502020204030204" pitchFamily="34" charset="0"/>
                <a:cs typeface="Calibri" panose="020F0502020204030204" pitchFamily="34" charset="0"/>
              </a:rPr>
              <a:t>Clinical Presentation: </a:t>
            </a:r>
            <a:r>
              <a:rPr lang="en-US" sz="2200" b="1" dirty="0">
                <a:latin typeface="Calibri" panose="020F0502020204030204" pitchFamily="34" charset="0"/>
                <a:cs typeface="Calibri" panose="020F0502020204030204" pitchFamily="34" charset="0"/>
              </a:rPr>
              <a:t>36 week prenatal US with ovoid solid lesion protruding from anterior mouth</a:t>
            </a:r>
            <a:endParaRPr lang="en-US" sz="2200" dirty="0"/>
          </a:p>
        </p:txBody>
      </p:sp>
      <p:sp>
        <p:nvSpPr>
          <p:cNvPr id="11" name="TextBox 10">
            <a:extLst>
              <a:ext uri="{FF2B5EF4-FFF2-40B4-BE49-F238E27FC236}">
                <a16:creationId xmlns:a16="http://schemas.microsoft.com/office/drawing/2014/main" id="{35FED62B-CC8A-2449-A122-CC22082A8FB1}"/>
              </a:ext>
            </a:extLst>
          </p:cNvPr>
          <p:cNvSpPr txBox="1"/>
          <p:nvPr/>
        </p:nvSpPr>
        <p:spPr>
          <a:xfrm>
            <a:off x="292800" y="5543921"/>
            <a:ext cx="4668320" cy="1107996"/>
          </a:xfrm>
          <a:prstGeom prst="rect">
            <a:avLst/>
          </a:prstGeom>
          <a:noFill/>
          <a:ln>
            <a:solidFill>
              <a:schemeClr val="tx1"/>
            </a:solidFill>
          </a:ln>
        </p:spPr>
        <p:txBody>
          <a:bodyPr wrap="square" rtlCol="0">
            <a:spAutoFit/>
          </a:bodyPr>
          <a:lstStyle/>
          <a:p>
            <a:r>
              <a:rPr lang="en-US" sz="2200" b="1" dirty="0">
                <a:latin typeface="Calibri" panose="020F0502020204030204" pitchFamily="34" charset="0"/>
                <a:cs typeface="Calibri" panose="020F0502020204030204" pitchFamily="34" charset="0"/>
              </a:rPr>
              <a:t>Coronal Fetal US: </a:t>
            </a:r>
            <a:r>
              <a:rPr lang="en-US" sz="2200" b="1" dirty="0" err="1">
                <a:latin typeface="Calibri" panose="020F0502020204030204" pitchFamily="34" charset="0"/>
                <a:cs typeface="Calibri" panose="020F0502020204030204" pitchFamily="34" charset="0"/>
              </a:rPr>
              <a:t>Exophytic</a:t>
            </a:r>
            <a:r>
              <a:rPr lang="en-US" sz="2200" b="1" dirty="0">
                <a:latin typeface="Calibri" panose="020F0502020204030204" pitchFamily="34" charset="0"/>
                <a:cs typeface="Calibri" panose="020F0502020204030204" pitchFamily="34" charset="0"/>
              </a:rPr>
              <a:t>, rounded solid mass ( yellow arrow)  with vascular pedicle (red arrow) </a:t>
            </a:r>
          </a:p>
        </p:txBody>
      </p:sp>
      <p:sp>
        <p:nvSpPr>
          <p:cNvPr id="12" name="Right Arrow 11">
            <a:extLst>
              <a:ext uri="{FF2B5EF4-FFF2-40B4-BE49-F238E27FC236}">
                <a16:creationId xmlns:a16="http://schemas.microsoft.com/office/drawing/2014/main" id="{BBBAFBAF-4E6F-B847-8DF0-11A5BE188394}"/>
              </a:ext>
            </a:extLst>
          </p:cNvPr>
          <p:cNvSpPr/>
          <p:nvPr/>
        </p:nvSpPr>
        <p:spPr>
          <a:xfrm rot="9152084">
            <a:off x="4160657" y="2720350"/>
            <a:ext cx="532110" cy="24409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6665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58006-95EB-418A-8EAD-1D8634874C04}"/>
              </a:ext>
            </a:extLst>
          </p:cNvPr>
          <p:cNvSpPr>
            <a:spLocks noGrp="1"/>
          </p:cNvSpPr>
          <p:nvPr>
            <p:ph type="title"/>
          </p:nvPr>
        </p:nvSpPr>
        <p:spPr/>
        <p:txBody>
          <a:bodyPr/>
          <a:lstStyle/>
          <a:p>
            <a:endParaRPr lang="en-US"/>
          </a:p>
        </p:txBody>
      </p:sp>
      <p:pic>
        <p:nvPicPr>
          <p:cNvPr id="4" name="Content Placeholder 4" descr="A picture containing person, dog, holding, wearing&#10;&#10;Description automatically generated">
            <a:extLst>
              <a:ext uri="{FF2B5EF4-FFF2-40B4-BE49-F238E27FC236}">
                <a16:creationId xmlns:a16="http://schemas.microsoft.com/office/drawing/2014/main" id="{C5F2ACF2-DB8A-45CA-9381-DBC2A14FA8B3}"/>
              </a:ext>
            </a:extLst>
          </p:cNvPr>
          <p:cNvPicPr>
            <a:picLocks noGrp="1" noChangeAspect="1"/>
          </p:cNvPicPr>
          <p:nvPr>
            <p:ph idx="1"/>
          </p:nvPr>
        </p:nvPicPr>
        <p:blipFill>
          <a:blip r:embed="rId2"/>
          <a:stretch>
            <a:fillRect/>
          </a:stretch>
        </p:blipFill>
        <p:spPr>
          <a:xfrm rot="5400000">
            <a:off x="1356359" y="472587"/>
            <a:ext cx="9192768" cy="6894576"/>
          </a:xfrm>
        </p:spPr>
      </p:pic>
      <p:sp>
        <p:nvSpPr>
          <p:cNvPr id="5" name="Rectangle 4">
            <a:extLst>
              <a:ext uri="{FF2B5EF4-FFF2-40B4-BE49-F238E27FC236}">
                <a16:creationId xmlns:a16="http://schemas.microsoft.com/office/drawing/2014/main" id="{9B8CF75A-E8CE-4FEB-B880-7C06FABF36FE}"/>
              </a:ext>
            </a:extLst>
          </p:cNvPr>
          <p:cNvSpPr/>
          <p:nvPr/>
        </p:nvSpPr>
        <p:spPr>
          <a:xfrm>
            <a:off x="3713871" y="1853249"/>
            <a:ext cx="3995224" cy="9743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8095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AB7E9-4D06-4743-9555-AFB68797B040}"/>
              </a:ext>
            </a:extLst>
          </p:cNvPr>
          <p:cNvSpPr>
            <a:spLocks noGrp="1"/>
          </p:cNvSpPr>
          <p:nvPr>
            <p:ph type="title"/>
          </p:nvPr>
        </p:nvSpPr>
        <p:spPr/>
        <p:txBody>
          <a:bodyPr/>
          <a:lstStyle/>
          <a:p>
            <a:pPr algn="ctr"/>
            <a:r>
              <a:rPr lang="en-US" sz="4000" b="1" dirty="0">
                <a:latin typeface="Calibri" panose="020F0502020204030204" pitchFamily="34" charset="0"/>
                <a:cs typeface="Calibri" panose="020F0502020204030204" pitchFamily="34" charset="0"/>
              </a:rPr>
              <a:t>Disclosures</a:t>
            </a:r>
          </a:p>
        </p:txBody>
      </p:sp>
      <p:sp>
        <p:nvSpPr>
          <p:cNvPr id="3" name="Content Placeholder 2">
            <a:extLst>
              <a:ext uri="{FF2B5EF4-FFF2-40B4-BE49-F238E27FC236}">
                <a16:creationId xmlns:a16="http://schemas.microsoft.com/office/drawing/2014/main" id="{5F0F712C-1C12-E14A-99EC-F8F90FDA2AD4}"/>
              </a:ext>
            </a:extLst>
          </p:cNvPr>
          <p:cNvSpPr>
            <a:spLocks noGrp="1"/>
          </p:cNvSpPr>
          <p:nvPr>
            <p:ph idx="1"/>
          </p:nvPr>
        </p:nvSpPr>
        <p:spPr/>
        <p:txBody>
          <a:bodyPr>
            <a:normAutofit/>
          </a:bodyPr>
          <a:lstStyle/>
          <a:p>
            <a:pPr>
              <a:buFontTx/>
              <a:buChar char="-"/>
            </a:pPr>
            <a:r>
              <a:rPr lang="en-US" sz="2400" dirty="0">
                <a:latin typeface="Calibri" panose="020F0502020204030204" pitchFamily="34" charset="0"/>
                <a:cs typeface="Calibri" panose="020F0502020204030204" pitchFamily="34" charset="0"/>
              </a:rPr>
              <a:t>The author has no financial disclosures.</a:t>
            </a:r>
          </a:p>
          <a:p>
            <a:pPr marL="0" indent="0">
              <a:buNone/>
            </a:pPr>
            <a:endParaRPr lang="en-US" sz="2400" dirty="0">
              <a:latin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9772DCF0-A4BF-4CF3-98E9-D6D5B1492491}"/>
              </a:ext>
            </a:extLst>
          </p:cNvPr>
          <p:cNvSpPr txBox="1">
            <a:spLocks/>
          </p:cNvSpPr>
          <p:nvPr/>
        </p:nvSpPr>
        <p:spPr>
          <a:xfrm>
            <a:off x="646111" y="3261518"/>
            <a:ext cx="940472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dirty="0">
                <a:latin typeface="Calibri" panose="020F0502020204030204" pitchFamily="34" charset="0"/>
                <a:cs typeface="Calibri" panose="020F0502020204030204" pitchFamily="34" charset="0"/>
              </a:rPr>
              <a:t>Disclaimers</a:t>
            </a:r>
          </a:p>
        </p:txBody>
      </p:sp>
      <p:sp>
        <p:nvSpPr>
          <p:cNvPr id="5" name="Content Placeholder 2">
            <a:extLst>
              <a:ext uri="{FF2B5EF4-FFF2-40B4-BE49-F238E27FC236}">
                <a16:creationId xmlns:a16="http://schemas.microsoft.com/office/drawing/2014/main" id="{A7C71F11-06D9-45B7-9A2C-93E1B6074129}"/>
              </a:ext>
            </a:extLst>
          </p:cNvPr>
          <p:cNvSpPr txBox="1">
            <a:spLocks/>
          </p:cNvSpPr>
          <p:nvPr/>
        </p:nvSpPr>
        <p:spPr>
          <a:xfrm>
            <a:off x="1104293" y="4204804"/>
            <a:ext cx="8946541" cy="223934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a:buFontTx/>
              <a:buChar char="-"/>
            </a:pPr>
            <a:r>
              <a:rPr lang="en-US" sz="2400" dirty="0">
                <a:latin typeface="Calibri" panose="020F0502020204030204" pitchFamily="34" charset="0"/>
                <a:cs typeface="Calibri" panose="020F0502020204030204" pitchFamily="34" charset="0"/>
              </a:rPr>
              <a:t>I am pediatric radiologist with subspecialty in fetal radiology </a:t>
            </a:r>
          </a:p>
          <a:p>
            <a:pPr>
              <a:buFontTx/>
              <a:buChar char="-"/>
            </a:pPr>
            <a:r>
              <a:rPr lang="en-US" sz="2400" dirty="0">
                <a:latin typeface="Calibri" panose="020F0502020204030204" pitchFamily="34" charset="0"/>
                <a:cs typeface="Calibri" panose="020F0502020204030204" pitchFamily="34" charset="0"/>
              </a:rPr>
              <a:t>Focus of lecture is on lesions where radiology is helpful</a:t>
            </a:r>
          </a:p>
          <a:p>
            <a:pPr>
              <a:buFontTx/>
              <a:buChar char="-"/>
            </a:pPr>
            <a:r>
              <a:rPr lang="en-US" sz="2400" dirty="0">
                <a:latin typeface="Calibri" panose="020F0502020204030204" pitchFamily="34" charset="0"/>
                <a:cs typeface="Calibri" panose="020F0502020204030204" pitchFamily="34" charset="0"/>
              </a:rPr>
              <a:t>Excluding skin lesions, cleft lip/palate, and other facial dysmorphism </a:t>
            </a:r>
          </a:p>
          <a:p>
            <a:pPr marL="0" indent="0">
              <a:buNone/>
            </a:pPr>
            <a:endParaRPr lang="en-US" dirty="0"/>
          </a:p>
        </p:txBody>
      </p:sp>
    </p:spTree>
    <p:extLst>
      <p:ext uri="{BB962C8B-B14F-4D97-AF65-F5344CB8AC3E}">
        <p14:creationId xmlns:p14="http://schemas.microsoft.com/office/powerpoint/2010/main" val="2551186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DF90E-8071-4AFF-9423-A99CDE1DFA75}"/>
              </a:ext>
            </a:extLst>
          </p:cNvPr>
          <p:cNvSpPr>
            <a:spLocks noGrp="1"/>
          </p:cNvSpPr>
          <p:nvPr>
            <p:ph type="title"/>
          </p:nvPr>
        </p:nvSpPr>
        <p:spPr/>
        <p:txBody>
          <a:bodyPr/>
          <a:lstStyle/>
          <a:p>
            <a:endParaRPr lang="en-US"/>
          </a:p>
        </p:txBody>
      </p:sp>
      <p:pic>
        <p:nvPicPr>
          <p:cNvPr id="7" name="Picture 6" descr="A picture containing person, indoor, orange, holding&#10;&#10;Description automatically generated">
            <a:extLst>
              <a:ext uri="{FF2B5EF4-FFF2-40B4-BE49-F238E27FC236}">
                <a16:creationId xmlns:a16="http://schemas.microsoft.com/office/drawing/2014/main" id="{5B3B1239-ABFC-417F-954F-6ACD5E6F39D1}"/>
              </a:ext>
            </a:extLst>
          </p:cNvPr>
          <p:cNvPicPr>
            <a:picLocks noChangeAspect="1"/>
          </p:cNvPicPr>
          <p:nvPr/>
        </p:nvPicPr>
        <p:blipFill>
          <a:blip r:embed="rId2"/>
          <a:stretch>
            <a:fillRect/>
          </a:stretch>
        </p:blipFill>
        <p:spPr>
          <a:xfrm rot="5400000">
            <a:off x="-596291" y="1027276"/>
            <a:ext cx="6858000" cy="5143500"/>
          </a:xfrm>
          <a:prstGeom prst="rect">
            <a:avLst/>
          </a:prstGeom>
        </p:spPr>
      </p:pic>
      <p:pic>
        <p:nvPicPr>
          <p:cNvPr id="11" name="Picture 10" descr="A picture containing person, sitting, holding, doughnut&#10;&#10;Description automatically generated">
            <a:extLst>
              <a:ext uri="{FF2B5EF4-FFF2-40B4-BE49-F238E27FC236}">
                <a16:creationId xmlns:a16="http://schemas.microsoft.com/office/drawing/2014/main" id="{FC17D1B5-D1A1-4765-92DB-18CB2D02BED7}"/>
              </a:ext>
            </a:extLst>
          </p:cNvPr>
          <p:cNvPicPr>
            <a:picLocks noChangeAspect="1"/>
          </p:cNvPicPr>
          <p:nvPr/>
        </p:nvPicPr>
        <p:blipFill>
          <a:blip r:embed="rId3"/>
          <a:stretch>
            <a:fillRect/>
          </a:stretch>
        </p:blipFill>
        <p:spPr>
          <a:xfrm rot="5400000">
            <a:off x="5545139" y="1027276"/>
            <a:ext cx="6858000" cy="5143500"/>
          </a:xfrm>
          <a:prstGeom prst="rect">
            <a:avLst/>
          </a:prstGeom>
        </p:spPr>
      </p:pic>
      <p:sp>
        <p:nvSpPr>
          <p:cNvPr id="18" name="Content Placeholder 17">
            <a:extLst>
              <a:ext uri="{FF2B5EF4-FFF2-40B4-BE49-F238E27FC236}">
                <a16:creationId xmlns:a16="http://schemas.microsoft.com/office/drawing/2014/main" id="{B697FC86-D552-4AE8-A6B1-2C963C8E9044}"/>
              </a:ext>
            </a:extLst>
          </p:cNvPr>
          <p:cNvSpPr>
            <a:spLocks noGrp="1"/>
          </p:cNvSpPr>
          <p:nvPr>
            <p:ph idx="1"/>
          </p:nvPr>
        </p:nvSpPr>
        <p:spPr/>
        <p:txBody>
          <a:bodyPr/>
          <a:lstStyle/>
          <a:p>
            <a:endParaRPr lang="en-US"/>
          </a:p>
        </p:txBody>
      </p:sp>
      <p:sp>
        <p:nvSpPr>
          <p:cNvPr id="19" name="Right Arrow 6">
            <a:extLst>
              <a:ext uri="{FF2B5EF4-FFF2-40B4-BE49-F238E27FC236}">
                <a16:creationId xmlns:a16="http://schemas.microsoft.com/office/drawing/2014/main" id="{0578A402-52BD-47DF-B52C-49B0BD5D6446}"/>
              </a:ext>
            </a:extLst>
          </p:cNvPr>
          <p:cNvSpPr/>
          <p:nvPr/>
        </p:nvSpPr>
        <p:spPr>
          <a:xfrm rot="18354062">
            <a:off x="7814919" y="5435138"/>
            <a:ext cx="1334753" cy="59548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5950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6D329-FC8F-4F4E-9D68-0C753AE823C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25C4532-D063-4483-A254-601CA02A717A}"/>
              </a:ext>
            </a:extLst>
          </p:cNvPr>
          <p:cNvSpPr>
            <a:spLocks noGrp="1"/>
          </p:cNvSpPr>
          <p:nvPr>
            <p:ph idx="1"/>
          </p:nvPr>
        </p:nvSpPr>
        <p:spPr/>
        <p:txBody>
          <a:bodyPr/>
          <a:lstStyle/>
          <a:p>
            <a:endParaRPr lang="en-US"/>
          </a:p>
        </p:txBody>
      </p:sp>
      <p:pic>
        <p:nvPicPr>
          <p:cNvPr id="4" name="Picture 3" descr="A picture containing person, blue, holding, wearing&#10;&#10;Description automatically generated">
            <a:extLst>
              <a:ext uri="{FF2B5EF4-FFF2-40B4-BE49-F238E27FC236}">
                <a16:creationId xmlns:a16="http://schemas.microsoft.com/office/drawing/2014/main" id="{8204C298-5F14-4B4C-AE91-5C70268C6C5C}"/>
              </a:ext>
            </a:extLst>
          </p:cNvPr>
          <p:cNvPicPr>
            <a:picLocks noChangeAspect="1"/>
          </p:cNvPicPr>
          <p:nvPr/>
        </p:nvPicPr>
        <p:blipFill>
          <a:blip r:embed="rId2"/>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248699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0AC2D-50FF-4DC9-B8FD-01EBF9815E26}"/>
              </a:ext>
            </a:extLst>
          </p:cNvPr>
          <p:cNvSpPr>
            <a:spLocks noGrp="1"/>
          </p:cNvSpPr>
          <p:nvPr>
            <p:ph type="title"/>
          </p:nvPr>
        </p:nvSpPr>
        <p:spPr/>
        <p:txBody>
          <a:bodyPr/>
          <a:lstStyle/>
          <a:p>
            <a:endParaRPr lang="en-US"/>
          </a:p>
        </p:txBody>
      </p:sp>
      <p:pic>
        <p:nvPicPr>
          <p:cNvPr id="4" name="Content Placeholder 3" descr="A picture containing sitting, measure, different, lined&#10;&#10;Description automatically generated">
            <a:extLst>
              <a:ext uri="{FF2B5EF4-FFF2-40B4-BE49-F238E27FC236}">
                <a16:creationId xmlns:a16="http://schemas.microsoft.com/office/drawing/2014/main" id="{2B4F02D2-01D2-4DA1-9627-3B15C52F4FA3}"/>
              </a:ext>
            </a:extLst>
          </p:cNvPr>
          <p:cNvPicPr>
            <a:picLocks noGrp="1" noChangeAspect="1"/>
          </p:cNvPicPr>
          <p:nvPr>
            <p:ph idx="1"/>
          </p:nvPr>
        </p:nvPicPr>
        <p:blipFill>
          <a:blip r:embed="rId2"/>
          <a:stretch>
            <a:fillRect/>
          </a:stretch>
        </p:blipFill>
        <p:spPr>
          <a:xfrm rot="5400000">
            <a:off x="5178474" y="676420"/>
            <a:ext cx="7340212" cy="5505159"/>
          </a:xfrm>
          <a:prstGeom prst="rect">
            <a:avLst/>
          </a:prstGeom>
        </p:spPr>
      </p:pic>
      <p:pic>
        <p:nvPicPr>
          <p:cNvPr id="5" name="Picture 4" descr="A picture containing person, holding, small, sitting&#10;&#10;Description automatically generated">
            <a:extLst>
              <a:ext uri="{FF2B5EF4-FFF2-40B4-BE49-F238E27FC236}">
                <a16:creationId xmlns:a16="http://schemas.microsoft.com/office/drawing/2014/main" id="{A7318772-3700-45F2-8860-B9E12BA29A42}"/>
              </a:ext>
            </a:extLst>
          </p:cNvPr>
          <p:cNvPicPr>
            <a:picLocks noChangeAspect="1"/>
          </p:cNvPicPr>
          <p:nvPr/>
        </p:nvPicPr>
        <p:blipFill>
          <a:blip r:embed="rId3"/>
          <a:stretch>
            <a:fillRect/>
          </a:stretch>
        </p:blipFill>
        <p:spPr>
          <a:xfrm rot="5400000">
            <a:off x="-266410" y="738378"/>
            <a:ext cx="6858000" cy="5143500"/>
          </a:xfrm>
          <a:prstGeom prst="rect">
            <a:avLst/>
          </a:prstGeom>
        </p:spPr>
      </p:pic>
    </p:spTree>
    <p:extLst>
      <p:ext uri="{BB962C8B-B14F-4D97-AF65-F5344CB8AC3E}">
        <p14:creationId xmlns:p14="http://schemas.microsoft.com/office/powerpoint/2010/main" val="2434371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3F32E-8480-044D-9B61-ADC9DE90CD78}"/>
              </a:ext>
            </a:extLst>
          </p:cNvPr>
          <p:cNvSpPr>
            <a:spLocks noGrp="1"/>
          </p:cNvSpPr>
          <p:nvPr>
            <p:ph type="title"/>
          </p:nvPr>
        </p:nvSpPr>
        <p:spPr>
          <a:xfrm>
            <a:off x="109179" y="78316"/>
            <a:ext cx="10373184" cy="1400530"/>
          </a:xfrm>
        </p:spPr>
        <p:txBody>
          <a:bodyPr/>
          <a:lstStyle/>
          <a:p>
            <a:r>
              <a:rPr lang="en-US" b="1" dirty="0">
                <a:latin typeface="Calibri" panose="020F0502020204030204" pitchFamily="34" charset="0"/>
                <a:cs typeface="Calibri" panose="020F0502020204030204" pitchFamily="34" charset="0"/>
              </a:rPr>
              <a:t>Case 5: Epulis – Granular Cell Tumor</a:t>
            </a:r>
          </a:p>
        </p:txBody>
      </p:sp>
      <p:pic>
        <p:nvPicPr>
          <p:cNvPr id="6" name="Picture 4">
            <a:extLst>
              <a:ext uri="{FF2B5EF4-FFF2-40B4-BE49-F238E27FC236}">
                <a16:creationId xmlns:a16="http://schemas.microsoft.com/office/drawing/2014/main" id="{9C68A0C1-6B59-9F4D-84B3-6831FB85DC2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7977" t="23398" r="25762" b="13202"/>
          <a:stretch/>
        </p:blipFill>
        <p:spPr bwMode="auto">
          <a:xfrm>
            <a:off x="306404" y="1819142"/>
            <a:ext cx="3969381" cy="3617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a:extLst>
              <a:ext uri="{FF2B5EF4-FFF2-40B4-BE49-F238E27FC236}">
                <a16:creationId xmlns:a16="http://schemas.microsoft.com/office/drawing/2014/main" id="{20F580FA-1717-C547-BA96-CFB8FDF312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001" t="11148" r="27045" b="35063"/>
          <a:stretch/>
        </p:blipFill>
        <p:spPr bwMode="auto">
          <a:xfrm>
            <a:off x="8167134" y="1272712"/>
            <a:ext cx="3648861" cy="4009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51960D1C-B385-4644-970C-99C005BA3073}"/>
              </a:ext>
            </a:extLst>
          </p:cNvPr>
          <p:cNvSpPr/>
          <p:nvPr/>
        </p:nvSpPr>
        <p:spPr>
          <a:xfrm>
            <a:off x="306405" y="5436849"/>
            <a:ext cx="3982259" cy="1107996"/>
          </a:xfrm>
          <a:prstGeom prst="rect">
            <a:avLst/>
          </a:prstGeom>
          <a:ln>
            <a:solidFill>
              <a:schemeClr val="tx1"/>
            </a:solidFill>
          </a:ln>
        </p:spPr>
        <p:txBody>
          <a:bodyPr wrap="square">
            <a:spAutoFit/>
          </a:bodyPr>
          <a:lstStyle/>
          <a:p>
            <a:r>
              <a:rPr lang="en-US" sz="2200" b="1" dirty="0">
                <a:latin typeface="Calibri" panose="020F0502020204030204" pitchFamily="34" charset="0"/>
                <a:cs typeface="Calibri" panose="020F0502020204030204" pitchFamily="34" charset="0"/>
              </a:rPr>
              <a:t>Sagittal T1: Isointense lesion arising from maxillary alveolar ridge(red arrow).</a:t>
            </a:r>
          </a:p>
        </p:txBody>
      </p:sp>
      <p:sp>
        <p:nvSpPr>
          <p:cNvPr id="8" name="Right Arrow 7">
            <a:extLst>
              <a:ext uri="{FF2B5EF4-FFF2-40B4-BE49-F238E27FC236}">
                <a16:creationId xmlns:a16="http://schemas.microsoft.com/office/drawing/2014/main" id="{169F862B-38F1-F341-B034-E8F905864500}"/>
              </a:ext>
            </a:extLst>
          </p:cNvPr>
          <p:cNvSpPr/>
          <p:nvPr/>
        </p:nvSpPr>
        <p:spPr>
          <a:xfrm rot="9152084">
            <a:off x="10513597" y="1570412"/>
            <a:ext cx="398733" cy="2328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96EFE5E0-3620-9948-BF68-71BAAC355973}"/>
              </a:ext>
            </a:extLst>
          </p:cNvPr>
          <p:cNvSpPr/>
          <p:nvPr/>
        </p:nvSpPr>
        <p:spPr>
          <a:xfrm rot="4597793">
            <a:off x="1136234" y="3990212"/>
            <a:ext cx="333675" cy="16923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C8D144E-E002-CB41-9555-EDE9FADD3731}"/>
              </a:ext>
            </a:extLst>
          </p:cNvPr>
          <p:cNvSpPr txBox="1"/>
          <p:nvPr/>
        </p:nvSpPr>
        <p:spPr>
          <a:xfrm>
            <a:off x="33068" y="824785"/>
            <a:ext cx="12011891" cy="800219"/>
          </a:xfrm>
          <a:prstGeom prst="rect">
            <a:avLst/>
          </a:prstGeom>
          <a:noFill/>
        </p:spPr>
        <p:txBody>
          <a:bodyPr wrap="square" rtlCol="0">
            <a:spAutoFit/>
          </a:bodyPr>
          <a:lstStyle/>
          <a:p>
            <a:r>
              <a:rPr lang="en-US" sz="2400" b="1" dirty="0">
                <a:solidFill>
                  <a:schemeClr val="tx2"/>
                </a:solidFill>
                <a:latin typeface="Calibri" panose="020F0502020204030204" pitchFamily="34" charset="0"/>
                <a:cs typeface="Calibri" panose="020F0502020204030204" pitchFamily="34" charset="0"/>
              </a:rPr>
              <a:t>Clinical Presentation continued:  </a:t>
            </a:r>
            <a:r>
              <a:rPr lang="en-US" sz="2200" b="1" dirty="0">
                <a:latin typeface="Calibri" panose="020F0502020204030204" pitchFamily="34" charset="0"/>
                <a:cs typeface="Calibri" panose="020F0502020204030204" pitchFamily="34" charset="0"/>
              </a:rPr>
              <a:t>1 day old with a solid lesion protruding from the anterior border of the mouth, similar to fetal imaging</a:t>
            </a:r>
          </a:p>
        </p:txBody>
      </p:sp>
      <p:sp>
        <p:nvSpPr>
          <p:cNvPr id="10" name="Rectangle 9">
            <a:extLst>
              <a:ext uri="{FF2B5EF4-FFF2-40B4-BE49-F238E27FC236}">
                <a16:creationId xmlns:a16="http://schemas.microsoft.com/office/drawing/2014/main" id="{51960D1C-B385-4644-970C-99C005BA3073}"/>
              </a:ext>
            </a:extLst>
          </p:cNvPr>
          <p:cNvSpPr/>
          <p:nvPr/>
        </p:nvSpPr>
        <p:spPr>
          <a:xfrm>
            <a:off x="8167135" y="5436849"/>
            <a:ext cx="3648861" cy="1107996"/>
          </a:xfrm>
          <a:prstGeom prst="rect">
            <a:avLst/>
          </a:prstGeom>
          <a:ln>
            <a:solidFill>
              <a:schemeClr val="tx1"/>
            </a:solidFill>
          </a:ln>
        </p:spPr>
        <p:txBody>
          <a:bodyPr wrap="square">
            <a:spAutoFit/>
          </a:bodyPr>
          <a:lstStyle/>
          <a:p>
            <a:r>
              <a:rPr lang="en-US" sz="2200" b="1" dirty="0">
                <a:latin typeface="Calibri" panose="020F0502020204030204" pitchFamily="34" charset="0"/>
                <a:cs typeface="Calibri" panose="020F0502020204030204" pitchFamily="34" charset="0"/>
              </a:rPr>
              <a:t>Axial T1 post contrast: Homogenously enhancing lesion (yellow arrow).</a:t>
            </a:r>
          </a:p>
        </p:txBody>
      </p:sp>
      <p:sp>
        <p:nvSpPr>
          <p:cNvPr id="11" name="Rectangle 10">
            <a:extLst>
              <a:ext uri="{FF2B5EF4-FFF2-40B4-BE49-F238E27FC236}">
                <a16:creationId xmlns:a16="http://schemas.microsoft.com/office/drawing/2014/main" id="{9C80BB63-E27B-478B-BC71-AE877284DA3D}"/>
              </a:ext>
            </a:extLst>
          </p:cNvPr>
          <p:cNvSpPr/>
          <p:nvPr/>
        </p:nvSpPr>
        <p:spPr>
          <a:xfrm>
            <a:off x="4364775" y="1399527"/>
            <a:ext cx="3789481" cy="4893647"/>
          </a:xfrm>
          <a:prstGeom prst="rect">
            <a:avLst/>
          </a:prstGeom>
        </p:spPr>
        <p:txBody>
          <a:bodyPr wrap="square">
            <a:spAutoFit/>
          </a:bodyPr>
          <a:lstStyle/>
          <a:p>
            <a:r>
              <a:rPr lang="en-US" sz="2400" b="1" dirty="0">
                <a:solidFill>
                  <a:srgbClr val="FF8D8D"/>
                </a:solidFill>
                <a:latin typeface="Calibri" panose="020F0502020204030204" pitchFamily="34" charset="0"/>
                <a:cs typeface="Calibri" panose="020F0502020204030204" pitchFamily="34" charset="0"/>
              </a:rPr>
              <a:t>Basic facts : </a:t>
            </a:r>
          </a:p>
          <a:p>
            <a:pPr marL="342900" indent="-342900">
              <a:buFontTx/>
              <a:buChar char="-"/>
            </a:pPr>
            <a:r>
              <a:rPr lang="en-US" sz="2200" dirty="0">
                <a:latin typeface="Calibri" panose="020F0502020204030204" pitchFamily="34" charset="0"/>
                <a:cs typeface="Calibri" panose="020F0502020204030204" pitchFamily="34" charset="0"/>
              </a:rPr>
              <a:t>Uncommon</a:t>
            </a:r>
          </a:p>
          <a:p>
            <a:pPr marL="342900" indent="-342900">
              <a:buFontTx/>
              <a:buChar char="-"/>
            </a:pPr>
            <a:r>
              <a:rPr lang="en-US" sz="2200" dirty="0">
                <a:solidFill>
                  <a:srgbClr val="FFFFFF"/>
                </a:solidFill>
                <a:latin typeface="Calibri" panose="020F0502020204030204" pitchFamily="34" charset="0"/>
                <a:cs typeface="Calibri" panose="020F0502020204030204" pitchFamily="34" charset="0"/>
              </a:rPr>
              <a:t>Benign soft tissue  lesion arises typically from the alveolar mucosa</a:t>
            </a:r>
          </a:p>
          <a:p>
            <a:pPr marL="342900" indent="-342900">
              <a:buFontTx/>
              <a:buChar char="-"/>
            </a:pPr>
            <a:r>
              <a:rPr lang="en-US" sz="2200" dirty="0">
                <a:solidFill>
                  <a:srgbClr val="FFFFFF"/>
                </a:solidFill>
                <a:latin typeface="Calibri" panose="020F0502020204030204" pitchFamily="34" charset="0"/>
                <a:cs typeface="Calibri" panose="020F0502020204030204" pitchFamily="34" charset="0"/>
              </a:rPr>
              <a:t>More common in females,  8-10x</a:t>
            </a:r>
          </a:p>
          <a:p>
            <a:r>
              <a:rPr lang="en-US" sz="2400" b="1" dirty="0">
                <a:solidFill>
                  <a:srgbClr val="FF8D8D"/>
                </a:solidFill>
                <a:latin typeface="Calibri" panose="020F0502020204030204" pitchFamily="34" charset="0"/>
                <a:cs typeface="Calibri" panose="020F0502020204030204" pitchFamily="34" charset="0"/>
              </a:rPr>
              <a:t>Imaging Features :</a:t>
            </a:r>
          </a:p>
          <a:p>
            <a:pPr marL="342900" indent="-342900">
              <a:buFontTx/>
              <a:buChar char="-"/>
            </a:pPr>
            <a:r>
              <a:rPr lang="en-US" sz="2200" dirty="0">
                <a:solidFill>
                  <a:srgbClr val="FF8D8D"/>
                </a:solidFill>
                <a:latin typeface="Calibri" panose="020F0502020204030204" pitchFamily="34" charset="0"/>
                <a:cs typeface="Calibri" panose="020F0502020204030204" pitchFamily="34" charset="0"/>
              </a:rPr>
              <a:t>MRI:</a:t>
            </a:r>
            <a:r>
              <a:rPr lang="en-US" sz="2200" dirty="0">
                <a:latin typeface="Calibri" panose="020F0502020204030204" pitchFamily="34" charset="0"/>
                <a:cs typeface="Calibri" panose="020F0502020204030204" pitchFamily="34" charset="0"/>
              </a:rPr>
              <a:t> Well defined solid mass lesion with vascular pedicle</a:t>
            </a:r>
          </a:p>
          <a:p>
            <a:pPr marL="342900" indent="-342900">
              <a:buFontTx/>
              <a:buChar char="-"/>
            </a:pPr>
            <a:r>
              <a:rPr lang="en-US" sz="2200" dirty="0">
                <a:latin typeface="Calibri" panose="020F0502020204030204" pitchFamily="34" charset="0"/>
                <a:cs typeface="Calibri" panose="020F0502020204030204" pitchFamily="34" charset="0"/>
              </a:rPr>
              <a:t>Intense post-contrast enhancement</a:t>
            </a:r>
          </a:p>
          <a:p>
            <a:pPr marL="342900" indent="-342900">
              <a:buFontTx/>
              <a:buChar char="-"/>
            </a:pPr>
            <a:endParaRPr lang="en-US" sz="2200" dirty="0">
              <a:effectLst/>
              <a:latin typeface="Calibri" panose="020F0502020204030204" pitchFamily="34" charset="0"/>
              <a:cs typeface="Calibri" panose="020F0502020204030204" pitchFamily="34" charset="0"/>
            </a:endParaRPr>
          </a:p>
        </p:txBody>
      </p:sp>
      <p:sp>
        <p:nvSpPr>
          <p:cNvPr id="12" name="&quot;Not Allowed&quot; Symbol 11">
            <a:extLst>
              <a:ext uri="{FF2B5EF4-FFF2-40B4-BE49-F238E27FC236}">
                <a16:creationId xmlns:a16="http://schemas.microsoft.com/office/drawing/2014/main" id="{19BBDE5F-48CD-4715-8A03-759732E15B64}"/>
              </a:ext>
            </a:extLst>
          </p:cNvPr>
          <p:cNvSpPr/>
          <p:nvPr/>
        </p:nvSpPr>
        <p:spPr>
          <a:xfrm>
            <a:off x="4740536" y="3892946"/>
            <a:ext cx="2419643" cy="2096086"/>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2001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9E6F-77DB-B940-AA01-1DCCE887D0B8}"/>
              </a:ext>
            </a:extLst>
          </p:cNvPr>
          <p:cNvSpPr>
            <a:spLocks noGrp="1"/>
          </p:cNvSpPr>
          <p:nvPr>
            <p:ph type="title"/>
          </p:nvPr>
        </p:nvSpPr>
        <p:spPr>
          <a:xfrm>
            <a:off x="648930" y="629266"/>
            <a:ext cx="5616217" cy="1622321"/>
          </a:xfrm>
        </p:spPr>
        <p:txBody>
          <a:bodyPr vert="horz" lIns="91440" tIns="45720" rIns="91440" bIns="45720" rtlCol="0" anchor="t">
            <a:normAutofit/>
          </a:bodyPr>
          <a:lstStyle/>
          <a:p>
            <a:r>
              <a:rPr lang="en-US" dirty="0"/>
              <a:t>Case 5: Epulis</a:t>
            </a:r>
          </a:p>
        </p:txBody>
      </p:sp>
      <p:sp>
        <p:nvSpPr>
          <p:cNvPr id="4" name="Content Placeholder 3">
            <a:extLst>
              <a:ext uri="{FF2B5EF4-FFF2-40B4-BE49-F238E27FC236}">
                <a16:creationId xmlns:a16="http://schemas.microsoft.com/office/drawing/2014/main" id="{C9286746-4DDC-4F7F-AC6B-0CA128AD613F}"/>
              </a:ext>
            </a:extLst>
          </p:cNvPr>
          <p:cNvSpPr>
            <a:spLocks noGrp="1"/>
          </p:cNvSpPr>
          <p:nvPr>
            <p:ph idx="1"/>
          </p:nvPr>
        </p:nvSpPr>
        <p:spPr>
          <a:xfrm>
            <a:off x="648931" y="2438400"/>
            <a:ext cx="5616216" cy="3785419"/>
          </a:xfrm>
        </p:spPr>
        <p:txBody>
          <a:bodyPr vert="horz" lIns="91440" tIns="45720" rIns="91440" bIns="45720" rtlCol="0">
            <a:noAutofit/>
          </a:bodyPr>
          <a:lstStyle/>
          <a:p>
            <a:pPr>
              <a:lnSpc>
                <a:spcPct val="90000"/>
              </a:lnSpc>
            </a:pPr>
            <a:r>
              <a:rPr lang="en-US" dirty="0"/>
              <a:t>Epulis or congenital granular cell tumor</a:t>
            </a:r>
          </a:p>
          <a:p>
            <a:pPr lvl="1">
              <a:lnSpc>
                <a:spcPct val="90000"/>
              </a:lnSpc>
            </a:pPr>
            <a:r>
              <a:rPr lang="en-US" sz="2000" dirty="0"/>
              <a:t>AKA: Neumann tumor, granular cell rhabdomyoma, and congenital </a:t>
            </a:r>
            <a:r>
              <a:rPr lang="en-US" sz="2000" dirty="0" err="1"/>
              <a:t>myoblastoma</a:t>
            </a:r>
            <a:endParaRPr lang="en-US" dirty="0"/>
          </a:p>
          <a:p>
            <a:pPr>
              <a:lnSpc>
                <a:spcPct val="90000"/>
              </a:lnSpc>
            </a:pPr>
            <a:r>
              <a:rPr lang="en-US" dirty="0"/>
              <a:t>gingival mucosa or alveolar ridge of the maxilla, less common mandibular lesions </a:t>
            </a:r>
          </a:p>
          <a:p>
            <a:pPr marL="342900" indent="-342900">
              <a:lnSpc>
                <a:spcPct val="90000"/>
              </a:lnSpc>
            </a:pPr>
            <a:r>
              <a:rPr lang="en-US" dirty="0"/>
              <a:t>Vascular, can bleed</a:t>
            </a:r>
          </a:p>
          <a:p>
            <a:pPr marL="0" indent="0">
              <a:lnSpc>
                <a:spcPct val="90000"/>
              </a:lnSpc>
              <a:buNone/>
            </a:pPr>
            <a:endParaRPr lang="en-US" dirty="0"/>
          </a:p>
          <a:p>
            <a:pPr marL="342900" indent="-342900">
              <a:lnSpc>
                <a:spcPct val="90000"/>
              </a:lnSpc>
            </a:pPr>
            <a:r>
              <a:rPr lang="en-US" dirty="0"/>
              <a:t>Usually NOT an airway issue </a:t>
            </a:r>
          </a:p>
          <a:p>
            <a:pPr lvl="1" indent="-342900">
              <a:lnSpc>
                <a:spcPct val="90000"/>
              </a:lnSpc>
            </a:pPr>
            <a:r>
              <a:rPr lang="en-US" sz="2000" dirty="0"/>
              <a:t>continue to monitor AFI, stomach fluid</a:t>
            </a:r>
          </a:p>
          <a:p>
            <a:pPr marL="342900" indent="-342900">
              <a:lnSpc>
                <a:spcPct val="90000"/>
              </a:lnSpc>
            </a:pPr>
            <a:endParaRPr lang="en-US" dirty="0"/>
          </a:p>
        </p:txBody>
      </p:sp>
      <p:sp>
        <p:nvSpPr>
          <p:cNvPr id="17" name="Freeform 31">
            <a:extLst>
              <a:ext uri="{FF2B5EF4-FFF2-40B4-BE49-F238E27FC236}">
                <a16:creationId xmlns:a16="http://schemas.microsoft.com/office/drawing/2014/main" id="{10208470-709D-4AF1-83BC-8A1019901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9" name="Rectangle 18">
            <a:extLst>
              <a:ext uri="{FF2B5EF4-FFF2-40B4-BE49-F238E27FC236}">
                <a16:creationId xmlns:a16="http://schemas.microsoft.com/office/drawing/2014/main" id="{38D8AE6D-D2DF-4BEA-AF55-5E7DD41A3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9" y="0"/>
            <a:ext cx="46382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5">
            <a:extLst>
              <a:ext uri="{FF2B5EF4-FFF2-40B4-BE49-F238E27FC236}">
                <a16:creationId xmlns:a16="http://schemas.microsoft.com/office/drawing/2014/main" id="{8D9E9787-9929-42D8-AEDA-28F936807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06400"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12" name="Content Placeholder 4" descr="A picture containing person, dog, holding, wearing&#10;&#10;Description automatically generated">
            <a:extLst>
              <a:ext uri="{FF2B5EF4-FFF2-40B4-BE49-F238E27FC236}">
                <a16:creationId xmlns:a16="http://schemas.microsoft.com/office/drawing/2014/main" id="{B05F9649-4146-41A6-B3F0-C62ADF12D24A}"/>
              </a:ext>
            </a:extLst>
          </p:cNvPr>
          <p:cNvPicPr>
            <a:picLocks noChangeAspect="1"/>
          </p:cNvPicPr>
          <p:nvPr/>
        </p:nvPicPr>
        <p:blipFill>
          <a:blip r:embed="rId3"/>
          <a:stretch>
            <a:fillRect/>
          </a:stretch>
        </p:blipFill>
        <p:spPr>
          <a:xfrm rot="5400000">
            <a:off x="6900385" y="1438929"/>
            <a:ext cx="5306852" cy="3980139"/>
          </a:xfrm>
          <a:prstGeom prst="rect">
            <a:avLst/>
          </a:prstGeom>
          <a:effectLst/>
        </p:spPr>
      </p:pic>
      <p:sp>
        <p:nvSpPr>
          <p:cNvPr id="23" name="Rectangle 22">
            <a:extLst>
              <a:ext uri="{FF2B5EF4-FFF2-40B4-BE49-F238E27FC236}">
                <a16:creationId xmlns:a16="http://schemas.microsoft.com/office/drawing/2014/main" id="{30A678BD-FD5D-4756-B0DC-E713CB827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Rectangle 4">
            <a:extLst>
              <a:ext uri="{FF2B5EF4-FFF2-40B4-BE49-F238E27FC236}">
                <a16:creationId xmlns:a16="http://schemas.microsoft.com/office/drawing/2014/main" id="{A51F1D69-7856-4E10-B560-8C63A675727E}"/>
              </a:ext>
            </a:extLst>
          </p:cNvPr>
          <p:cNvSpPr/>
          <p:nvPr/>
        </p:nvSpPr>
        <p:spPr>
          <a:xfrm>
            <a:off x="8007758" y="2066544"/>
            <a:ext cx="2672434" cy="822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7404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3F32E-8480-044D-9B61-ADC9DE90CD78}"/>
              </a:ext>
            </a:extLst>
          </p:cNvPr>
          <p:cNvSpPr>
            <a:spLocks noGrp="1"/>
          </p:cNvSpPr>
          <p:nvPr>
            <p:ph type="title"/>
          </p:nvPr>
        </p:nvSpPr>
        <p:spPr>
          <a:xfrm>
            <a:off x="646111" y="48044"/>
            <a:ext cx="10915625" cy="1400530"/>
          </a:xfrm>
        </p:spPr>
        <p:txBody>
          <a:bodyPr/>
          <a:lstStyle/>
          <a:p>
            <a:r>
              <a:rPr lang="en-US" b="1" dirty="0">
                <a:latin typeface="Calibri" panose="020F0502020204030204" pitchFamily="34" charset="0"/>
                <a:cs typeface="Calibri" panose="020F0502020204030204" pitchFamily="34" charset="0"/>
              </a:rPr>
              <a:t>Case 6: Teratoma</a:t>
            </a:r>
          </a:p>
        </p:txBody>
      </p:sp>
      <p:sp>
        <p:nvSpPr>
          <p:cNvPr id="3" name="TextBox 2">
            <a:extLst>
              <a:ext uri="{FF2B5EF4-FFF2-40B4-BE49-F238E27FC236}">
                <a16:creationId xmlns:a16="http://schemas.microsoft.com/office/drawing/2014/main" id="{578875FB-678B-A04B-AF5E-E6604EBFA393}"/>
              </a:ext>
            </a:extLst>
          </p:cNvPr>
          <p:cNvSpPr txBox="1"/>
          <p:nvPr/>
        </p:nvSpPr>
        <p:spPr>
          <a:xfrm>
            <a:off x="170478" y="5717710"/>
            <a:ext cx="3779119" cy="769441"/>
          </a:xfrm>
          <a:prstGeom prst="rect">
            <a:avLst/>
          </a:prstGeom>
          <a:noFill/>
          <a:ln>
            <a:solidFill>
              <a:schemeClr val="tx1"/>
            </a:solidFill>
          </a:ln>
        </p:spPr>
        <p:txBody>
          <a:bodyPr wrap="square" rtlCol="0">
            <a:spAutoFit/>
          </a:bodyPr>
          <a:lstStyle/>
          <a:p>
            <a:r>
              <a:rPr lang="en-US" sz="2200" b="1" dirty="0">
                <a:latin typeface="Calibri" panose="020F0502020204030204" pitchFamily="34" charset="0"/>
                <a:cs typeface="Calibri" panose="020F0502020204030204" pitchFamily="34" charset="0"/>
              </a:rPr>
              <a:t>Sagittal US image: mixed solid cystic mass</a:t>
            </a:r>
          </a:p>
        </p:txBody>
      </p:sp>
      <p:pic>
        <p:nvPicPr>
          <p:cNvPr id="13" name="Picture 12">
            <a:extLst>
              <a:ext uri="{FF2B5EF4-FFF2-40B4-BE49-F238E27FC236}">
                <a16:creationId xmlns:a16="http://schemas.microsoft.com/office/drawing/2014/main" id="{13977E02-CDFD-CF46-AE8D-55FEDD6C30F5}"/>
              </a:ext>
            </a:extLst>
          </p:cNvPr>
          <p:cNvPicPr>
            <a:picLocks noChangeAspect="1"/>
          </p:cNvPicPr>
          <p:nvPr/>
        </p:nvPicPr>
        <p:blipFill rotWithShape="1">
          <a:blip r:embed="rId2">
            <a:extLst>
              <a:ext uri="{28A0092B-C50C-407E-A947-70E740481C1C}">
                <a14:useLocalDpi xmlns:a14="http://schemas.microsoft.com/office/drawing/2010/main" val="0"/>
              </a:ext>
            </a:extLst>
          </a:blip>
          <a:srcRect l="31562" t="16997" r="36706" b="53714"/>
          <a:stretch/>
        </p:blipFill>
        <p:spPr>
          <a:xfrm>
            <a:off x="8075205" y="1452186"/>
            <a:ext cx="3949599" cy="4174153"/>
          </a:xfrm>
          <a:prstGeom prst="rect">
            <a:avLst/>
          </a:prstGeom>
        </p:spPr>
      </p:pic>
      <p:pic>
        <p:nvPicPr>
          <p:cNvPr id="17" name="Content Placeholder 7">
            <a:extLst>
              <a:ext uri="{FF2B5EF4-FFF2-40B4-BE49-F238E27FC236}">
                <a16:creationId xmlns:a16="http://schemas.microsoft.com/office/drawing/2014/main" id="{B1A82157-0FE3-CF45-9945-7329A328E49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4829" t="42595" r="27352" b="34994"/>
          <a:stretch/>
        </p:blipFill>
        <p:spPr>
          <a:xfrm>
            <a:off x="4369549" y="1452182"/>
            <a:ext cx="3273584" cy="4129643"/>
          </a:xfrm>
        </p:spPr>
      </p:pic>
      <p:pic>
        <p:nvPicPr>
          <p:cNvPr id="19" name="Picture 18">
            <a:extLst>
              <a:ext uri="{FF2B5EF4-FFF2-40B4-BE49-F238E27FC236}">
                <a16:creationId xmlns:a16="http://schemas.microsoft.com/office/drawing/2014/main" id="{7D14E02F-964B-6246-8AD8-174B7B3BAF3C}"/>
              </a:ext>
            </a:extLst>
          </p:cNvPr>
          <p:cNvPicPr>
            <a:picLocks noChangeAspect="1"/>
          </p:cNvPicPr>
          <p:nvPr/>
        </p:nvPicPr>
        <p:blipFill rotWithShape="1">
          <a:blip r:embed="rId4"/>
          <a:srcRect l="9150" t="6920" r="31551" b="35819"/>
          <a:stretch/>
        </p:blipFill>
        <p:spPr>
          <a:xfrm>
            <a:off x="170478" y="1426801"/>
            <a:ext cx="3779120" cy="4171753"/>
          </a:xfrm>
          <a:prstGeom prst="rect">
            <a:avLst/>
          </a:prstGeom>
        </p:spPr>
      </p:pic>
      <p:sp>
        <p:nvSpPr>
          <p:cNvPr id="4" name="TextBox 3">
            <a:extLst>
              <a:ext uri="{FF2B5EF4-FFF2-40B4-BE49-F238E27FC236}">
                <a16:creationId xmlns:a16="http://schemas.microsoft.com/office/drawing/2014/main" id="{E28DD3D6-D899-E146-BC6E-C872D32CE439}"/>
              </a:ext>
            </a:extLst>
          </p:cNvPr>
          <p:cNvSpPr txBox="1"/>
          <p:nvPr/>
        </p:nvSpPr>
        <p:spPr>
          <a:xfrm>
            <a:off x="429490" y="831275"/>
            <a:ext cx="10915625" cy="461665"/>
          </a:xfrm>
          <a:prstGeom prst="rect">
            <a:avLst/>
          </a:prstGeom>
          <a:noFill/>
        </p:spPr>
        <p:txBody>
          <a:bodyPr wrap="square" rtlCol="0">
            <a:spAutoFit/>
          </a:bodyPr>
          <a:lstStyle/>
          <a:p>
            <a:r>
              <a:rPr lang="en-US" sz="2400" b="1" dirty="0">
                <a:solidFill>
                  <a:schemeClr val="tx2"/>
                </a:solidFill>
                <a:latin typeface="Calibri" panose="020F0502020204030204" pitchFamily="34" charset="0"/>
                <a:cs typeface="Calibri" panose="020F0502020204030204" pitchFamily="34" charset="0"/>
              </a:rPr>
              <a:t>Clinical Presentation: </a:t>
            </a:r>
            <a:r>
              <a:rPr lang="en-US" sz="2200" b="1" dirty="0">
                <a:latin typeface="Calibri" panose="020F0502020204030204" pitchFamily="34" charset="0"/>
                <a:cs typeface="Calibri" panose="020F0502020204030204" pitchFamily="34" charset="0"/>
              </a:rPr>
              <a:t>22 week fetus with a large neck mass occupying the oral cavity. </a:t>
            </a:r>
          </a:p>
        </p:txBody>
      </p:sp>
      <p:sp>
        <p:nvSpPr>
          <p:cNvPr id="5" name="Rectangle 4">
            <a:extLst>
              <a:ext uri="{FF2B5EF4-FFF2-40B4-BE49-F238E27FC236}">
                <a16:creationId xmlns:a16="http://schemas.microsoft.com/office/drawing/2014/main" id="{DB7FE374-1CD4-584C-B25C-6DDE40E790FC}"/>
              </a:ext>
            </a:extLst>
          </p:cNvPr>
          <p:cNvSpPr/>
          <p:nvPr/>
        </p:nvSpPr>
        <p:spPr>
          <a:xfrm>
            <a:off x="4369549" y="5779264"/>
            <a:ext cx="7655255" cy="769441"/>
          </a:xfrm>
          <a:prstGeom prst="rect">
            <a:avLst/>
          </a:prstGeom>
          <a:ln>
            <a:solidFill>
              <a:schemeClr val="tx1"/>
            </a:solidFill>
          </a:ln>
        </p:spPr>
        <p:txBody>
          <a:bodyPr wrap="square">
            <a:spAutoFit/>
          </a:bodyPr>
          <a:lstStyle/>
          <a:p>
            <a:r>
              <a:rPr lang="en-US" sz="2200" b="1" dirty="0">
                <a:latin typeface="Calibri" panose="020F0502020204030204" pitchFamily="34" charset="0"/>
                <a:cs typeface="Calibri" panose="020F0502020204030204" pitchFamily="34" charset="0"/>
              </a:rPr>
              <a:t>Sagittal, and Coronal T2: mixed solid and  cystic  left neck mass extending to involve the oral cavity.</a:t>
            </a:r>
          </a:p>
        </p:txBody>
      </p:sp>
    </p:spTree>
    <p:extLst>
      <p:ext uri="{BB962C8B-B14F-4D97-AF65-F5344CB8AC3E}">
        <p14:creationId xmlns:p14="http://schemas.microsoft.com/office/powerpoint/2010/main" val="40204151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3F32E-8480-044D-9B61-ADC9DE90CD78}"/>
              </a:ext>
            </a:extLst>
          </p:cNvPr>
          <p:cNvSpPr>
            <a:spLocks noGrp="1"/>
          </p:cNvSpPr>
          <p:nvPr>
            <p:ph type="title"/>
          </p:nvPr>
        </p:nvSpPr>
        <p:spPr>
          <a:xfrm>
            <a:off x="646111" y="48044"/>
            <a:ext cx="10915625" cy="1400530"/>
          </a:xfrm>
        </p:spPr>
        <p:txBody>
          <a:bodyPr/>
          <a:lstStyle/>
          <a:p>
            <a:r>
              <a:rPr lang="en-US" b="1" dirty="0">
                <a:latin typeface="Calibri" panose="020F0502020204030204" pitchFamily="34" charset="0"/>
                <a:cs typeface="Calibri" panose="020F0502020204030204" pitchFamily="34" charset="0"/>
              </a:rPr>
              <a:t>Case 6: Teratoma</a:t>
            </a:r>
          </a:p>
        </p:txBody>
      </p:sp>
      <p:sp>
        <p:nvSpPr>
          <p:cNvPr id="3" name="TextBox 2">
            <a:extLst>
              <a:ext uri="{FF2B5EF4-FFF2-40B4-BE49-F238E27FC236}">
                <a16:creationId xmlns:a16="http://schemas.microsoft.com/office/drawing/2014/main" id="{578875FB-678B-A04B-AF5E-E6604EBFA393}"/>
              </a:ext>
            </a:extLst>
          </p:cNvPr>
          <p:cNvSpPr txBox="1"/>
          <p:nvPr/>
        </p:nvSpPr>
        <p:spPr>
          <a:xfrm>
            <a:off x="206062" y="6254511"/>
            <a:ext cx="11898113" cy="430887"/>
          </a:xfrm>
          <a:prstGeom prst="rect">
            <a:avLst/>
          </a:prstGeom>
          <a:noFill/>
          <a:ln>
            <a:solidFill>
              <a:schemeClr val="tx1"/>
            </a:solidFill>
          </a:ln>
        </p:spPr>
        <p:txBody>
          <a:bodyPr wrap="square" rtlCol="0">
            <a:spAutoFit/>
          </a:bodyPr>
          <a:lstStyle/>
          <a:p>
            <a:r>
              <a:rPr lang="en-US" sz="2200" b="1" dirty="0">
                <a:latin typeface="Calibri" panose="020F0502020204030204" pitchFamily="34" charset="0"/>
                <a:cs typeface="Calibri" panose="020F0502020204030204" pitchFamily="34" charset="0"/>
              </a:rPr>
              <a:t>Axial and Sagittal CT : Heterogeneously enhancing mass compressing airway (red arrow). </a:t>
            </a:r>
          </a:p>
        </p:txBody>
      </p:sp>
      <p:pic>
        <p:nvPicPr>
          <p:cNvPr id="9" name="Content Placeholder 3">
            <a:extLst>
              <a:ext uri="{FF2B5EF4-FFF2-40B4-BE49-F238E27FC236}">
                <a16:creationId xmlns:a16="http://schemas.microsoft.com/office/drawing/2014/main" id="{40C2B200-C98E-514A-9531-06E8B161AF98}"/>
              </a:ext>
            </a:extLst>
          </p:cNvPr>
          <p:cNvPicPr>
            <a:picLocks noChangeAspect="1"/>
          </p:cNvPicPr>
          <p:nvPr/>
        </p:nvPicPr>
        <p:blipFill rotWithShape="1">
          <a:blip r:embed="rId2">
            <a:extLst>
              <a:ext uri="{28A0092B-C50C-407E-A947-70E740481C1C}">
                <a14:useLocalDpi xmlns:a14="http://schemas.microsoft.com/office/drawing/2010/main" val="0"/>
              </a:ext>
            </a:extLst>
          </a:blip>
          <a:srcRect l="16597" t="7303" r="2933" b="7758"/>
          <a:stretch/>
        </p:blipFill>
        <p:spPr>
          <a:xfrm>
            <a:off x="77490" y="1688479"/>
            <a:ext cx="4506443" cy="4279915"/>
          </a:xfrm>
          <a:prstGeom prst="rect">
            <a:avLst/>
          </a:prstGeom>
        </p:spPr>
      </p:pic>
      <p:pic>
        <p:nvPicPr>
          <p:cNvPr id="12" name="Picture 11">
            <a:extLst>
              <a:ext uri="{FF2B5EF4-FFF2-40B4-BE49-F238E27FC236}">
                <a16:creationId xmlns:a16="http://schemas.microsoft.com/office/drawing/2014/main" id="{9AF88ABD-F6DF-C748-A156-608FCB29ADD6}"/>
              </a:ext>
            </a:extLst>
          </p:cNvPr>
          <p:cNvPicPr>
            <a:picLocks noChangeAspect="1"/>
          </p:cNvPicPr>
          <p:nvPr/>
        </p:nvPicPr>
        <p:blipFill rotWithShape="1">
          <a:blip r:embed="rId3">
            <a:extLst>
              <a:ext uri="{28A0092B-C50C-407E-A947-70E740481C1C}">
                <a14:useLocalDpi xmlns:a14="http://schemas.microsoft.com/office/drawing/2010/main" val="0"/>
              </a:ext>
            </a:extLst>
          </a:blip>
          <a:srcRect l="1229" t="7921" r="34366" b="12496"/>
          <a:stretch/>
        </p:blipFill>
        <p:spPr>
          <a:xfrm>
            <a:off x="8198602" y="1077762"/>
            <a:ext cx="3905573" cy="5092855"/>
          </a:xfrm>
          <a:prstGeom prst="rect">
            <a:avLst/>
          </a:prstGeom>
        </p:spPr>
      </p:pic>
      <p:sp>
        <p:nvSpPr>
          <p:cNvPr id="7" name="Content Placeholder 6">
            <a:extLst>
              <a:ext uri="{FF2B5EF4-FFF2-40B4-BE49-F238E27FC236}">
                <a16:creationId xmlns:a16="http://schemas.microsoft.com/office/drawing/2014/main" id="{67A87E20-493A-0F40-A03C-68FD2B864ADC}"/>
              </a:ext>
            </a:extLst>
          </p:cNvPr>
          <p:cNvSpPr>
            <a:spLocks noGrp="1"/>
          </p:cNvSpPr>
          <p:nvPr>
            <p:ph idx="1"/>
          </p:nvPr>
        </p:nvSpPr>
        <p:spPr>
          <a:xfrm>
            <a:off x="4605771" y="1827023"/>
            <a:ext cx="3760546" cy="4141372"/>
          </a:xfrm>
        </p:spPr>
        <p:txBody>
          <a:bodyPr>
            <a:normAutofit fontScale="92500" lnSpcReduction="10000"/>
          </a:bodyPr>
          <a:lstStyle/>
          <a:p>
            <a:pPr marL="0" indent="0">
              <a:buNone/>
            </a:pPr>
            <a:r>
              <a:rPr lang="en-US" sz="2400" b="1" dirty="0">
                <a:solidFill>
                  <a:srgbClr val="FF8D8D"/>
                </a:solidFill>
                <a:latin typeface="Calibri" panose="020F0502020204030204" pitchFamily="34" charset="0"/>
                <a:cs typeface="Calibri" panose="020F0502020204030204" pitchFamily="34" charset="0"/>
              </a:rPr>
              <a:t>Basic facts : </a:t>
            </a:r>
          </a:p>
          <a:p>
            <a:pPr>
              <a:buFontTx/>
              <a:buChar char="-"/>
            </a:pPr>
            <a:r>
              <a:rPr lang="en-US" sz="2200" dirty="0">
                <a:latin typeface="Calibri" panose="020F0502020204030204" pitchFamily="34" charset="0"/>
                <a:cs typeface="Calibri" panose="020F0502020204030204" pitchFamily="34" charset="0"/>
              </a:rPr>
              <a:t>~ 3% of all childhood     </a:t>
            </a:r>
            <a:r>
              <a:rPr lang="en-US" sz="2200" dirty="0" err="1">
                <a:latin typeface="Calibri" panose="020F0502020204030204" pitchFamily="34" charset="0"/>
                <a:cs typeface="Calibri" panose="020F0502020204030204" pitchFamily="34" charset="0"/>
              </a:rPr>
              <a:t>teratomas</a:t>
            </a:r>
            <a:r>
              <a:rPr lang="en-US" sz="2200" dirty="0">
                <a:latin typeface="Calibri" panose="020F0502020204030204" pitchFamily="34" charset="0"/>
                <a:cs typeface="Calibri" panose="020F0502020204030204" pitchFamily="34" charset="0"/>
              </a:rPr>
              <a:t> occur in the face/neck</a:t>
            </a:r>
          </a:p>
          <a:p>
            <a:pPr>
              <a:buFontTx/>
              <a:buChar char="-"/>
            </a:pPr>
            <a:r>
              <a:rPr lang="en-US" sz="2200" b="1" dirty="0">
                <a:solidFill>
                  <a:srgbClr val="FF8D8D"/>
                </a:solidFill>
                <a:latin typeface="Calibri" panose="020F0502020204030204" pitchFamily="34" charset="0"/>
                <a:cs typeface="Calibri" panose="020F0502020204030204" pitchFamily="34" charset="0"/>
              </a:rPr>
              <a:t>EPIGNATHUS</a:t>
            </a:r>
            <a:r>
              <a:rPr lang="en-US" sz="2200" dirty="0">
                <a:latin typeface="Calibri" panose="020F0502020204030204" pitchFamily="34" charset="0"/>
                <a:cs typeface="Calibri" panose="020F0502020204030204" pitchFamily="34" charset="0"/>
              </a:rPr>
              <a:t> is a term for a teratoma arising from the hard or soft palate</a:t>
            </a:r>
          </a:p>
          <a:p>
            <a:pPr>
              <a:buFontTx/>
              <a:buChar char="-"/>
            </a:pPr>
            <a:r>
              <a:rPr lang="en-US" sz="2200" dirty="0">
                <a:latin typeface="Calibri" panose="020F0502020204030204" pitchFamily="34" charset="0"/>
                <a:cs typeface="Calibri" panose="020F0502020204030204" pitchFamily="34" charset="0"/>
              </a:rPr>
              <a:t>High morbidity &amp; mortality </a:t>
            </a:r>
          </a:p>
          <a:p>
            <a:pPr>
              <a:buFontTx/>
              <a:buChar char="-"/>
            </a:pPr>
            <a:r>
              <a:rPr lang="en-US" sz="2200" dirty="0">
                <a:latin typeface="Calibri" panose="020F0502020204030204" pitchFamily="34" charset="0"/>
                <a:cs typeface="Calibri" panose="020F0502020204030204" pitchFamily="34" charset="0"/>
              </a:rPr>
              <a:t>More common in females</a:t>
            </a:r>
          </a:p>
          <a:p>
            <a:pPr>
              <a:buFontTx/>
              <a:buChar char="-"/>
            </a:pPr>
            <a:r>
              <a:rPr lang="en-US" sz="2200" dirty="0">
                <a:latin typeface="Calibri" panose="020F0502020204030204" pitchFamily="34" charset="0"/>
                <a:cs typeface="Calibri" panose="020F0502020204030204" pitchFamily="34" charset="0"/>
              </a:rPr>
              <a:t>Malignant transformation </a:t>
            </a:r>
          </a:p>
          <a:p>
            <a:pPr marL="0" indent="0">
              <a:buNone/>
            </a:pPr>
            <a:r>
              <a:rPr lang="en-US" sz="2200" dirty="0">
                <a:latin typeface="Calibri" panose="020F0502020204030204" pitchFamily="34" charset="0"/>
                <a:cs typeface="Calibri" panose="020F0502020204030204" pitchFamily="34" charset="0"/>
              </a:rPr>
              <a:t>      rare, but unable to resect</a:t>
            </a:r>
          </a:p>
        </p:txBody>
      </p:sp>
      <p:sp>
        <p:nvSpPr>
          <p:cNvPr id="15" name="Right Arrow 14">
            <a:extLst>
              <a:ext uri="{FF2B5EF4-FFF2-40B4-BE49-F238E27FC236}">
                <a16:creationId xmlns:a16="http://schemas.microsoft.com/office/drawing/2014/main" id="{1878BB6C-A8F0-DA4E-8CB9-CE3A116B40D1}"/>
              </a:ext>
            </a:extLst>
          </p:cNvPr>
          <p:cNvSpPr/>
          <p:nvPr/>
        </p:nvSpPr>
        <p:spPr>
          <a:xfrm rot="7035505">
            <a:off x="1769022" y="2304653"/>
            <a:ext cx="590951" cy="294468"/>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FD15768-27B7-5E4E-9B18-E3D67A2A9705}"/>
              </a:ext>
            </a:extLst>
          </p:cNvPr>
          <p:cNvSpPr txBox="1"/>
          <p:nvPr/>
        </p:nvSpPr>
        <p:spPr>
          <a:xfrm>
            <a:off x="103672" y="861895"/>
            <a:ext cx="8094930" cy="1077218"/>
          </a:xfrm>
          <a:prstGeom prst="rect">
            <a:avLst/>
          </a:prstGeom>
          <a:noFill/>
        </p:spPr>
        <p:txBody>
          <a:bodyPr wrap="square" rtlCol="0">
            <a:spAutoFit/>
          </a:bodyPr>
          <a:lstStyle/>
          <a:p>
            <a:r>
              <a:rPr lang="en-US" sz="2400" b="1" dirty="0">
                <a:solidFill>
                  <a:schemeClr val="tx2"/>
                </a:solidFill>
                <a:latin typeface="Calibri" panose="020F0502020204030204" pitchFamily="34" charset="0"/>
                <a:cs typeface="Calibri" panose="020F0502020204030204" pitchFamily="34" charset="0"/>
              </a:rPr>
              <a:t>Clinical Presentation: </a:t>
            </a:r>
            <a:r>
              <a:rPr lang="en-US" sz="2200" b="1" dirty="0">
                <a:latin typeface="Calibri" panose="020F0502020204030204" pitchFamily="34" charset="0"/>
                <a:cs typeface="Calibri" panose="020F0502020204030204" pitchFamily="34" charset="0"/>
              </a:rPr>
              <a:t>1 day old male with prenatal diagnosis of large neck mass occupying the oral cavity. </a:t>
            </a:r>
          </a:p>
          <a:p>
            <a:endParaRPr lang="en-US" dirty="0"/>
          </a:p>
        </p:txBody>
      </p:sp>
      <p:sp>
        <p:nvSpPr>
          <p:cNvPr id="10" name="Right Arrow 9">
            <a:extLst>
              <a:ext uri="{FF2B5EF4-FFF2-40B4-BE49-F238E27FC236}">
                <a16:creationId xmlns:a16="http://schemas.microsoft.com/office/drawing/2014/main" id="{1878BB6C-A8F0-DA4E-8CB9-CE3A116B40D1}"/>
              </a:ext>
            </a:extLst>
          </p:cNvPr>
          <p:cNvSpPr/>
          <p:nvPr/>
        </p:nvSpPr>
        <p:spPr>
          <a:xfrm rot="7035505">
            <a:off x="10675745" y="1994413"/>
            <a:ext cx="590951" cy="294468"/>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86128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3F32E-8480-044D-9B61-ADC9DE90CD78}"/>
              </a:ext>
            </a:extLst>
          </p:cNvPr>
          <p:cNvSpPr>
            <a:spLocks noGrp="1"/>
          </p:cNvSpPr>
          <p:nvPr>
            <p:ph type="title"/>
          </p:nvPr>
        </p:nvSpPr>
        <p:spPr>
          <a:xfrm>
            <a:off x="646111" y="48044"/>
            <a:ext cx="10915625" cy="1400530"/>
          </a:xfrm>
        </p:spPr>
        <p:txBody>
          <a:bodyPr/>
          <a:lstStyle/>
          <a:p>
            <a:r>
              <a:rPr lang="en-US" b="1" dirty="0">
                <a:latin typeface="Calibri" panose="020F0502020204030204" pitchFamily="34" charset="0"/>
                <a:cs typeface="Calibri" panose="020F0502020204030204" pitchFamily="34" charset="0"/>
              </a:rPr>
              <a:t>Case 6: Teratoma</a:t>
            </a:r>
          </a:p>
        </p:txBody>
      </p:sp>
      <p:sp>
        <p:nvSpPr>
          <p:cNvPr id="3" name="TextBox 2">
            <a:extLst>
              <a:ext uri="{FF2B5EF4-FFF2-40B4-BE49-F238E27FC236}">
                <a16:creationId xmlns:a16="http://schemas.microsoft.com/office/drawing/2014/main" id="{578875FB-678B-A04B-AF5E-E6604EBFA393}"/>
              </a:ext>
            </a:extLst>
          </p:cNvPr>
          <p:cNvSpPr txBox="1"/>
          <p:nvPr/>
        </p:nvSpPr>
        <p:spPr>
          <a:xfrm>
            <a:off x="155332" y="5945098"/>
            <a:ext cx="11897182" cy="769441"/>
          </a:xfrm>
          <a:prstGeom prst="rect">
            <a:avLst/>
          </a:prstGeom>
          <a:noFill/>
          <a:ln>
            <a:solidFill>
              <a:schemeClr val="tx1"/>
            </a:solidFill>
          </a:ln>
        </p:spPr>
        <p:txBody>
          <a:bodyPr wrap="square" rtlCol="0">
            <a:spAutoFit/>
          </a:bodyPr>
          <a:lstStyle/>
          <a:p>
            <a:r>
              <a:rPr lang="en-US" sz="2200" b="1" dirty="0">
                <a:latin typeface="Calibri" panose="020F0502020204030204" pitchFamily="34" charset="0"/>
                <a:cs typeface="Calibri" panose="020F0502020204030204" pitchFamily="34" charset="0"/>
              </a:rPr>
              <a:t>Sagittal Post contrast T1: Heterogeneously enhancing mass compressing airway</a:t>
            </a:r>
          </a:p>
          <a:p>
            <a:r>
              <a:rPr lang="en-US" sz="2200" b="1" dirty="0">
                <a:latin typeface="Calibri" panose="020F0502020204030204" pitchFamily="34" charset="0"/>
                <a:cs typeface="Calibri" panose="020F0502020204030204" pitchFamily="34" charset="0"/>
              </a:rPr>
              <a:t>Coronal T2: Mixed solid cystic lesion centered in the oral cavity.</a:t>
            </a:r>
          </a:p>
        </p:txBody>
      </p:sp>
      <p:sp>
        <p:nvSpPr>
          <p:cNvPr id="7" name="Content Placeholder 6">
            <a:extLst>
              <a:ext uri="{FF2B5EF4-FFF2-40B4-BE49-F238E27FC236}">
                <a16:creationId xmlns:a16="http://schemas.microsoft.com/office/drawing/2014/main" id="{67A87E20-493A-0F40-A03C-68FD2B864ADC}"/>
              </a:ext>
            </a:extLst>
          </p:cNvPr>
          <p:cNvSpPr>
            <a:spLocks noGrp="1"/>
          </p:cNvSpPr>
          <p:nvPr>
            <p:ph idx="1"/>
          </p:nvPr>
        </p:nvSpPr>
        <p:spPr>
          <a:xfrm>
            <a:off x="3841883" y="1743897"/>
            <a:ext cx="3760546" cy="4148247"/>
          </a:xfrm>
        </p:spPr>
        <p:txBody>
          <a:bodyPr>
            <a:normAutofit/>
          </a:bodyPr>
          <a:lstStyle/>
          <a:p>
            <a:pPr marL="0" indent="0">
              <a:buNone/>
            </a:pPr>
            <a:r>
              <a:rPr lang="en-US" sz="2400" b="1" dirty="0">
                <a:solidFill>
                  <a:srgbClr val="FF8D8D"/>
                </a:solidFill>
                <a:latin typeface="Calibri" panose="020F0502020204030204" pitchFamily="34" charset="0"/>
                <a:cs typeface="Calibri" panose="020F0502020204030204" pitchFamily="34" charset="0"/>
              </a:rPr>
              <a:t>Imaging :</a:t>
            </a:r>
            <a:endParaRPr lang="en-US" sz="2400" dirty="0">
              <a:latin typeface="Calibri" panose="020F0502020204030204" pitchFamily="34" charset="0"/>
              <a:cs typeface="Calibri" panose="020F0502020204030204" pitchFamily="34" charset="0"/>
            </a:endParaRPr>
          </a:p>
          <a:p>
            <a:pPr>
              <a:buFontTx/>
              <a:buChar char="-"/>
            </a:pPr>
            <a:r>
              <a:rPr lang="en-US" sz="2200" dirty="0">
                <a:latin typeface="Calibri" panose="020F0502020204030204" pitchFamily="34" charset="0"/>
                <a:cs typeface="Calibri" panose="020F0502020204030204" pitchFamily="34" charset="0"/>
              </a:rPr>
              <a:t>MRI &amp; US helpful for  characterization of lesion location, airway assessment, intracranial extension</a:t>
            </a:r>
          </a:p>
          <a:p>
            <a:pPr>
              <a:buFontTx/>
              <a:buChar char="-"/>
            </a:pPr>
            <a:r>
              <a:rPr lang="en-US" sz="2200" dirty="0">
                <a:latin typeface="Calibri" panose="020F0502020204030204" pitchFamily="34" charset="0"/>
                <a:cs typeface="Calibri" panose="020F0502020204030204" pitchFamily="34" charset="0"/>
              </a:rPr>
              <a:t>Prenatally imaging to assess for hydrops, polyhydramnios, lesion growth or hemorrhage</a:t>
            </a:r>
            <a:br>
              <a:rPr lang="en-US" sz="2200" dirty="0">
                <a:latin typeface="Calibri" panose="020F0502020204030204" pitchFamily="34" charset="0"/>
                <a:cs typeface="Calibri" panose="020F0502020204030204" pitchFamily="34" charset="0"/>
              </a:rPr>
            </a:br>
            <a:endParaRPr lang="en-US" sz="2200" dirty="0">
              <a:latin typeface="Calibri" panose="020F0502020204030204" pitchFamily="34" charset="0"/>
              <a:cs typeface="Calibri" panose="020F0502020204030204" pitchFamily="34" charset="0"/>
            </a:endParaRPr>
          </a:p>
          <a:p>
            <a:pPr marL="0" indent="0">
              <a:buNone/>
            </a:pPr>
            <a:endParaRPr lang="en-US" dirty="0"/>
          </a:p>
        </p:txBody>
      </p:sp>
      <p:pic>
        <p:nvPicPr>
          <p:cNvPr id="8" name="Content Placeholder 3">
            <a:extLst>
              <a:ext uri="{FF2B5EF4-FFF2-40B4-BE49-F238E27FC236}">
                <a16:creationId xmlns:a16="http://schemas.microsoft.com/office/drawing/2014/main" id="{40A8013B-E5F3-5F4C-9ECE-CE53DD1EC764}"/>
              </a:ext>
            </a:extLst>
          </p:cNvPr>
          <p:cNvPicPr>
            <a:picLocks noChangeAspect="1"/>
          </p:cNvPicPr>
          <p:nvPr/>
        </p:nvPicPr>
        <p:blipFill rotWithShape="1">
          <a:blip r:embed="rId2">
            <a:extLst>
              <a:ext uri="{28A0092B-C50C-407E-A947-70E740481C1C}">
                <a14:useLocalDpi xmlns:a14="http://schemas.microsoft.com/office/drawing/2010/main" val="0"/>
              </a:ext>
            </a:extLst>
          </a:blip>
          <a:srcRect l="9978" t="20637" r="18804" b="13814"/>
          <a:stretch/>
        </p:blipFill>
        <p:spPr>
          <a:xfrm>
            <a:off x="246739" y="1494377"/>
            <a:ext cx="3273874" cy="4425542"/>
          </a:xfrm>
          <a:prstGeom prst="rect">
            <a:avLst/>
          </a:prstGeom>
        </p:spPr>
      </p:pic>
      <p:sp>
        <p:nvSpPr>
          <p:cNvPr id="10" name="Right Arrow 9">
            <a:extLst>
              <a:ext uri="{FF2B5EF4-FFF2-40B4-BE49-F238E27FC236}">
                <a16:creationId xmlns:a16="http://schemas.microsoft.com/office/drawing/2014/main" id="{4498BDE7-993D-2740-A203-321359720251}"/>
              </a:ext>
            </a:extLst>
          </p:cNvPr>
          <p:cNvSpPr/>
          <p:nvPr/>
        </p:nvSpPr>
        <p:spPr>
          <a:xfrm rot="7889726">
            <a:off x="2413081" y="2391447"/>
            <a:ext cx="454590" cy="25711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3">
            <a:extLst>
              <a:ext uri="{FF2B5EF4-FFF2-40B4-BE49-F238E27FC236}">
                <a16:creationId xmlns:a16="http://schemas.microsoft.com/office/drawing/2014/main" id="{D62AE6F6-FEFE-2842-966E-366B76E8A5E6}"/>
              </a:ext>
            </a:extLst>
          </p:cNvPr>
          <p:cNvPicPr>
            <a:picLocks noChangeAspect="1"/>
          </p:cNvPicPr>
          <p:nvPr/>
        </p:nvPicPr>
        <p:blipFill rotWithShape="1">
          <a:blip r:embed="rId3">
            <a:extLst>
              <a:ext uri="{28A0092B-C50C-407E-A947-70E740481C1C}">
                <a14:useLocalDpi xmlns:a14="http://schemas.microsoft.com/office/drawing/2010/main" val="0"/>
              </a:ext>
            </a:extLst>
          </a:blip>
          <a:srcRect l="27069" t="20364" r="6946" b="17441"/>
          <a:stretch/>
        </p:blipFill>
        <p:spPr>
          <a:xfrm>
            <a:off x="7986310" y="1423120"/>
            <a:ext cx="3889731" cy="4385905"/>
          </a:xfrm>
          <a:prstGeom prst="rect">
            <a:avLst/>
          </a:prstGeom>
        </p:spPr>
      </p:pic>
      <p:sp>
        <p:nvSpPr>
          <p:cNvPr id="4" name="TextBox 3">
            <a:extLst>
              <a:ext uri="{FF2B5EF4-FFF2-40B4-BE49-F238E27FC236}">
                <a16:creationId xmlns:a16="http://schemas.microsoft.com/office/drawing/2014/main" id="{85F09F52-3D82-B54A-A25E-FC9D766E3F4B}"/>
              </a:ext>
            </a:extLst>
          </p:cNvPr>
          <p:cNvSpPr txBox="1"/>
          <p:nvPr/>
        </p:nvSpPr>
        <p:spPr>
          <a:xfrm>
            <a:off x="110831" y="817414"/>
            <a:ext cx="11982511" cy="461665"/>
          </a:xfrm>
          <a:prstGeom prst="rect">
            <a:avLst/>
          </a:prstGeom>
          <a:noFill/>
        </p:spPr>
        <p:txBody>
          <a:bodyPr wrap="none" rtlCol="0">
            <a:spAutoFit/>
          </a:bodyPr>
          <a:lstStyle/>
          <a:p>
            <a:r>
              <a:rPr lang="en-US" sz="2400" b="1" dirty="0">
                <a:solidFill>
                  <a:schemeClr val="tx2"/>
                </a:solidFill>
                <a:latin typeface="Calibri" panose="020F0502020204030204" pitchFamily="34" charset="0"/>
                <a:cs typeface="Calibri" panose="020F0502020204030204" pitchFamily="34" charset="0"/>
              </a:rPr>
              <a:t>Clinical Presentation: </a:t>
            </a:r>
            <a:r>
              <a:rPr lang="en-US" sz="2200" b="1" dirty="0">
                <a:latin typeface="Calibri" panose="020F0502020204030204" pitchFamily="34" charset="0"/>
                <a:cs typeface="Calibri" panose="020F0502020204030204" pitchFamily="34" charset="0"/>
              </a:rPr>
              <a:t>6 DOL M with prenatal diagnosis of large neck mass occupying the oral cavity.</a:t>
            </a:r>
            <a:endParaRPr lang="en-US" sz="2200" b="1" dirty="0"/>
          </a:p>
        </p:txBody>
      </p:sp>
    </p:spTree>
    <p:extLst>
      <p:ext uri="{BB962C8B-B14F-4D97-AF65-F5344CB8AC3E}">
        <p14:creationId xmlns:p14="http://schemas.microsoft.com/office/powerpoint/2010/main" val="2020003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3F32E-8480-044D-9B61-ADC9DE90CD78}"/>
              </a:ext>
            </a:extLst>
          </p:cNvPr>
          <p:cNvSpPr>
            <a:spLocks noGrp="1"/>
          </p:cNvSpPr>
          <p:nvPr>
            <p:ph type="title"/>
          </p:nvPr>
        </p:nvSpPr>
        <p:spPr>
          <a:xfrm>
            <a:off x="648930" y="629266"/>
            <a:ext cx="6188190" cy="1622321"/>
          </a:xfrm>
        </p:spPr>
        <p:txBody>
          <a:bodyPr>
            <a:normAutofit/>
          </a:bodyPr>
          <a:lstStyle/>
          <a:p>
            <a:r>
              <a:rPr lang="en-US" b="1" dirty="0">
                <a:latin typeface="Calibri" panose="020F0502020204030204" pitchFamily="34" charset="0"/>
                <a:cs typeface="Calibri" panose="020F0502020204030204" pitchFamily="34" charset="0"/>
              </a:rPr>
              <a:t>Case 6: Teratoma</a:t>
            </a:r>
          </a:p>
        </p:txBody>
      </p:sp>
      <p:sp>
        <p:nvSpPr>
          <p:cNvPr id="7" name="Content Placeholder 6">
            <a:extLst>
              <a:ext uri="{FF2B5EF4-FFF2-40B4-BE49-F238E27FC236}">
                <a16:creationId xmlns:a16="http://schemas.microsoft.com/office/drawing/2014/main" id="{67A87E20-493A-0F40-A03C-68FD2B864ADC}"/>
              </a:ext>
            </a:extLst>
          </p:cNvPr>
          <p:cNvSpPr>
            <a:spLocks noGrp="1"/>
          </p:cNvSpPr>
          <p:nvPr>
            <p:ph idx="1"/>
          </p:nvPr>
        </p:nvSpPr>
        <p:spPr>
          <a:xfrm>
            <a:off x="648930" y="2438400"/>
            <a:ext cx="6188189" cy="3785419"/>
          </a:xfrm>
        </p:spPr>
        <p:txBody>
          <a:bodyPr>
            <a:normAutofit/>
          </a:bodyPr>
          <a:lstStyle/>
          <a:p>
            <a:pPr marL="0" indent="0">
              <a:buNone/>
            </a:pPr>
            <a:r>
              <a:rPr lang="en-US" b="1">
                <a:latin typeface="Calibri" panose="020F0502020204030204" pitchFamily="34" charset="0"/>
                <a:cs typeface="Calibri" panose="020F0502020204030204" pitchFamily="34" charset="0"/>
              </a:rPr>
              <a:t>Prenatal Dx and Monitoring:</a:t>
            </a:r>
            <a:endParaRPr lang="en-US">
              <a:latin typeface="Calibri" panose="020F0502020204030204" pitchFamily="34" charset="0"/>
              <a:cs typeface="Calibri" panose="020F0502020204030204" pitchFamily="34" charset="0"/>
            </a:endParaRPr>
          </a:p>
          <a:p>
            <a:pPr>
              <a:buFontTx/>
              <a:buChar char="-"/>
            </a:pPr>
            <a:r>
              <a:rPr lang="en-US">
                <a:latin typeface="Calibri" panose="020F0502020204030204" pitchFamily="34" charset="0"/>
                <a:cs typeface="Calibri" panose="020F0502020204030204" pitchFamily="34" charset="0"/>
              </a:rPr>
              <a:t>AFI for polyhydramnios</a:t>
            </a:r>
          </a:p>
          <a:p>
            <a:pPr>
              <a:buFontTx/>
              <a:buChar char="-"/>
            </a:pPr>
            <a:r>
              <a:rPr lang="en-US">
                <a:latin typeface="Calibri" panose="020F0502020204030204" pitchFamily="34" charset="0"/>
                <a:cs typeface="Calibri" panose="020F0502020204030204" pitchFamily="34" charset="0"/>
              </a:rPr>
              <a:t>Stomach fluid present?</a:t>
            </a:r>
          </a:p>
          <a:p>
            <a:pPr>
              <a:buFontTx/>
              <a:buChar char="-"/>
            </a:pPr>
            <a:r>
              <a:rPr lang="en-US">
                <a:latin typeface="Calibri" panose="020F0502020204030204" pitchFamily="34" charset="0"/>
                <a:cs typeface="Calibri" panose="020F0502020204030204" pitchFamily="34" charset="0"/>
              </a:rPr>
              <a:t>Hydrops risk</a:t>
            </a:r>
          </a:p>
          <a:p>
            <a:pPr>
              <a:buFontTx/>
              <a:buChar char="-"/>
            </a:pPr>
            <a:r>
              <a:rPr lang="en-US">
                <a:latin typeface="Calibri" panose="020F0502020204030204" pitchFamily="34" charset="0"/>
                <a:cs typeface="Calibri" panose="020F0502020204030204" pitchFamily="34" charset="0"/>
              </a:rPr>
              <a:t>Lesion hemorrhage</a:t>
            </a:r>
          </a:p>
          <a:p>
            <a:pPr>
              <a:buFontTx/>
              <a:buChar char="-"/>
            </a:pPr>
            <a:r>
              <a:rPr lang="en-US">
                <a:latin typeface="Calibri" panose="020F0502020204030204" pitchFamily="34" charset="0"/>
                <a:cs typeface="Calibri" panose="020F0502020204030204" pitchFamily="34" charset="0"/>
              </a:rPr>
              <a:t>MRI &amp; US helpful for  characterization of lesion location, airway assessment, intracranial extension</a:t>
            </a:r>
          </a:p>
        </p:txBody>
      </p:sp>
      <p:sp>
        <p:nvSpPr>
          <p:cNvPr id="13" name="Freeform 31">
            <a:extLst>
              <a:ext uri="{FF2B5EF4-FFF2-40B4-BE49-F238E27FC236}">
                <a16:creationId xmlns:a16="http://schemas.microsoft.com/office/drawing/2014/main" id="{95BADBDA-9DAF-42A2-B6BA-4CCD4DE202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5" name="Rectangle 14">
            <a:extLst>
              <a:ext uri="{FF2B5EF4-FFF2-40B4-BE49-F238E27FC236}">
                <a16:creationId xmlns:a16="http://schemas.microsoft.com/office/drawing/2014/main" id="{867A9945-64B5-455C-B212-6753D0131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1" y="0"/>
            <a:ext cx="406254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5">
            <a:extLst>
              <a:ext uri="{FF2B5EF4-FFF2-40B4-BE49-F238E27FC236}">
                <a16:creationId xmlns:a16="http://schemas.microsoft.com/office/drawing/2014/main" id="{F2C1125A-97EE-4DA6-9BBE-5DAC18B26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47253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8" name="Content Placeholder 3">
            <a:extLst>
              <a:ext uri="{FF2B5EF4-FFF2-40B4-BE49-F238E27FC236}">
                <a16:creationId xmlns:a16="http://schemas.microsoft.com/office/drawing/2014/main" id="{40A8013B-E5F3-5F4C-9ECE-CE53DD1EC764}"/>
              </a:ext>
            </a:extLst>
          </p:cNvPr>
          <p:cNvPicPr>
            <a:picLocks noChangeAspect="1"/>
          </p:cNvPicPr>
          <p:nvPr/>
        </p:nvPicPr>
        <p:blipFill rotWithShape="1">
          <a:blip r:embed="rId3">
            <a:extLst>
              <a:ext uri="{28A0092B-C50C-407E-A947-70E740481C1C}">
                <a14:useLocalDpi xmlns:a14="http://schemas.microsoft.com/office/drawing/2010/main" val="0"/>
              </a:ext>
            </a:extLst>
          </a:blip>
          <a:srcRect l="9978" t="20637" r="18804" b="13814"/>
          <a:stretch/>
        </p:blipFill>
        <p:spPr>
          <a:xfrm>
            <a:off x="8129871" y="1118518"/>
            <a:ext cx="3414010" cy="4620961"/>
          </a:xfrm>
          <a:prstGeom prst="rect">
            <a:avLst/>
          </a:prstGeom>
          <a:effectLst/>
        </p:spPr>
      </p:pic>
      <p:sp>
        <p:nvSpPr>
          <p:cNvPr id="19" name="Rectangle 18">
            <a:extLst>
              <a:ext uri="{FF2B5EF4-FFF2-40B4-BE49-F238E27FC236}">
                <a16:creationId xmlns:a16="http://schemas.microsoft.com/office/drawing/2014/main" id="{D7DDAC2C-DB93-4D9B-85BE-D9FD4F2DE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TextBox 3">
            <a:extLst>
              <a:ext uri="{FF2B5EF4-FFF2-40B4-BE49-F238E27FC236}">
                <a16:creationId xmlns:a16="http://schemas.microsoft.com/office/drawing/2014/main" id="{85F09F52-3D82-B54A-A25E-FC9D766E3F4B}"/>
              </a:ext>
            </a:extLst>
          </p:cNvPr>
          <p:cNvSpPr txBox="1"/>
          <p:nvPr/>
        </p:nvSpPr>
        <p:spPr>
          <a:xfrm>
            <a:off x="672087" y="1623987"/>
            <a:ext cx="4475328" cy="461665"/>
          </a:xfrm>
          <a:prstGeom prst="rect">
            <a:avLst/>
          </a:prstGeom>
          <a:noFill/>
        </p:spPr>
        <p:txBody>
          <a:bodyPr wrap="none" rtlCol="0">
            <a:spAutoFit/>
          </a:bodyPr>
          <a:lstStyle/>
          <a:p>
            <a:pPr>
              <a:spcAft>
                <a:spcPts val="600"/>
              </a:spcAft>
            </a:pPr>
            <a:r>
              <a:rPr lang="en-US" sz="2400" b="1" dirty="0">
                <a:solidFill>
                  <a:schemeClr val="tx2"/>
                </a:solidFill>
                <a:latin typeface="Calibri" panose="020F0502020204030204" pitchFamily="34" charset="0"/>
                <a:cs typeface="Calibri" panose="020F0502020204030204" pitchFamily="34" charset="0"/>
              </a:rPr>
              <a:t>Tx: Palliative or curative resection</a:t>
            </a:r>
            <a:endParaRPr lang="en-US" sz="2200" b="1" dirty="0"/>
          </a:p>
        </p:txBody>
      </p:sp>
    </p:spTree>
    <p:extLst>
      <p:ext uri="{BB962C8B-B14F-4D97-AF65-F5344CB8AC3E}">
        <p14:creationId xmlns:p14="http://schemas.microsoft.com/office/powerpoint/2010/main" val="32040777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3F32E-8480-044D-9B61-ADC9DE90CD78}"/>
              </a:ext>
            </a:extLst>
          </p:cNvPr>
          <p:cNvSpPr>
            <a:spLocks noGrp="1"/>
          </p:cNvSpPr>
          <p:nvPr>
            <p:ph type="title"/>
          </p:nvPr>
        </p:nvSpPr>
        <p:spPr>
          <a:xfrm>
            <a:off x="638187" y="66180"/>
            <a:ext cx="10915625" cy="1400530"/>
          </a:xfrm>
        </p:spPr>
        <p:txBody>
          <a:bodyPr/>
          <a:lstStyle/>
          <a:p>
            <a:r>
              <a:rPr lang="en-US" b="1" dirty="0">
                <a:latin typeface="Calibri" panose="020F0502020204030204" pitchFamily="34" charset="0"/>
                <a:cs typeface="Calibri" panose="020F0502020204030204" pitchFamily="34" charset="0"/>
              </a:rPr>
              <a:t>Case 7: Lymphatic Malformation</a:t>
            </a:r>
          </a:p>
        </p:txBody>
      </p:sp>
      <p:sp>
        <p:nvSpPr>
          <p:cNvPr id="3" name="TextBox 2">
            <a:extLst>
              <a:ext uri="{FF2B5EF4-FFF2-40B4-BE49-F238E27FC236}">
                <a16:creationId xmlns:a16="http://schemas.microsoft.com/office/drawing/2014/main" id="{578875FB-678B-A04B-AF5E-E6604EBFA393}"/>
              </a:ext>
            </a:extLst>
          </p:cNvPr>
          <p:cNvSpPr txBox="1"/>
          <p:nvPr/>
        </p:nvSpPr>
        <p:spPr>
          <a:xfrm>
            <a:off x="155332" y="5903531"/>
            <a:ext cx="11897182" cy="769441"/>
          </a:xfrm>
          <a:prstGeom prst="rect">
            <a:avLst/>
          </a:prstGeom>
          <a:noFill/>
          <a:ln>
            <a:solidFill>
              <a:schemeClr val="tx1"/>
            </a:solidFill>
          </a:ln>
        </p:spPr>
        <p:txBody>
          <a:bodyPr wrap="square" rtlCol="0">
            <a:spAutoFit/>
          </a:bodyPr>
          <a:lstStyle/>
          <a:p>
            <a:r>
              <a:rPr lang="en-US" sz="2200" b="1" dirty="0">
                <a:latin typeface="Calibri" panose="020F0502020204030204" pitchFamily="34" charset="0"/>
                <a:cs typeface="Calibri" panose="020F0502020204030204" pitchFamily="34" charset="0"/>
              </a:rPr>
              <a:t>Axial and Coronal T2 :  T2 </a:t>
            </a:r>
            <a:r>
              <a:rPr lang="en-US" sz="2200" b="1" dirty="0" err="1">
                <a:latin typeface="Calibri" panose="020F0502020204030204" pitchFamily="34" charset="0"/>
                <a:cs typeface="Calibri" panose="020F0502020204030204" pitchFamily="34" charset="0"/>
              </a:rPr>
              <a:t>hyperintense</a:t>
            </a:r>
            <a:r>
              <a:rPr lang="en-US" sz="2200" b="1" dirty="0">
                <a:latin typeface="Calibri" panose="020F0502020204030204" pitchFamily="34" charset="0"/>
                <a:cs typeface="Calibri" panose="020F0502020204030204" pitchFamily="34" charset="0"/>
              </a:rPr>
              <a:t> lesion along the left cheek extending into the upper lip with </a:t>
            </a:r>
            <a:r>
              <a:rPr lang="en-US" sz="2200" b="1" dirty="0" err="1">
                <a:latin typeface="Calibri" panose="020F0502020204030204" pitchFamily="34" charset="0"/>
                <a:cs typeface="Calibri" panose="020F0502020204030204" pitchFamily="34" charset="0"/>
              </a:rPr>
              <a:t>macrocysts</a:t>
            </a:r>
            <a:r>
              <a:rPr lang="en-US" sz="2200" b="1" dirty="0">
                <a:latin typeface="Calibri" panose="020F0502020204030204" pitchFamily="34" charset="0"/>
                <a:cs typeface="Calibri" panose="020F0502020204030204" pitchFamily="34" charset="0"/>
              </a:rPr>
              <a:t> (red arrow) and some solid-appearing (</a:t>
            </a:r>
            <a:r>
              <a:rPr lang="en-US" sz="2200" b="1" dirty="0" err="1">
                <a:latin typeface="Calibri" panose="020F0502020204030204" pitchFamily="34" charset="0"/>
                <a:cs typeface="Calibri" panose="020F0502020204030204" pitchFamily="34" charset="0"/>
              </a:rPr>
              <a:t>microcystic</a:t>
            </a:r>
            <a:r>
              <a:rPr lang="en-US" sz="2200" b="1" dirty="0">
                <a:latin typeface="Calibri" panose="020F0502020204030204" pitchFamily="34" charset="0"/>
                <a:cs typeface="Calibri" panose="020F0502020204030204" pitchFamily="34" charset="0"/>
              </a:rPr>
              <a:t>, yellow arrow)  components</a:t>
            </a:r>
          </a:p>
        </p:txBody>
      </p:sp>
      <p:sp>
        <p:nvSpPr>
          <p:cNvPr id="7" name="Content Placeholder 6">
            <a:extLst>
              <a:ext uri="{FF2B5EF4-FFF2-40B4-BE49-F238E27FC236}">
                <a16:creationId xmlns:a16="http://schemas.microsoft.com/office/drawing/2014/main" id="{67A87E20-493A-0F40-A03C-68FD2B864ADC}"/>
              </a:ext>
            </a:extLst>
          </p:cNvPr>
          <p:cNvSpPr>
            <a:spLocks noGrp="1"/>
          </p:cNvSpPr>
          <p:nvPr>
            <p:ph idx="1"/>
          </p:nvPr>
        </p:nvSpPr>
        <p:spPr>
          <a:xfrm>
            <a:off x="4089851" y="1633068"/>
            <a:ext cx="3760546" cy="4148247"/>
          </a:xfrm>
        </p:spPr>
        <p:txBody>
          <a:bodyPr>
            <a:normAutofit/>
          </a:bodyPr>
          <a:lstStyle/>
          <a:p>
            <a:pPr marL="0" indent="0">
              <a:buNone/>
            </a:pPr>
            <a:r>
              <a:rPr lang="en-US" sz="2400" b="1" dirty="0">
                <a:solidFill>
                  <a:srgbClr val="FF8D8D"/>
                </a:solidFill>
                <a:latin typeface="Calibri" panose="020F0502020204030204" pitchFamily="34" charset="0"/>
                <a:cs typeface="Calibri" panose="020F0502020204030204" pitchFamily="34" charset="0"/>
              </a:rPr>
              <a:t>Basic Facts :</a:t>
            </a:r>
          </a:p>
          <a:p>
            <a:pPr>
              <a:buFontTx/>
              <a:buChar char="-"/>
            </a:pPr>
            <a:r>
              <a:rPr lang="en-US" sz="2200" dirty="0">
                <a:latin typeface="Calibri" panose="020F0502020204030204" pitchFamily="34" charset="0"/>
                <a:cs typeface="Calibri" panose="020F0502020204030204" pitchFamily="34" charset="0"/>
              </a:rPr>
              <a:t>Relatively common soft tissue lesion, occurring in 1/2000-4000 live births </a:t>
            </a:r>
          </a:p>
          <a:p>
            <a:pPr>
              <a:buFontTx/>
              <a:buChar char="-"/>
            </a:pPr>
            <a:r>
              <a:rPr lang="en-US" sz="2200" dirty="0">
                <a:latin typeface="Calibri" panose="020F0502020204030204" pitchFamily="34" charset="0"/>
                <a:cs typeface="Calibri" panose="020F0502020204030204" pitchFamily="34" charset="0"/>
              </a:rPr>
              <a:t>Present in many areas of the body</a:t>
            </a:r>
          </a:p>
          <a:p>
            <a:pPr>
              <a:buFontTx/>
              <a:buChar char="-"/>
            </a:pPr>
            <a:r>
              <a:rPr lang="en-US" sz="2200" dirty="0">
                <a:latin typeface="Calibri" panose="020F0502020204030204" pitchFamily="34" charset="0"/>
                <a:cs typeface="Calibri" panose="020F0502020204030204" pitchFamily="34" charset="0"/>
              </a:rPr>
              <a:t>Benign but approximately 50% may increase in size during pregnancy</a:t>
            </a:r>
          </a:p>
        </p:txBody>
      </p:sp>
      <p:pic>
        <p:nvPicPr>
          <p:cNvPr id="9" name="Picture 7">
            <a:extLst>
              <a:ext uri="{FF2B5EF4-FFF2-40B4-BE49-F238E27FC236}">
                <a16:creationId xmlns:a16="http://schemas.microsoft.com/office/drawing/2014/main" id="{C6DAD8E7-0386-3E45-BA4A-CF2BBB7E52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462" t="41673" r="36758" b="24323"/>
          <a:stretch/>
        </p:blipFill>
        <p:spPr bwMode="auto">
          <a:xfrm>
            <a:off x="155332" y="1577647"/>
            <a:ext cx="3760546" cy="4023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a:extLst>
              <a:ext uri="{FF2B5EF4-FFF2-40B4-BE49-F238E27FC236}">
                <a16:creationId xmlns:a16="http://schemas.microsoft.com/office/drawing/2014/main" id="{631C7A83-7B68-E843-86E2-3E89366D35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943" t="24110" r="33145" b="45092"/>
          <a:stretch/>
        </p:blipFill>
        <p:spPr bwMode="auto">
          <a:xfrm>
            <a:off x="7975510" y="1633068"/>
            <a:ext cx="3961675" cy="4078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3A015845-455F-B840-8C4B-4E3C007383EC}"/>
              </a:ext>
            </a:extLst>
          </p:cNvPr>
          <p:cNvSpPr txBox="1"/>
          <p:nvPr/>
        </p:nvSpPr>
        <p:spPr>
          <a:xfrm>
            <a:off x="595742" y="914399"/>
            <a:ext cx="7148880" cy="461665"/>
          </a:xfrm>
          <a:prstGeom prst="rect">
            <a:avLst/>
          </a:prstGeom>
          <a:noFill/>
        </p:spPr>
        <p:txBody>
          <a:bodyPr wrap="none" rtlCol="0">
            <a:spAutoFit/>
          </a:bodyPr>
          <a:lstStyle/>
          <a:p>
            <a:r>
              <a:rPr lang="en-US" sz="2400" b="1" dirty="0">
                <a:solidFill>
                  <a:schemeClr val="tx2"/>
                </a:solidFill>
                <a:latin typeface="Calibri" panose="020F0502020204030204" pitchFamily="34" charset="0"/>
                <a:cs typeface="Calibri" panose="020F0502020204030204" pitchFamily="34" charset="0"/>
              </a:rPr>
              <a:t>Clinical Presentation: </a:t>
            </a:r>
            <a:r>
              <a:rPr lang="en-US" sz="2200" b="1" dirty="0">
                <a:latin typeface="Calibri" panose="020F0502020204030204" pitchFamily="34" charset="0"/>
                <a:cs typeface="Calibri" panose="020F0502020204030204" pitchFamily="34" charset="0"/>
              </a:rPr>
              <a:t>36 week fetus with left facial lesion.</a:t>
            </a:r>
            <a:endParaRPr lang="en-US" sz="2200" b="1" dirty="0"/>
          </a:p>
        </p:txBody>
      </p:sp>
      <p:sp>
        <p:nvSpPr>
          <p:cNvPr id="10" name="Right Arrow 9">
            <a:extLst>
              <a:ext uri="{FF2B5EF4-FFF2-40B4-BE49-F238E27FC236}">
                <a16:creationId xmlns:a16="http://schemas.microsoft.com/office/drawing/2014/main" id="{1878BB6C-A8F0-DA4E-8CB9-CE3A116B40D1}"/>
              </a:ext>
            </a:extLst>
          </p:cNvPr>
          <p:cNvSpPr/>
          <p:nvPr/>
        </p:nvSpPr>
        <p:spPr>
          <a:xfrm rot="12707644">
            <a:off x="11428327" y="4839356"/>
            <a:ext cx="590951" cy="294468"/>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1878BB6C-A8F0-DA4E-8CB9-CE3A116B40D1}"/>
              </a:ext>
            </a:extLst>
          </p:cNvPr>
          <p:cNvSpPr/>
          <p:nvPr/>
        </p:nvSpPr>
        <p:spPr>
          <a:xfrm rot="10590500">
            <a:off x="3479333" y="2972208"/>
            <a:ext cx="590951" cy="294468"/>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1878BB6C-A8F0-DA4E-8CB9-CE3A116B40D1}"/>
              </a:ext>
            </a:extLst>
          </p:cNvPr>
          <p:cNvSpPr/>
          <p:nvPr/>
        </p:nvSpPr>
        <p:spPr>
          <a:xfrm rot="7035505">
            <a:off x="2664080" y="1565349"/>
            <a:ext cx="590951" cy="27076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8512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721BA-8E68-F746-B401-D31A8FF01910}"/>
              </a:ext>
            </a:extLst>
          </p:cNvPr>
          <p:cNvSpPr>
            <a:spLocks noGrp="1"/>
          </p:cNvSpPr>
          <p:nvPr>
            <p:ph type="title"/>
          </p:nvPr>
        </p:nvSpPr>
        <p:spPr/>
        <p:txBody>
          <a:bodyPr/>
          <a:lstStyle/>
          <a:p>
            <a:pPr algn="ctr"/>
            <a:r>
              <a:rPr lang="en-US" b="1" dirty="0">
                <a:latin typeface="Calibri" panose="020F0502020204030204" pitchFamily="34" charset="0"/>
                <a:cs typeface="Calibri" panose="020F0502020204030204" pitchFamily="34" charset="0"/>
              </a:rPr>
              <a:t>Objectives</a:t>
            </a:r>
          </a:p>
        </p:txBody>
      </p:sp>
      <p:sp>
        <p:nvSpPr>
          <p:cNvPr id="3" name="Content Placeholder 2">
            <a:extLst>
              <a:ext uri="{FF2B5EF4-FFF2-40B4-BE49-F238E27FC236}">
                <a16:creationId xmlns:a16="http://schemas.microsoft.com/office/drawing/2014/main" id="{A4048ECE-2F90-A349-A1E3-BB6FE5819591}"/>
              </a:ext>
            </a:extLst>
          </p:cNvPr>
          <p:cNvSpPr>
            <a:spLocks noGrp="1"/>
          </p:cNvSpPr>
          <p:nvPr>
            <p:ph idx="1"/>
          </p:nvPr>
        </p:nvSpPr>
        <p:spPr/>
        <p:txBody>
          <a:bodyPr/>
          <a:lstStyle/>
          <a:p>
            <a:pPr>
              <a:buFontTx/>
              <a:buChar char="-"/>
            </a:pPr>
            <a:r>
              <a:rPr lang="en-US" sz="3200" dirty="0">
                <a:latin typeface="Calibri" panose="020F0502020204030204" pitchFamily="34" charset="0"/>
                <a:cs typeface="Calibri" panose="020F0502020204030204" pitchFamily="34" charset="0"/>
              </a:rPr>
              <a:t>Present a spectrum of congenital oral lesions</a:t>
            </a:r>
          </a:p>
          <a:p>
            <a:pPr>
              <a:buFontTx/>
              <a:buChar char="-"/>
            </a:pPr>
            <a:r>
              <a:rPr lang="en-US" sz="3200" dirty="0">
                <a:latin typeface="Calibri" panose="020F0502020204030204" pitchFamily="34" charset="0"/>
                <a:cs typeface="Calibri" panose="020F0502020204030204" pitchFamily="34" charset="0"/>
              </a:rPr>
              <a:t>Convey key clinical and imaging pearls</a:t>
            </a:r>
          </a:p>
          <a:p>
            <a:pPr>
              <a:buFontTx/>
              <a:buChar char="-"/>
            </a:pPr>
            <a:r>
              <a:rPr lang="en-US" sz="3200" dirty="0">
                <a:latin typeface="Calibri" panose="020F0502020204030204" pitchFamily="34" charset="0"/>
                <a:cs typeface="Calibri" panose="020F0502020204030204" pitchFamily="34" charset="0"/>
              </a:rPr>
              <a:t>Identify lesions with potential prenatal diagnosis and perinatal complications</a:t>
            </a:r>
          </a:p>
          <a:p>
            <a:endParaRPr lang="en-US" dirty="0"/>
          </a:p>
        </p:txBody>
      </p:sp>
    </p:spTree>
    <p:extLst>
      <p:ext uri="{BB962C8B-B14F-4D97-AF65-F5344CB8AC3E}">
        <p14:creationId xmlns:p14="http://schemas.microsoft.com/office/powerpoint/2010/main" val="29898719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3F32E-8480-044D-9B61-ADC9DE90CD78}"/>
              </a:ext>
            </a:extLst>
          </p:cNvPr>
          <p:cNvSpPr>
            <a:spLocks noGrp="1"/>
          </p:cNvSpPr>
          <p:nvPr>
            <p:ph type="title"/>
          </p:nvPr>
        </p:nvSpPr>
        <p:spPr>
          <a:xfrm>
            <a:off x="646111" y="173754"/>
            <a:ext cx="9404723" cy="1400530"/>
          </a:xfrm>
        </p:spPr>
        <p:txBody>
          <a:bodyPr/>
          <a:lstStyle/>
          <a:p>
            <a:r>
              <a:rPr lang="en-US" b="1" dirty="0">
                <a:latin typeface="Calibri" panose="020F0502020204030204" pitchFamily="34" charset="0"/>
                <a:cs typeface="Calibri" panose="020F0502020204030204" pitchFamily="34" charset="0"/>
              </a:rPr>
              <a:t>Case 7: Lymphatic Malformation</a:t>
            </a:r>
          </a:p>
        </p:txBody>
      </p:sp>
      <p:sp>
        <p:nvSpPr>
          <p:cNvPr id="7" name="Content Placeholder 6">
            <a:extLst>
              <a:ext uri="{FF2B5EF4-FFF2-40B4-BE49-F238E27FC236}">
                <a16:creationId xmlns:a16="http://schemas.microsoft.com/office/drawing/2014/main" id="{67A87E20-493A-0F40-A03C-68FD2B864ADC}"/>
              </a:ext>
            </a:extLst>
          </p:cNvPr>
          <p:cNvSpPr>
            <a:spLocks noGrp="1"/>
          </p:cNvSpPr>
          <p:nvPr>
            <p:ph idx="1"/>
          </p:nvPr>
        </p:nvSpPr>
        <p:spPr>
          <a:xfrm>
            <a:off x="4153546" y="2010349"/>
            <a:ext cx="4064966" cy="4148247"/>
          </a:xfrm>
        </p:spPr>
        <p:txBody>
          <a:bodyPr>
            <a:normAutofit/>
          </a:bodyPr>
          <a:lstStyle/>
          <a:p>
            <a:pPr marL="0" indent="0">
              <a:buNone/>
            </a:pPr>
            <a:r>
              <a:rPr lang="en-US" sz="2400" b="1" dirty="0">
                <a:solidFill>
                  <a:srgbClr val="FF8D8D"/>
                </a:solidFill>
                <a:latin typeface="Calibri" panose="020F0502020204030204" pitchFamily="34" charset="0"/>
                <a:cs typeface="Calibri" panose="020F0502020204030204" pitchFamily="34" charset="0"/>
              </a:rPr>
              <a:t>Imaging: </a:t>
            </a:r>
          </a:p>
          <a:p>
            <a:pPr>
              <a:buFontTx/>
              <a:buChar char="-"/>
            </a:pPr>
            <a:r>
              <a:rPr lang="en-US" sz="2200" dirty="0">
                <a:latin typeface="Calibri" panose="020F0502020204030204" pitchFamily="34" charset="0"/>
                <a:cs typeface="Calibri" panose="020F0502020204030204" pitchFamily="34" charset="0"/>
              </a:rPr>
              <a:t>Prenatal MRI &amp; US helpful for characterization of location, if near airway</a:t>
            </a:r>
          </a:p>
          <a:p>
            <a:pPr>
              <a:buFontTx/>
              <a:buChar char="-"/>
            </a:pPr>
            <a:r>
              <a:rPr lang="en-US" sz="2200" dirty="0">
                <a:latin typeface="Calibri" panose="020F0502020204030204" pitchFamily="34" charset="0"/>
                <a:cs typeface="Calibri" panose="020F0502020204030204" pitchFamily="34" charset="0"/>
              </a:rPr>
              <a:t>Very large lesions can displace or narrow airway, impede swallowing </a:t>
            </a:r>
          </a:p>
          <a:p>
            <a:pPr marL="0" indent="0">
              <a:buNone/>
            </a:pPr>
            <a:br>
              <a:rPr lang="en-US" sz="2200" dirty="0">
                <a:latin typeface="Calibri" panose="020F0502020204030204" pitchFamily="34" charset="0"/>
                <a:cs typeface="Calibri" panose="020F0502020204030204" pitchFamily="34" charset="0"/>
              </a:rPr>
            </a:br>
            <a:endParaRPr lang="en-US" sz="2200" dirty="0">
              <a:latin typeface="Calibri" panose="020F0502020204030204" pitchFamily="34" charset="0"/>
              <a:cs typeface="Calibri" panose="020F0502020204030204" pitchFamily="34" charset="0"/>
            </a:endParaRPr>
          </a:p>
          <a:p>
            <a:pPr marL="0" indent="0">
              <a:buNone/>
            </a:pPr>
            <a:endParaRPr lang="en-US" dirty="0"/>
          </a:p>
        </p:txBody>
      </p:sp>
      <p:sp>
        <p:nvSpPr>
          <p:cNvPr id="3" name="TextBox 2">
            <a:extLst>
              <a:ext uri="{FF2B5EF4-FFF2-40B4-BE49-F238E27FC236}">
                <a16:creationId xmlns:a16="http://schemas.microsoft.com/office/drawing/2014/main" id="{578875FB-678B-A04B-AF5E-E6604EBFA393}"/>
              </a:ext>
            </a:extLst>
          </p:cNvPr>
          <p:cNvSpPr txBox="1"/>
          <p:nvPr/>
        </p:nvSpPr>
        <p:spPr>
          <a:xfrm>
            <a:off x="155332" y="6000512"/>
            <a:ext cx="11781854" cy="769441"/>
          </a:xfrm>
          <a:prstGeom prst="rect">
            <a:avLst/>
          </a:prstGeom>
          <a:noFill/>
          <a:ln>
            <a:solidFill>
              <a:schemeClr val="tx1"/>
            </a:solidFill>
          </a:ln>
        </p:spPr>
        <p:txBody>
          <a:bodyPr wrap="square" rtlCol="0">
            <a:spAutoFit/>
          </a:bodyPr>
          <a:lstStyle/>
          <a:p>
            <a:r>
              <a:rPr lang="en-US" sz="2200" b="1" dirty="0">
                <a:latin typeface="Calibri" panose="020F0502020204030204" pitchFamily="34" charset="0"/>
                <a:cs typeface="Calibri" panose="020F0502020204030204" pitchFamily="34" charset="0"/>
              </a:rPr>
              <a:t>Coronal T1 and Axial T1 post contrast : Mixed cystic and pseudo-solid  (microcystic) mass along the left cheek extending into the upper lip with heterogeneous post contrast enhancement</a:t>
            </a:r>
          </a:p>
        </p:txBody>
      </p:sp>
      <p:pic>
        <p:nvPicPr>
          <p:cNvPr id="8" name="Picture 3">
            <a:extLst>
              <a:ext uri="{FF2B5EF4-FFF2-40B4-BE49-F238E27FC236}">
                <a16:creationId xmlns:a16="http://schemas.microsoft.com/office/drawing/2014/main" id="{1D2D06C4-B9CF-814D-8B8F-66D39D3B78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293" t="29464" r="24215" b="22723"/>
          <a:stretch/>
        </p:blipFill>
        <p:spPr bwMode="auto">
          <a:xfrm>
            <a:off x="113432" y="1778810"/>
            <a:ext cx="3860058" cy="4148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a:extLst>
              <a:ext uri="{FF2B5EF4-FFF2-40B4-BE49-F238E27FC236}">
                <a16:creationId xmlns:a16="http://schemas.microsoft.com/office/drawing/2014/main" id="{CC888A86-E3CC-1F4B-B6E9-BF8238C285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36" t="2394" r="20941" b="18255"/>
          <a:stretch/>
        </p:blipFill>
        <p:spPr bwMode="auto">
          <a:xfrm>
            <a:off x="8369085" y="1329985"/>
            <a:ext cx="3568101" cy="4499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10C02AF4-3D85-6E47-B1F7-B5069B2B02F9}"/>
              </a:ext>
            </a:extLst>
          </p:cNvPr>
          <p:cNvSpPr txBox="1"/>
          <p:nvPr/>
        </p:nvSpPr>
        <p:spPr>
          <a:xfrm>
            <a:off x="595742" y="1094512"/>
            <a:ext cx="7084760" cy="461665"/>
          </a:xfrm>
          <a:prstGeom prst="rect">
            <a:avLst/>
          </a:prstGeom>
          <a:noFill/>
        </p:spPr>
        <p:txBody>
          <a:bodyPr wrap="none" rtlCol="0">
            <a:spAutoFit/>
          </a:bodyPr>
          <a:lstStyle/>
          <a:p>
            <a:r>
              <a:rPr lang="en-US" sz="2400" b="1" dirty="0">
                <a:solidFill>
                  <a:schemeClr val="tx2"/>
                </a:solidFill>
                <a:latin typeface="Calibri" panose="020F0502020204030204" pitchFamily="34" charset="0"/>
                <a:cs typeface="Calibri" panose="020F0502020204030204" pitchFamily="34" charset="0"/>
              </a:rPr>
              <a:t>Clinical Presentation: </a:t>
            </a:r>
            <a:r>
              <a:rPr lang="en-US" sz="2200" b="1" dirty="0">
                <a:latin typeface="Calibri" panose="020F0502020204030204" pitchFamily="34" charset="0"/>
                <a:cs typeface="Calibri" panose="020F0502020204030204" pitchFamily="34" charset="0"/>
              </a:rPr>
              <a:t>24 month old with left facial lesion.</a:t>
            </a:r>
            <a:endParaRPr lang="en-US" sz="2200" b="1" dirty="0"/>
          </a:p>
        </p:txBody>
      </p:sp>
    </p:spTree>
    <p:extLst>
      <p:ext uri="{BB962C8B-B14F-4D97-AF65-F5344CB8AC3E}">
        <p14:creationId xmlns:p14="http://schemas.microsoft.com/office/powerpoint/2010/main" val="115771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3F32E-8480-044D-9B61-ADC9DE90CD78}"/>
              </a:ext>
            </a:extLst>
          </p:cNvPr>
          <p:cNvSpPr>
            <a:spLocks noGrp="1"/>
          </p:cNvSpPr>
          <p:nvPr>
            <p:ph type="title"/>
          </p:nvPr>
        </p:nvSpPr>
        <p:spPr>
          <a:xfrm>
            <a:off x="646111" y="173754"/>
            <a:ext cx="9404723" cy="1400530"/>
          </a:xfrm>
        </p:spPr>
        <p:txBody>
          <a:bodyPr/>
          <a:lstStyle/>
          <a:p>
            <a:r>
              <a:rPr lang="en-US" b="1" dirty="0">
                <a:latin typeface="Calibri" panose="020F0502020204030204" pitchFamily="34" charset="0"/>
                <a:cs typeface="Calibri" panose="020F0502020204030204" pitchFamily="34" charset="0"/>
              </a:rPr>
              <a:t>Case 7: Lymphatic Malformation</a:t>
            </a:r>
          </a:p>
        </p:txBody>
      </p:sp>
      <p:sp>
        <p:nvSpPr>
          <p:cNvPr id="7" name="Content Placeholder 6">
            <a:extLst>
              <a:ext uri="{FF2B5EF4-FFF2-40B4-BE49-F238E27FC236}">
                <a16:creationId xmlns:a16="http://schemas.microsoft.com/office/drawing/2014/main" id="{67A87E20-493A-0F40-A03C-68FD2B864ADC}"/>
              </a:ext>
            </a:extLst>
          </p:cNvPr>
          <p:cNvSpPr>
            <a:spLocks noGrp="1"/>
          </p:cNvSpPr>
          <p:nvPr>
            <p:ph idx="1"/>
          </p:nvPr>
        </p:nvSpPr>
        <p:spPr>
          <a:xfrm>
            <a:off x="4153546" y="2010349"/>
            <a:ext cx="4040252" cy="4148247"/>
          </a:xfrm>
        </p:spPr>
        <p:txBody>
          <a:bodyPr>
            <a:normAutofit fontScale="92500" lnSpcReduction="20000"/>
          </a:bodyPr>
          <a:lstStyle/>
          <a:p>
            <a:pPr marL="0" indent="0">
              <a:buNone/>
            </a:pPr>
            <a:r>
              <a:rPr lang="en-US" sz="2400" dirty="0">
                <a:solidFill>
                  <a:srgbClr val="FF8D8D"/>
                </a:solidFill>
                <a:latin typeface="Calibri" panose="020F0502020204030204" pitchFamily="34" charset="0"/>
                <a:cs typeface="Calibri" panose="020F0502020204030204" pitchFamily="34" charset="0"/>
              </a:rPr>
              <a:t>FACE</a:t>
            </a:r>
          </a:p>
          <a:p>
            <a:pPr>
              <a:buFontTx/>
              <a:buChar char="-"/>
            </a:pPr>
            <a:r>
              <a:rPr lang="en-US" sz="2400" dirty="0">
                <a:latin typeface="Calibri" panose="020F0502020204030204" pitchFamily="34" charset="0"/>
                <a:cs typeface="Calibri" panose="020F0502020204030204" pitchFamily="34" charset="0"/>
              </a:rPr>
              <a:t>More likely microcystic or pseudo-solid</a:t>
            </a:r>
          </a:p>
          <a:p>
            <a:pPr>
              <a:buFontTx/>
              <a:buChar char="-"/>
            </a:pPr>
            <a:r>
              <a:rPr lang="en-US" sz="2400" dirty="0">
                <a:latin typeface="Calibri" panose="020F0502020204030204" pitchFamily="34" charset="0"/>
                <a:cs typeface="Calibri" panose="020F0502020204030204" pitchFamily="34" charset="0"/>
              </a:rPr>
              <a:t>Prenatal misdiagnosis of solid mass or macroglossia </a:t>
            </a:r>
          </a:p>
          <a:p>
            <a:pPr marL="0" indent="0">
              <a:buNone/>
            </a:pPr>
            <a:r>
              <a:rPr lang="en-US" sz="2400" b="1" dirty="0">
                <a:solidFill>
                  <a:srgbClr val="FF8D8D"/>
                </a:solidFill>
                <a:latin typeface="Calibri" panose="020F0502020204030204" pitchFamily="34" charset="0"/>
                <a:cs typeface="Calibri" panose="020F0502020204030204" pitchFamily="34" charset="0"/>
              </a:rPr>
              <a:t>NECK: </a:t>
            </a:r>
          </a:p>
          <a:p>
            <a:pPr>
              <a:buFontTx/>
              <a:buChar char="-"/>
            </a:pPr>
            <a:r>
              <a:rPr lang="en-US" sz="2200" dirty="0">
                <a:latin typeface="Calibri" panose="020F0502020204030204" pitchFamily="34" charset="0"/>
                <a:cs typeface="Calibri" panose="020F0502020204030204" pitchFamily="34" charset="0"/>
              </a:rPr>
              <a:t>Often accurate prenatal dx </a:t>
            </a:r>
          </a:p>
          <a:p>
            <a:pPr>
              <a:buFontTx/>
              <a:buChar char="-"/>
            </a:pPr>
            <a:r>
              <a:rPr lang="en-US" sz="2200" dirty="0">
                <a:latin typeface="Calibri" panose="020F0502020204030204" pitchFamily="34" charset="0"/>
                <a:cs typeface="Calibri" panose="020F0502020204030204" pitchFamily="34" charset="0"/>
              </a:rPr>
              <a:t>Large </a:t>
            </a:r>
            <a:r>
              <a:rPr lang="en-US" sz="2200" dirty="0" err="1">
                <a:latin typeface="Calibri" panose="020F0502020204030204" pitchFamily="34" charset="0"/>
                <a:cs typeface="Calibri" panose="020F0502020204030204" pitchFamily="34" charset="0"/>
              </a:rPr>
              <a:t>transpatial</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macrocystic</a:t>
            </a:r>
            <a:r>
              <a:rPr lang="en-US" sz="2200" dirty="0">
                <a:latin typeface="Calibri" panose="020F0502020204030204" pitchFamily="34" charset="0"/>
                <a:cs typeface="Calibri" panose="020F0502020204030204" pitchFamily="34" charset="0"/>
              </a:rPr>
              <a:t> lesions</a:t>
            </a:r>
          </a:p>
          <a:p>
            <a:pPr>
              <a:buFontTx/>
              <a:buChar char="-"/>
            </a:pPr>
            <a:r>
              <a:rPr lang="en-US" sz="2200" dirty="0">
                <a:latin typeface="Calibri" panose="020F0502020204030204" pitchFamily="34" charset="0"/>
                <a:cs typeface="Calibri" panose="020F0502020204030204" pitchFamily="34" charset="0"/>
              </a:rPr>
              <a:t>Can bleed and enlarge perinatally</a:t>
            </a:r>
          </a:p>
          <a:p>
            <a:pPr>
              <a:buFontTx/>
              <a:buChar char="-"/>
            </a:pPr>
            <a:r>
              <a:rPr lang="en-US" sz="2200" dirty="0">
                <a:latin typeface="Calibri" panose="020F0502020204030204" pitchFamily="34" charset="0"/>
                <a:cs typeface="Calibri" panose="020F0502020204030204" pitchFamily="34" charset="0"/>
              </a:rPr>
              <a:t>Potential of  airway compression, but rare</a:t>
            </a:r>
          </a:p>
          <a:p>
            <a:pPr marL="0" indent="0">
              <a:buNone/>
            </a:pPr>
            <a:endParaRPr lang="en-US" dirty="0"/>
          </a:p>
        </p:txBody>
      </p:sp>
      <p:sp>
        <p:nvSpPr>
          <p:cNvPr id="3" name="TextBox 2">
            <a:extLst>
              <a:ext uri="{FF2B5EF4-FFF2-40B4-BE49-F238E27FC236}">
                <a16:creationId xmlns:a16="http://schemas.microsoft.com/office/drawing/2014/main" id="{578875FB-678B-A04B-AF5E-E6604EBFA393}"/>
              </a:ext>
            </a:extLst>
          </p:cNvPr>
          <p:cNvSpPr txBox="1"/>
          <p:nvPr/>
        </p:nvSpPr>
        <p:spPr>
          <a:xfrm>
            <a:off x="155332" y="6000512"/>
            <a:ext cx="11781854" cy="769441"/>
          </a:xfrm>
          <a:prstGeom prst="rect">
            <a:avLst/>
          </a:prstGeom>
          <a:noFill/>
          <a:ln>
            <a:solidFill>
              <a:schemeClr val="tx1"/>
            </a:solidFill>
          </a:ln>
        </p:spPr>
        <p:txBody>
          <a:bodyPr wrap="square" rtlCol="0">
            <a:spAutoFit/>
          </a:bodyPr>
          <a:lstStyle/>
          <a:p>
            <a:r>
              <a:rPr lang="en-US" sz="2200" b="1" dirty="0">
                <a:latin typeface="Calibri" panose="020F0502020204030204" pitchFamily="34" charset="0"/>
                <a:cs typeface="Calibri" panose="020F0502020204030204" pitchFamily="34" charset="0"/>
              </a:rPr>
              <a:t>Axial T2 Fetal face shows </a:t>
            </a:r>
            <a:r>
              <a:rPr lang="en-US" sz="2200" b="1" dirty="0" err="1">
                <a:latin typeface="Calibri" panose="020F0502020204030204" pitchFamily="34" charset="0"/>
                <a:cs typeface="Calibri" panose="020F0502020204030204" pitchFamily="34" charset="0"/>
              </a:rPr>
              <a:t>macrocystic</a:t>
            </a:r>
            <a:r>
              <a:rPr lang="en-US" sz="2200" b="1" dirty="0">
                <a:latin typeface="Calibri" panose="020F0502020204030204" pitchFamily="34" charset="0"/>
                <a:cs typeface="Calibri" panose="020F0502020204030204" pitchFamily="34" charset="0"/>
              </a:rPr>
              <a:t> and microcystic components of LM</a:t>
            </a:r>
          </a:p>
          <a:p>
            <a:r>
              <a:rPr lang="en-US" sz="2200" b="1" dirty="0">
                <a:latin typeface="Calibri" panose="020F0502020204030204" pitchFamily="34" charset="0"/>
                <a:cs typeface="Calibri" panose="020F0502020204030204" pitchFamily="34" charset="0"/>
              </a:rPr>
              <a:t>Coronal T2 of different DOL 2 patient demonstrates a </a:t>
            </a:r>
            <a:r>
              <a:rPr lang="en-US" sz="2200" b="1" dirty="0" err="1">
                <a:latin typeface="Calibri" panose="020F0502020204030204" pitchFamily="34" charset="0"/>
                <a:cs typeface="Calibri" panose="020F0502020204030204" pitchFamily="34" charset="0"/>
              </a:rPr>
              <a:t>macrocystic</a:t>
            </a:r>
            <a:r>
              <a:rPr lang="en-US" sz="2200" b="1" dirty="0">
                <a:latin typeface="Calibri" panose="020F0502020204030204" pitchFamily="34" charset="0"/>
                <a:cs typeface="Calibri" panose="020F0502020204030204" pitchFamily="34" charset="0"/>
              </a:rPr>
              <a:t> exophytic trans-spatial LM</a:t>
            </a:r>
          </a:p>
        </p:txBody>
      </p:sp>
      <p:sp>
        <p:nvSpPr>
          <p:cNvPr id="9" name="TextBox 8">
            <a:extLst>
              <a:ext uri="{FF2B5EF4-FFF2-40B4-BE49-F238E27FC236}">
                <a16:creationId xmlns:a16="http://schemas.microsoft.com/office/drawing/2014/main" id="{10C02AF4-3D85-6E47-B1F7-B5069B2B02F9}"/>
              </a:ext>
            </a:extLst>
          </p:cNvPr>
          <p:cNvSpPr txBox="1"/>
          <p:nvPr/>
        </p:nvSpPr>
        <p:spPr>
          <a:xfrm>
            <a:off x="1609344" y="930943"/>
            <a:ext cx="9601200" cy="646331"/>
          </a:xfrm>
          <a:prstGeom prst="rect">
            <a:avLst/>
          </a:prstGeom>
          <a:noFill/>
        </p:spPr>
        <p:txBody>
          <a:bodyPr wrap="square" rtlCol="0">
            <a:spAutoFit/>
          </a:bodyPr>
          <a:lstStyle/>
          <a:p>
            <a:r>
              <a:rPr lang="en-US" sz="3600" b="1" dirty="0">
                <a:solidFill>
                  <a:schemeClr val="tx2"/>
                </a:solidFill>
                <a:latin typeface="Calibri" panose="020F0502020204030204" pitchFamily="34" charset="0"/>
                <a:cs typeface="Calibri" panose="020F0502020204030204" pitchFamily="34" charset="0"/>
              </a:rPr>
              <a:t>FACE                                                                 NECK</a:t>
            </a:r>
            <a:endParaRPr lang="en-US" sz="3600" b="1" dirty="0"/>
          </a:p>
        </p:txBody>
      </p:sp>
      <p:pic>
        <p:nvPicPr>
          <p:cNvPr id="11" name="Picture 7">
            <a:extLst>
              <a:ext uri="{FF2B5EF4-FFF2-40B4-BE49-F238E27FC236}">
                <a16:creationId xmlns:a16="http://schemas.microsoft.com/office/drawing/2014/main" id="{A0E4931D-9FE9-4066-A69F-2B15E7E6D7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462" t="41673" r="36758" b="24323"/>
          <a:stretch/>
        </p:blipFill>
        <p:spPr bwMode="auto">
          <a:xfrm>
            <a:off x="393000" y="1745170"/>
            <a:ext cx="3760546" cy="4023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Text&#10;&#10;Description automatically generated">
            <a:extLst>
              <a:ext uri="{FF2B5EF4-FFF2-40B4-BE49-F238E27FC236}">
                <a16:creationId xmlns:a16="http://schemas.microsoft.com/office/drawing/2014/main" id="{D2290EA7-5A1D-4BDE-B727-F0DB8040C4FB}"/>
              </a:ext>
            </a:extLst>
          </p:cNvPr>
          <p:cNvPicPr>
            <a:picLocks noChangeAspect="1"/>
          </p:cNvPicPr>
          <p:nvPr/>
        </p:nvPicPr>
        <p:blipFill rotWithShape="1">
          <a:blip r:embed="rId3"/>
          <a:srcRect l="7396" t="21901" r="22474" b="3888"/>
          <a:stretch/>
        </p:blipFill>
        <p:spPr>
          <a:xfrm>
            <a:off x="8538771" y="1696881"/>
            <a:ext cx="3760547" cy="3979372"/>
          </a:xfrm>
          <a:prstGeom prst="rect">
            <a:avLst/>
          </a:prstGeom>
        </p:spPr>
      </p:pic>
    </p:spTree>
    <p:extLst>
      <p:ext uri="{BB962C8B-B14F-4D97-AF65-F5344CB8AC3E}">
        <p14:creationId xmlns:p14="http://schemas.microsoft.com/office/powerpoint/2010/main" val="3274533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3F32E-8480-044D-9B61-ADC9DE90CD78}"/>
              </a:ext>
            </a:extLst>
          </p:cNvPr>
          <p:cNvSpPr>
            <a:spLocks noGrp="1"/>
          </p:cNvSpPr>
          <p:nvPr>
            <p:ph type="title"/>
          </p:nvPr>
        </p:nvSpPr>
        <p:spPr>
          <a:xfrm>
            <a:off x="646111" y="104479"/>
            <a:ext cx="9404723" cy="1400530"/>
          </a:xfrm>
        </p:spPr>
        <p:txBody>
          <a:bodyPr/>
          <a:lstStyle/>
          <a:p>
            <a:r>
              <a:rPr lang="en-US" b="1" dirty="0">
                <a:latin typeface="Calibri" panose="020F0502020204030204" pitchFamily="34" charset="0"/>
                <a:cs typeface="Calibri" panose="020F0502020204030204" pitchFamily="34" charset="0"/>
              </a:rPr>
              <a:t>Case 8: Venous Malformation</a:t>
            </a:r>
          </a:p>
        </p:txBody>
      </p:sp>
      <p:sp>
        <p:nvSpPr>
          <p:cNvPr id="7" name="Content Placeholder 6">
            <a:extLst>
              <a:ext uri="{FF2B5EF4-FFF2-40B4-BE49-F238E27FC236}">
                <a16:creationId xmlns:a16="http://schemas.microsoft.com/office/drawing/2014/main" id="{67A87E20-493A-0F40-A03C-68FD2B864ADC}"/>
              </a:ext>
            </a:extLst>
          </p:cNvPr>
          <p:cNvSpPr>
            <a:spLocks noGrp="1"/>
          </p:cNvSpPr>
          <p:nvPr>
            <p:ph idx="1"/>
          </p:nvPr>
        </p:nvSpPr>
        <p:spPr>
          <a:xfrm>
            <a:off x="4504134" y="1668798"/>
            <a:ext cx="2916616" cy="3086248"/>
          </a:xfrm>
        </p:spPr>
        <p:txBody>
          <a:bodyPr>
            <a:normAutofit lnSpcReduction="10000"/>
          </a:bodyPr>
          <a:lstStyle/>
          <a:p>
            <a:pPr marL="0" indent="0">
              <a:buNone/>
            </a:pPr>
            <a:r>
              <a:rPr lang="en-US" sz="2400" b="1" dirty="0">
                <a:solidFill>
                  <a:srgbClr val="FF8D8D"/>
                </a:solidFill>
                <a:latin typeface="Calibri" panose="020F0502020204030204" pitchFamily="34" charset="0"/>
                <a:cs typeface="Calibri" panose="020F0502020204030204" pitchFamily="34" charset="0"/>
              </a:rPr>
              <a:t>Basic Facts: </a:t>
            </a:r>
          </a:p>
          <a:p>
            <a:pPr>
              <a:buFontTx/>
              <a:buChar char="-"/>
            </a:pPr>
            <a:r>
              <a:rPr lang="en-US" sz="2200" dirty="0">
                <a:latin typeface="Calibri" panose="020F0502020204030204" pitchFamily="34" charset="0"/>
                <a:cs typeface="Calibri" panose="020F0502020204030204" pitchFamily="34" charset="0"/>
              </a:rPr>
              <a:t>Most common “true” vascular malformation of face</a:t>
            </a:r>
          </a:p>
          <a:p>
            <a:pPr>
              <a:buFontTx/>
              <a:buChar char="-"/>
            </a:pPr>
            <a:r>
              <a:rPr lang="en-US" sz="2200" dirty="0">
                <a:latin typeface="Calibri" panose="020F0502020204030204" pitchFamily="34" charset="0"/>
                <a:cs typeface="Calibri" panose="020F0502020204030204" pitchFamily="34" charset="0"/>
              </a:rPr>
              <a:t>Slow flow with an abnormal venous network .</a:t>
            </a:r>
            <a:br>
              <a:rPr lang="en-US" sz="2400" dirty="0">
                <a:latin typeface="Calibri" panose="020F050202020403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a:p>
            <a:pPr marL="0" indent="0">
              <a:buNone/>
            </a:pPr>
            <a:endParaRPr lang="en-US" dirty="0"/>
          </a:p>
        </p:txBody>
      </p:sp>
      <p:sp>
        <p:nvSpPr>
          <p:cNvPr id="3" name="TextBox 2">
            <a:extLst>
              <a:ext uri="{FF2B5EF4-FFF2-40B4-BE49-F238E27FC236}">
                <a16:creationId xmlns:a16="http://schemas.microsoft.com/office/drawing/2014/main" id="{578875FB-678B-A04B-AF5E-E6604EBFA393}"/>
              </a:ext>
            </a:extLst>
          </p:cNvPr>
          <p:cNvSpPr txBox="1"/>
          <p:nvPr/>
        </p:nvSpPr>
        <p:spPr>
          <a:xfrm>
            <a:off x="1000466" y="6312128"/>
            <a:ext cx="9792232" cy="430887"/>
          </a:xfrm>
          <a:prstGeom prst="rect">
            <a:avLst/>
          </a:prstGeom>
          <a:noFill/>
          <a:ln>
            <a:solidFill>
              <a:schemeClr val="tx1"/>
            </a:solidFill>
          </a:ln>
        </p:spPr>
        <p:txBody>
          <a:bodyPr wrap="square" rtlCol="0">
            <a:spAutoFit/>
          </a:bodyPr>
          <a:lstStyle/>
          <a:p>
            <a:r>
              <a:rPr lang="en-US" sz="2200" b="1" dirty="0">
                <a:latin typeface="Calibri" panose="020F0502020204030204" pitchFamily="34" charset="0"/>
                <a:cs typeface="Calibri" panose="020F0502020204030204" pitchFamily="34" charset="0"/>
              </a:rPr>
              <a:t>Axial and Coronal T2 W images – Hyperintense lesion of the tongue and right face .</a:t>
            </a:r>
          </a:p>
        </p:txBody>
      </p:sp>
      <p:pic>
        <p:nvPicPr>
          <p:cNvPr id="4" name="Picture 3">
            <a:extLst>
              <a:ext uri="{FF2B5EF4-FFF2-40B4-BE49-F238E27FC236}">
                <a16:creationId xmlns:a16="http://schemas.microsoft.com/office/drawing/2014/main" id="{067C0136-C5BF-D345-8CD4-622216F565FB}"/>
              </a:ext>
            </a:extLst>
          </p:cNvPr>
          <p:cNvPicPr>
            <a:picLocks noChangeAspect="1"/>
          </p:cNvPicPr>
          <p:nvPr/>
        </p:nvPicPr>
        <p:blipFill rotWithShape="1">
          <a:blip r:embed="rId2"/>
          <a:srcRect l="13112" t="14285" r="18765" b="25377"/>
          <a:stretch/>
        </p:blipFill>
        <p:spPr>
          <a:xfrm>
            <a:off x="77841" y="1653633"/>
            <a:ext cx="4539648" cy="4518168"/>
          </a:xfrm>
          <a:prstGeom prst="rect">
            <a:avLst/>
          </a:prstGeom>
        </p:spPr>
      </p:pic>
      <p:pic>
        <p:nvPicPr>
          <p:cNvPr id="6" name="Picture 5">
            <a:extLst>
              <a:ext uri="{FF2B5EF4-FFF2-40B4-BE49-F238E27FC236}">
                <a16:creationId xmlns:a16="http://schemas.microsoft.com/office/drawing/2014/main" id="{55A00E29-C405-4246-8F44-1FCEF73EB240}"/>
              </a:ext>
            </a:extLst>
          </p:cNvPr>
          <p:cNvPicPr>
            <a:picLocks noChangeAspect="1"/>
          </p:cNvPicPr>
          <p:nvPr/>
        </p:nvPicPr>
        <p:blipFill rotWithShape="1">
          <a:blip r:embed="rId3"/>
          <a:srcRect l="14303" t="31861" r="15652" b="13276"/>
          <a:stretch/>
        </p:blipFill>
        <p:spPr>
          <a:xfrm>
            <a:off x="7420750" y="1645336"/>
            <a:ext cx="4771250" cy="4350617"/>
          </a:xfrm>
          <a:prstGeom prst="rect">
            <a:avLst/>
          </a:prstGeom>
        </p:spPr>
      </p:pic>
      <p:sp>
        <p:nvSpPr>
          <p:cNvPr id="8" name="TextBox 7">
            <a:extLst>
              <a:ext uri="{FF2B5EF4-FFF2-40B4-BE49-F238E27FC236}">
                <a16:creationId xmlns:a16="http://schemas.microsoft.com/office/drawing/2014/main" id="{05681462-8DA4-624B-A25C-D632B6892600}"/>
              </a:ext>
            </a:extLst>
          </p:cNvPr>
          <p:cNvSpPr txBox="1"/>
          <p:nvPr/>
        </p:nvSpPr>
        <p:spPr>
          <a:xfrm>
            <a:off x="568032" y="1066806"/>
            <a:ext cx="8194679" cy="461665"/>
          </a:xfrm>
          <a:prstGeom prst="rect">
            <a:avLst/>
          </a:prstGeom>
          <a:noFill/>
        </p:spPr>
        <p:txBody>
          <a:bodyPr wrap="none" rtlCol="0">
            <a:spAutoFit/>
          </a:bodyPr>
          <a:lstStyle/>
          <a:p>
            <a:r>
              <a:rPr lang="en-US" sz="2400" b="1" dirty="0">
                <a:solidFill>
                  <a:schemeClr val="tx2"/>
                </a:solidFill>
                <a:latin typeface="Calibri" panose="020F0502020204030204" pitchFamily="34" charset="0"/>
                <a:cs typeface="Calibri" panose="020F0502020204030204" pitchFamily="34" charset="0"/>
              </a:rPr>
              <a:t>Clinical Presentation: </a:t>
            </a:r>
            <a:r>
              <a:rPr lang="en-US" sz="2200" b="1" dirty="0">
                <a:latin typeface="Calibri" panose="020F0502020204030204" pitchFamily="34" charset="0"/>
                <a:cs typeface="Calibri" panose="020F0502020204030204" pitchFamily="34" charset="0"/>
              </a:rPr>
              <a:t>74 day old with right facial and tongue lesion</a:t>
            </a:r>
          </a:p>
        </p:txBody>
      </p:sp>
    </p:spTree>
    <p:extLst>
      <p:ext uri="{BB962C8B-B14F-4D97-AF65-F5344CB8AC3E}">
        <p14:creationId xmlns:p14="http://schemas.microsoft.com/office/powerpoint/2010/main" val="28361500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3F32E-8480-044D-9B61-ADC9DE90CD78}"/>
              </a:ext>
            </a:extLst>
          </p:cNvPr>
          <p:cNvSpPr>
            <a:spLocks noGrp="1"/>
          </p:cNvSpPr>
          <p:nvPr>
            <p:ph type="title"/>
          </p:nvPr>
        </p:nvSpPr>
        <p:spPr>
          <a:xfrm>
            <a:off x="646111" y="173754"/>
            <a:ext cx="9404723" cy="1400530"/>
          </a:xfrm>
        </p:spPr>
        <p:txBody>
          <a:bodyPr/>
          <a:lstStyle/>
          <a:p>
            <a:r>
              <a:rPr lang="en-US" b="1" dirty="0">
                <a:latin typeface="Calibri" panose="020F0502020204030204" pitchFamily="34" charset="0"/>
                <a:cs typeface="Calibri" panose="020F0502020204030204" pitchFamily="34" charset="0"/>
              </a:rPr>
              <a:t>Case 8: Venous Malformation</a:t>
            </a:r>
          </a:p>
        </p:txBody>
      </p:sp>
      <p:sp>
        <p:nvSpPr>
          <p:cNvPr id="7" name="Content Placeholder 6">
            <a:extLst>
              <a:ext uri="{FF2B5EF4-FFF2-40B4-BE49-F238E27FC236}">
                <a16:creationId xmlns:a16="http://schemas.microsoft.com/office/drawing/2014/main" id="{67A87E20-493A-0F40-A03C-68FD2B864ADC}"/>
              </a:ext>
            </a:extLst>
          </p:cNvPr>
          <p:cNvSpPr>
            <a:spLocks noGrp="1"/>
          </p:cNvSpPr>
          <p:nvPr>
            <p:ph idx="1"/>
          </p:nvPr>
        </p:nvSpPr>
        <p:spPr>
          <a:xfrm>
            <a:off x="560724" y="1574284"/>
            <a:ext cx="6989735" cy="4148247"/>
          </a:xfrm>
        </p:spPr>
        <p:txBody>
          <a:bodyPr>
            <a:normAutofit/>
          </a:bodyPr>
          <a:lstStyle/>
          <a:p>
            <a:pPr marL="0" indent="0">
              <a:buNone/>
            </a:pPr>
            <a:r>
              <a:rPr lang="en-US" sz="2400" b="1" dirty="0">
                <a:solidFill>
                  <a:srgbClr val="FF8D8D"/>
                </a:solidFill>
                <a:latin typeface="Calibri" panose="020F0502020204030204" pitchFamily="34" charset="0"/>
                <a:cs typeface="Calibri" panose="020F0502020204030204" pitchFamily="34" charset="0"/>
              </a:rPr>
              <a:t>Basic Facts:</a:t>
            </a:r>
          </a:p>
          <a:p>
            <a:pPr>
              <a:buFontTx/>
              <a:buChar char="-"/>
            </a:pPr>
            <a:r>
              <a:rPr lang="en-US" sz="2200" dirty="0">
                <a:latin typeface="Calibri" panose="020F0502020204030204" pitchFamily="34" charset="0"/>
                <a:cs typeface="Calibri" panose="020F0502020204030204" pitchFamily="34" charset="0"/>
              </a:rPr>
              <a:t>Composed of small and large dysplastic, postcapillary, thin-walled vascular channels with sparse smooth muscle and variable amounts of </a:t>
            </a:r>
            <a:r>
              <a:rPr lang="en-US" sz="2200" dirty="0" err="1">
                <a:latin typeface="Calibri" panose="020F0502020204030204" pitchFamily="34" charset="0"/>
                <a:cs typeface="Calibri" panose="020F0502020204030204" pitchFamily="34" charset="0"/>
              </a:rPr>
              <a:t>hamartomatous</a:t>
            </a:r>
            <a:r>
              <a:rPr lang="en-US" sz="2200" dirty="0">
                <a:latin typeface="Calibri" panose="020F0502020204030204" pitchFamily="34" charset="0"/>
                <a:cs typeface="Calibri" panose="020F0502020204030204" pitchFamily="34" charset="0"/>
              </a:rPr>
              <a:t> stroma, thrombi, and possible phleboliths </a:t>
            </a:r>
          </a:p>
          <a:p>
            <a:pPr marL="0" indent="0">
              <a:buNone/>
            </a:pPr>
            <a:r>
              <a:rPr lang="en-US" sz="2400" b="1" dirty="0">
                <a:solidFill>
                  <a:srgbClr val="FF8D8D"/>
                </a:solidFill>
                <a:latin typeface="Calibri" panose="020F0502020204030204" pitchFamily="34" charset="0"/>
                <a:cs typeface="Calibri" panose="020F0502020204030204" pitchFamily="34" charset="0"/>
              </a:rPr>
              <a:t>Imaging:</a:t>
            </a:r>
          </a:p>
          <a:p>
            <a:pPr>
              <a:buFontTx/>
              <a:buChar char="-"/>
            </a:pPr>
            <a:r>
              <a:rPr lang="en-US" sz="2200" dirty="0">
                <a:latin typeface="Calibri" panose="020F0502020204030204" pitchFamily="34" charset="0"/>
                <a:cs typeface="Calibri" panose="020F0502020204030204" pitchFamily="34" charset="0"/>
              </a:rPr>
              <a:t>T1 </a:t>
            </a:r>
            <a:r>
              <a:rPr lang="en-US" sz="2200" dirty="0" err="1">
                <a:latin typeface="Calibri" panose="020F0502020204030204" pitchFamily="34" charset="0"/>
                <a:cs typeface="Calibri" panose="020F0502020204030204" pitchFamily="34" charset="0"/>
              </a:rPr>
              <a:t>hypointense</a:t>
            </a:r>
            <a:r>
              <a:rPr lang="en-US" sz="2200" dirty="0">
                <a:latin typeface="Calibri" panose="020F0502020204030204" pitchFamily="34" charset="0"/>
                <a:cs typeface="Calibri" panose="020F0502020204030204" pitchFamily="34" charset="0"/>
              </a:rPr>
              <a:t>, T2 hyperintense lesions with internal septations.</a:t>
            </a:r>
          </a:p>
          <a:p>
            <a:pPr>
              <a:buFontTx/>
              <a:buChar char="-"/>
            </a:pPr>
            <a:r>
              <a:rPr lang="en-US" sz="2200" dirty="0">
                <a:latin typeface="Calibri" panose="020F0502020204030204" pitchFamily="34" charset="0"/>
                <a:cs typeface="Calibri" panose="020F0502020204030204" pitchFamily="34" charset="0"/>
              </a:rPr>
              <a:t>Intense late venous / delayed enhancement</a:t>
            </a:r>
          </a:p>
          <a:p>
            <a:pPr>
              <a:buFontTx/>
              <a:buChar char="-"/>
            </a:pPr>
            <a:r>
              <a:rPr lang="en-US" sz="2200" dirty="0">
                <a:latin typeface="Calibri" panose="020F0502020204030204" pitchFamily="34" charset="0"/>
                <a:cs typeface="Calibri" panose="020F0502020204030204" pitchFamily="34" charset="0"/>
              </a:rPr>
              <a:t>No enlarged arteries</a:t>
            </a:r>
          </a:p>
          <a:p>
            <a:pPr marL="0" indent="0">
              <a:buNone/>
            </a:pPr>
            <a:endParaRPr lang="en-US" dirty="0"/>
          </a:p>
        </p:txBody>
      </p:sp>
      <p:sp>
        <p:nvSpPr>
          <p:cNvPr id="3" name="TextBox 2">
            <a:extLst>
              <a:ext uri="{FF2B5EF4-FFF2-40B4-BE49-F238E27FC236}">
                <a16:creationId xmlns:a16="http://schemas.microsoft.com/office/drawing/2014/main" id="{578875FB-678B-A04B-AF5E-E6604EBFA393}"/>
              </a:ext>
            </a:extLst>
          </p:cNvPr>
          <p:cNvSpPr txBox="1"/>
          <p:nvPr/>
        </p:nvSpPr>
        <p:spPr>
          <a:xfrm>
            <a:off x="7656160" y="5708439"/>
            <a:ext cx="4387723" cy="769441"/>
          </a:xfrm>
          <a:prstGeom prst="rect">
            <a:avLst/>
          </a:prstGeom>
          <a:noFill/>
          <a:ln>
            <a:solidFill>
              <a:schemeClr val="tx1"/>
            </a:solidFill>
          </a:ln>
        </p:spPr>
        <p:txBody>
          <a:bodyPr wrap="square" rtlCol="0">
            <a:spAutoFit/>
          </a:bodyPr>
          <a:lstStyle/>
          <a:p>
            <a:r>
              <a:rPr lang="en-US" sz="2200" b="1" dirty="0">
                <a:latin typeface="Calibri" panose="020F0502020204030204" pitchFamily="34" charset="0"/>
                <a:cs typeface="Calibri" panose="020F0502020204030204" pitchFamily="34" charset="0"/>
              </a:rPr>
              <a:t>Axial post contrast T1 : Enhancing lesion of the tongue and right face .</a:t>
            </a:r>
          </a:p>
        </p:txBody>
      </p:sp>
      <p:pic>
        <p:nvPicPr>
          <p:cNvPr id="5" name="Picture 4">
            <a:extLst>
              <a:ext uri="{FF2B5EF4-FFF2-40B4-BE49-F238E27FC236}">
                <a16:creationId xmlns:a16="http://schemas.microsoft.com/office/drawing/2014/main" id="{4843D377-00EF-AC41-968C-AB8798109CFE}"/>
              </a:ext>
            </a:extLst>
          </p:cNvPr>
          <p:cNvPicPr>
            <a:picLocks noChangeAspect="1"/>
          </p:cNvPicPr>
          <p:nvPr/>
        </p:nvPicPr>
        <p:blipFill rotWithShape="1">
          <a:blip r:embed="rId2"/>
          <a:srcRect l="11270" t="16938" r="11674" b="26518"/>
          <a:stretch/>
        </p:blipFill>
        <p:spPr>
          <a:xfrm>
            <a:off x="7656161" y="1260763"/>
            <a:ext cx="4387723" cy="4338517"/>
          </a:xfrm>
          <a:prstGeom prst="rect">
            <a:avLst/>
          </a:prstGeom>
        </p:spPr>
      </p:pic>
    </p:spTree>
    <p:extLst>
      <p:ext uri="{BB962C8B-B14F-4D97-AF65-F5344CB8AC3E}">
        <p14:creationId xmlns:p14="http://schemas.microsoft.com/office/powerpoint/2010/main" val="18016429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5C7C0084-8D3B-4A5A-A38F-27C92B54B1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609" y="182394"/>
            <a:ext cx="831330" cy="222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Text Box 2">
            <a:extLst>
              <a:ext uri="{FF2B5EF4-FFF2-40B4-BE49-F238E27FC236}">
                <a16:creationId xmlns:a16="http://schemas.microsoft.com/office/drawing/2014/main" id="{046E665D-F462-496D-B72E-D7FDDDADC93A}"/>
              </a:ext>
            </a:extLst>
          </p:cNvPr>
          <p:cNvSpPr txBox="1">
            <a:spLocks noChangeArrowheads="1"/>
          </p:cNvSpPr>
          <p:nvPr/>
        </p:nvSpPr>
        <p:spPr bwMode="auto">
          <a:xfrm>
            <a:off x="174927" y="4926610"/>
            <a:ext cx="11842146" cy="919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8847" tIns="54423" rIns="108847" bIns="54423"/>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2000" dirty="0">
                <a:solidFill>
                  <a:schemeClr val="tx1"/>
                </a:solidFill>
              </a:rPr>
              <a:t>Figure 4a. Oral VM in a 4-year-old girl with oral lesions that have been enlarging in proportion to the patient’s growth since birth. </a:t>
            </a:r>
            <a:r>
              <a:rPr lang="en-US" altLang="en-US" sz="2000" b="1" dirty="0">
                <a:solidFill>
                  <a:schemeClr val="tx1"/>
                </a:solidFill>
              </a:rPr>
              <a:t>(a)</a:t>
            </a:r>
            <a:r>
              <a:rPr lang="en-US" altLang="en-US" sz="2000" dirty="0">
                <a:solidFill>
                  <a:schemeClr val="tx1"/>
                </a:solidFill>
              </a:rPr>
              <a:t> Digital photograph of the patient’s mouth shows both superficial lip (</a:t>
            </a:r>
            <a:r>
              <a:rPr lang="en-US" altLang="en-US" sz="2000" b="1" dirty="0">
                <a:solidFill>
                  <a:schemeClr val="tx1"/>
                </a:solidFill>
              </a:rPr>
              <a:t>*</a:t>
            </a:r>
            <a:r>
              <a:rPr lang="en-US" altLang="en-US" sz="2000" dirty="0">
                <a:solidFill>
                  <a:schemeClr val="tx1"/>
                </a:solidFill>
              </a:rPr>
              <a:t>) and lingual (arrow) blue-toned VMs. </a:t>
            </a:r>
          </a:p>
        </p:txBody>
      </p:sp>
      <p:pic>
        <p:nvPicPr>
          <p:cNvPr id="3075" name="Picture 3">
            <a:extLst>
              <a:ext uri="{FF2B5EF4-FFF2-40B4-BE49-F238E27FC236}">
                <a16:creationId xmlns:a16="http://schemas.microsoft.com/office/drawing/2014/main" id="{B8FBFA11-6C16-463F-89C8-3C1D03A6F2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5925" y="874019"/>
            <a:ext cx="3860985" cy="39185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72C6F184-98D2-4381-917F-A508AE950059}"/>
              </a:ext>
            </a:extLst>
          </p:cNvPr>
          <p:cNvSpPr txBox="1">
            <a:spLocks noChangeArrowheads="1"/>
          </p:cNvSpPr>
          <p:nvPr/>
        </p:nvSpPr>
        <p:spPr bwMode="auto">
          <a:xfrm>
            <a:off x="182608" y="6095788"/>
            <a:ext cx="6779282" cy="587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8847" tIns="54423" rIns="108847" bIns="54423"/>
          <a:lstStyle>
            <a:lvl1pPr>
              <a:tabLst>
                <a:tab pos="723900" algn="l"/>
                <a:tab pos="1447800" algn="l"/>
                <a:tab pos="2171700" algn="l"/>
                <a:tab pos="2895600" algn="l"/>
                <a:tab pos="3619500" algn="l"/>
                <a:tab pos="4343400" algn="l"/>
                <a:tab pos="50673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1451" b="1"/>
              <a:t>Chapman MC. Published Online: </a:t>
            </a:r>
            <a:r>
              <a:rPr lang="en-US" altLang="en-US" sz="1088"/>
              <a:t>July 08, 2019</a:t>
            </a:r>
          </a:p>
          <a:p>
            <a:r>
              <a:rPr lang="en-US" altLang="en-US" sz="1693">
                <a:hlinkClick r:id="rId5"/>
              </a:rPr>
              <a:t>https://doi.org/10.1148/rg.2019180128</a:t>
            </a:r>
          </a:p>
        </p:txBody>
      </p:sp>
      <p:pic>
        <p:nvPicPr>
          <p:cNvPr id="3077" name="Picture 5">
            <a:extLst>
              <a:ext uri="{FF2B5EF4-FFF2-40B4-BE49-F238E27FC236}">
                <a16:creationId xmlns:a16="http://schemas.microsoft.com/office/drawing/2014/main" id="{29AC2201-8503-426E-912D-600C73B1FA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05802" y="6326180"/>
            <a:ext cx="2553511" cy="4012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itle 1">
            <a:extLst>
              <a:ext uri="{FF2B5EF4-FFF2-40B4-BE49-F238E27FC236}">
                <a16:creationId xmlns:a16="http://schemas.microsoft.com/office/drawing/2014/main" id="{4932F2D6-87AE-4AFB-A283-DB641682BA2C}"/>
              </a:ext>
            </a:extLst>
          </p:cNvPr>
          <p:cNvSpPr>
            <a:spLocks noGrp="1"/>
          </p:cNvSpPr>
          <p:nvPr>
            <p:ph type="title"/>
          </p:nvPr>
        </p:nvSpPr>
        <p:spPr>
          <a:xfrm>
            <a:off x="646111" y="173754"/>
            <a:ext cx="9404723" cy="1400530"/>
          </a:xfrm>
        </p:spPr>
        <p:txBody>
          <a:bodyPr/>
          <a:lstStyle/>
          <a:p>
            <a:r>
              <a:rPr lang="en-US" b="1" dirty="0">
                <a:latin typeface="Calibri" panose="020F0502020204030204" pitchFamily="34" charset="0"/>
                <a:cs typeface="Calibri" panose="020F0502020204030204" pitchFamily="34" charset="0"/>
              </a:rPr>
              <a:t>VM: companion case from literature</a:t>
            </a:r>
            <a:br>
              <a:rPr lang="en-US" b="1" dirty="0">
                <a:latin typeface="Calibri" panose="020F0502020204030204" pitchFamily="34" charset="0"/>
                <a:cs typeface="Calibri" panose="020F0502020204030204" pitchFamily="34" charset="0"/>
              </a:rPr>
            </a:br>
            <a:endParaRPr lang="en-US" b="1" dirty="0">
              <a:latin typeface="Calibri" panose="020F0502020204030204" pitchFamily="34" charset="0"/>
              <a:cs typeface="Calibri" panose="020F0502020204030204" pitchFamily="34" charset="0"/>
            </a:endParaRPr>
          </a:p>
        </p:txBody>
      </p:sp>
    </p:spTree>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C11A3-4366-4970-8FC1-CCF0A3AB568E}"/>
              </a:ext>
            </a:extLst>
          </p:cNvPr>
          <p:cNvSpPr>
            <a:spLocks noGrp="1"/>
          </p:cNvSpPr>
          <p:nvPr>
            <p:ph type="title"/>
          </p:nvPr>
        </p:nvSpPr>
        <p:spPr>
          <a:xfrm>
            <a:off x="619770" y="451002"/>
            <a:ext cx="10637585" cy="1400530"/>
          </a:xfrm>
        </p:spPr>
        <p:txBody>
          <a:bodyPr/>
          <a:lstStyle/>
          <a:p>
            <a:r>
              <a:rPr lang="en-US" dirty="0"/>
              <a:t>VENOUS, LYMPHATIC, OR BOTH</a:t>
            </a:r>
          </a:p>
        </p:txBody>
      </p:sp>
      <p:sp>
        <p:nvSpPr>
          <p:cNvPr id="4" name="Text Placeholder 3">
            <a:extLst>
              <a:ext uri="{FF2B5EF4-FFF2-40B4-BE49-F238E27FC236}">
                <a16:creationId xmlns:a16="http://schemas.microsoft.com/office/drawing/2014/main" id="{F1687335-2BD3-426C-BAFA-E486A6CC6101}"/>
              </a:ext>
            </a:extLst>
          </p:cNvPr>
          <p:cNvSpPr>
            <a:spLocks noGrp="1"/>
          </p:cNvSpPr>
          <p:nvPr>
            <p:ph type="body" idx="1"/>
          </p:nvPr>
        </p:nvSpPr>
        <p:spPr/>
        <p:txBody>
          <a:bodyPr/>
          <a:lstStyle/>
          <a:p>
            <a:r>
              <a:rPr lang="en-US" dirty="0"/>
              <a:t>VMs</a:t>
            </a:r>
          </a:p>
        </p:txBody>
      </p:sp>
      <p:sp>
        <p:nvSpPr>
          <p:cNvPr id="3" name="Content Placeholder 2">
            <a:extLst>
              <a:ext uri="{FF2B5EF4-FFF2-40B4-BE49-F238E27FC236}">
                <a16:creationId xmlns:a16="http://schemas.microsoft.com/office/drawing/2014/main" id="{E9E2A9AE-9794-4CB1-A552-13230A3C042A}"/>
              </a:ext>
            </a:extLst>
          </p:cNvPr>
          <p:cNvSpPr>
            <a:spLocks noGrp="1"/>
          </p:cNvSpPr>
          <p:nvPr>
            <p:ph sz="half" idx="2"/>
          </p:nvPr>
        </p:nvSpPr>
        <p:spPr/>
        <p:txBody>
          <a:bodyPr>
            <a:noAutofit/>
          </a:bodyPr>
          <a:lstStyle/>
          <a:p>
            <a:r>
              <a:rPr lang="en-US" dirty="0"/>
              <a:t>Grow in proportion to the child</a:t>
            </a:r>
          </a:p>
          <a:p>
            <a:r>
              <a:rPr lang="en-US" dirty="0"/>
              <a:t>Soft, compressible blueish</a:t>
            </a:r>
          </a:p>
          <a:p>
            <a:r>
              <a:rPr lang="en-US" dirty="0"/>
              <a:t>Enlarge during crying or Valsalva</a:t>
            </a:r>
          </a:p>
          <a:p>
            <a:r>
              <a:rPr lang="en-US" dirty="0"/>
              <a:t>face, limbs, or trunk</a:t>
            </a:r>
          </a:p>
          <a:p>
            <a:r>
              <a:rPr lang="en-US" dirty="0"/>
              <a:t>Intraosseous lesions are common</a:t>
            </a:r>
          </a:p>
          <a:p>
            <a:r>
              <a:rPr lang="en-US" dirty="0"/>
              <a:t>Syndromic associations include blue rubber-bleb nevus syndrome</a:t>
            </a:r>
          </a:p>
        </p:txBody>
      </p:sp>
      <p:sp>
        <p:nvSpPr>
          <p:cNvPr id="5" name="Text Placeholder 4">
            <a:extLst>
              <a:ext uri="{FF2B5EF4-FFF2-40B4-BE49-F238E27FC236}">
                <a16:creationId xmlns:a16="http://schemas.microsoft.com/office/drawing/2014/main" id="{6AC2C407-8822-4232-88EC-07AEC952B792}"/>
              </a:ext>
            </a:extLst>
          </p:cNvPr>
          <p:cNvSpPr>
            <a:spLocks noGrp="1"/>
          </p:cNvSpPr>
          <p:nvPr>
            <p:ph type="body" sz="quarter" idx="3"/>
          </p:nvPr>
        </p:nvSpPr>
        <p:spPr/>
        <p:txBody>
          <a:bodyPr/>
          <a:lstStyle/>
          <a:p>
            <a:r>
              <a:rPr lang="en-US" dirty="0"/>
              <a:t>LMs</a:t>
            </a:r>
          </a:p>
        </p:txBody>
      </p:sp>
      <p:sp>
        <p:nvSpPr>
          <p:cNvPr id="6" name="Content Placeholder 5">
            <a:extLst>
              <a:ext uri="{FF2B5EF4-FFF2-40B4-BE49-F238E27FC236}">
                <a16:creationId xmlns:a16="http://schemas.microsoft.com/office/drawing/2014/main" id="{410A9B0A-B8EE-4B12-BB7B-9C7A8E480C8F}"/>
              </a:ext>
            </a:extLst>
          </p:cNvPr>
          <p:cNvSpPr>
            <a:spLocks noGrp="1"/>
          </p:cNvSpPr>
          <p:nvPr>
            <p:ph sz="quarter" idx="4"/>
          </p:nvPr>
        </p:nvSpPr>
        <p:spPr>
          <a:xfrm>
            <a:off x="5654495" y="2514600"/>
            <a:ext cx="5434193" cy="3741738"/>
          </a:xfrm>
        </p:spPr>
        <p:txBody>
          <a:bodyPr>
            <a:noAutofit/>
          </a:bodyPr>
          <a:lstStyle/>
          <a:p>
            <a:r>
              <a:rPr lang="en-US" sz="2000" dirty="0"/>
              <a:t>Enlarge with growth of the child</a:t>
            </a:r>
          </a:p>
          <a:p>
            <a:pPr lvl="1"/>
            <a:r>
              <a:rPr lang="en-US" sz="1800" dirty="0"/>
              <a:t>Sudden hemorrhage into lesion</a:t>
            </a:r>
          </a:p>
          <a:p>
            <a:r>
              <a:rPr lang="en-US" sz="2000" dirty="0"/>
              <a:t>Appear under normal colored skin</a:t>
            </a:r>
          </a:p>
          <a:p>
            <a:r>
              <a:rPr lang="en-US" sz="2000" dirty="0"/>
              <a:t>Common in face, neck, axilla</a:t>
            </a:r>
          </a:p>
          <a:p>
            <a:pPr lvl="1"/>
            <a:r>
              <a:rPr lang="en-US" sz="1800" dirty="0"/>
              <a:t>&gt;75% in the neck</a:t>
            </a:r>
          </a:p>
          <a:p>
            <a:pPr lvl="1"/>
            <a:r>
              <a:rPr lang="en-US" sz="1800" dirty="0"/>
              <a:t>Intraosseous rare</a:t>
            </a:r>
          </a:p>
          <a:p>
            <a:r>
              <a:rPr lang="en-US" sz="2000" dirty="0"/>
              <a:t>Microcystic, </a:t>
            </a:r>
            <a:r>
              <a:rPr lang="en-US" sz="2000" dirty="0" err="1"/>
              <a:t>macrocystic</a:t>
            </a:r>
            <a:r>
              <a:rPr lang="en-US" sz="2000" dirty="0"/>
              <a:t>, or mixed</a:t>
            </a:r>
          </a:p>
          <a:p>
            <a:r>
              <a:rPr lang="en-US" sz="2000" b="1" dirty="0">
                <a:solidFill>
                  <a:srgbClr val="FF8D8D"/>
                </a:solidFill>
              </a:rPr>
              <a:t>Neck are generally </a:t>
            </a:r>
            <a:r>
              <a:rPr lang="en-US" sz="2000" b="1" dirty="0" err="1">
                <a:solidFill>
                  <a:srgbClr val="FF8D8D"/>
                </a:solidFill>
              </a:rPr>
              <a:t>macrocystic</a:t>
            </a:r>
            <a:endParaRPr lang="en-US" sz="2000" b="1" dirty="0">
              <a:solidFill>
                <a:srgbClr val="FF8D8D"/>
              </a:solidFill>
            </a:endParaRPr>
          </a:p>
          <a:p>
            <a:r>
              <a:rPr lang="en-US" sz="2000" b="1" dirty="0">
                <a:solidFill>
                  <a:srgbClr val="FF8D8D"/>
                </a:solidFill>
              </a:rPr>
              <a:t>Face, floor of the mouth, and the tongue are often microcystic</a:t>
            </a:r>
          </a:p>
        </p:txBody>
      </p:sp>
    </p:spTree>
    <p:extLst>
      <p:ext uri="{BB962C8B-B14F-4D97-AF65-F5344CB8AC3E}">
        <p14:creationId xmlns:p14="http://schemas.microsoft.com/office/powerpoint/2010/main" val="14445179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C11A3-4366-4970-8FC1-CCF0A3AB568E}"/>
              </a:ext>
            </a:extLst>
          </p:cNvPr>
          <p:cNvSpPr>
            <a:spLocks noGrp="1"/>
          </p:cNvSpPr>
          <p:nvPr>
            <p:ph type="title"/>
          </p:nvPr>
        </p:nvSpPr>
        <p:spPr/>
        <p:txBody>
          <a:bodyPr/>
          <a:lstStyle/>
          <a:p>
            <a:r>
              <a:rPr lang="en-US" dirty="0"/>
              <a:t>VENOUS, LYMPHATIC, OR BOTH…</a:t>
            </a:r>
          </a:p>
        </p:txBody>
      </p:sp>
      <p:sp>
        <p:nvSpPr>
          <p:cNvPr id="7" name="Content Placeholder 5">
            <a:extLst>
              <a:ext uri="{FF2B5EF4-FFF2-40B4-BE49-F238E27FC236}">
                <a16:creationId xmlns:a16="http://schemas.microsoft.com/office/drawing/2014/main" id="{FB25E1AA-0688-4582-AA3C-869422953182}"/>
              </a:ext>
            </a:extLst>
          </p:cNvPr>
          <p:cNvSpPr txBox="1">
            <a:spLocks/>
          </p:cNvSpPr>
          <p:nvPr/>
        </p:nvSpPr>
        <p:spPr>
          <a:xfrm>
            <a:off x="802048" y="2207355"/>
            <a:ext cx="9704894" cy="374173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200" b="0" i="0" kern="1200">
                <a:solidFill>
                  <a:schemeClr val="tx1"/>
                </a:solidFill>
                <a:latin typeface="+mj-lt"/>
                <a:ea typeface="+mj-ea"/>
                <a:cs typeface="+mj-cs"/>
              </a:defRPr>
            </a:lvl9pPr>
          </a:lstStyle>
          <a:p>
            <a:r>
              <a:rPr lang="en-US" sz="2000" dirty="0"/>
              <a:t>Venous can have large venous channels with slow flow and look like cysts on US</a:t>
            </a:r>
          </a:p>
          <a:p>
            <a:r>
              <a:rPr lang="en-US" sz="2000" dirty="0"/>
              <a:t>Microcystic LMs can have tiny imperceptible cysts </a:t>
            </a:r>
            <a:r>
              <a:rPr lang="en-US" sz="2000" dirty="0">
                <a:sym typeface="Wingdings" panose="05000000000000000000" pitchFamily="2" charset="2"/>
              </a:rPr>
              <a:t> </a:t>
            </a:r>
            <a:r>
              <a:rPr lang="en-US" sz="2000" dirty="0">
                <a:solidFill>
                  <a:srgbClr val="FF8D8D"/>
                </a:solidFill>
              </a:rPr>
              <a:t>“</a:t>
            </a:r>
            <a:r>
              <a:rPr lang="en-US" sz="2000" b="1" dirty="0">
                <a:solidFill>
                  <a:srgbClr val="FF8D8D"/>
                </a:solidFill>
              </a:rPr>
              <a:t>pseudo-solid” </a:t>
            </a:r>
          </a:p>
          <a:p>
            <a:pPr lvl="1"/>
            <a:r>
              <a:rPr lang="en-US" sz="2000" dirty="0"/>
              <a:t>Beware of the “ macroglossia“  misdiagnosis clinically</a:t>
            </a:r>
          </a:p>
          <a:p>
            <a:r>
              <a:rPr lang="en-US" sz="2000" dirty="0"/>
              <a:t>Unilocular </a:t>
            </a:r>
            <a:r>
              <a:rPr lang="en-US" sz="2000" dirty="0" err="1"/>
              <a:t>macrocystic</a:t>
            </a:r>
            <a:r>
              <a:rPr lang="en-US" sz="2000" dirty="0"/>
              <a:t> LMs ( 1 large cyst) difficult to differentiate from any other cyst</a:t>
            </a:r>
          </a:p>
          <a:p>
            <a:r>
              <a:rPr lang="en-US" sz="2000" b="1" dirty="0">
                <a:solidFill>
                  <a:srgbClr val="FF8D8D"/>
                </a:solidFill>
              </a:rPr>
              <a:t>Vascular Anomalies Clinic at Children’s National Hospital</a:t>
            </a:r>
          </a:p>
          <a:p>
            <a:pPr lvl="1"/>
            <a:r>
              <a:rPr lang="en-US" sz="2000" dirty="0"/>
              <a:t>VM and LM management </a:t>
            </a:r>
          </a:p>
          <a:p>
            <a:pPr lvl="1"/>
            <a:r>
              <a:rPr lang="en-US" sz="2000" dirty="0"/>
              <a:t>Tx: symptomatic or cosmetic with surgery, sclerotherapy, Sirolimus, laser ablation for superficial microcystic lesions</a:t>
            </a:r>
          </a:p>
        </p:txBody>
      </p:sp>
    </p:spTree>
    <p:extLst>
      <p:ext uri="{BB962C8B-B14F-4D97-AF65-F5344CB8AC3E}">
        <p14:creationId xmlns:p14="http://schemas.microsoft.com/office/powerpoint/2010/main" val="31709194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3F32E-8480-044D-9B61-ADC9DE90CD78}"/>
              </a:ext>
            </a:extLst>
          </p:cNvPr>
          <p:cNvSpPr>
            <a:spLocks noGrp="1"/>
          </p:cNvSpPr>
          <p:nvPr>
            <p:ph type="title"/>
          </p:nvPr>
        </p:nvSpPr>
        <p:spPr>
          <a:xfrm>
            <a:off x="646111" y="104479"/>
            <a:ext cx="9404723" cy="1400530"/>
          </a:xfrm>
        </p:spPr>
        <p:txBody>
          <a:bodyPr/>
          <a:lstStyle/>
          <a:p>
            <a:r>
              <a:rPr lang="en-US" b="1" dirty="0">
                <a:latin typeface="Calibri" panose="020F0502020204030204" pitchFamily="34" charset="0"/>
                <a:cs typeface="Calibri" panose="020F0502020204030204" pitchFamily="34" charset="0"/>
              </a:rPr>
              <a:t>Case 9a: Hemangioma</a:t>
            </a:r>
          </a:p>
        </p:txBody>
      </p:sp>
      <p:sp>
        <p:nvSpPr>
          <p:cNvPr id="3" name="TextBox 2">
            <a:extLst>
              <a:ext uri="{FF2B5EF4-FFF2-40B4-BE49-F238E27FC236}">
                <a16:creationId xmlns:a16="http://schemas.microsoft.com/office/drawing/2014/main" id="{578875FB-678B-A04B-AF5E-E6604EBFA393}"/>
              </a:ext>
            </a:extLst>
          </p:cNvPr>
          <p:cNvSpPr txBox="1"/>
          <p:nvPr/>
        </p:nvSpPr>
        <p:spPr>
          <a:xfrm>
            <a:off x="208548" y="6120077"/>
            <a:ext cx="11790947" cy="769441"/>
          </a:xfrm>
          <a:prstGeom prst="rect">
            <a:avLst/>
          </a:prstGeom>
          <a:noFill/>
          <a:ln>
            <a:solidFill>
              <a:schemeClr val="tx1"/>
            </a:solidFill>
          </a:ln>
        </p:spPr>
        <p:txBody>
          <a:bodyPr wrap="square" rtlCol="0">
            <a:spAutoFit/>
          </a:bodyPr>
          <a:lstStyle/>
          <a:p>
            <a:r>
              <a:rPr lang="en-US" sz="2200" b="1" dirty="0">
                <a:latin typeface="Calibri" panose="020F0502020204030204" pitchFamily="34" charset="0"/>
                <a:cs typeface="Calibri" panose="020F0502020204030204" pitchFamily="34" charset="0"/>
              </a:rPr>
              <a:t>Sagittal and axial  post contrast CT – Intensely enhancing lesion involving anterior 2/3rds of tongue (yellow arrow). Bilateral enlarged tortuous  lingual arteries supply it (red arrows)</a:t>
            </a:r>
          </a:p>
        </p:txBody>
      </p:sp>
      <p:sp>
        <p:nvSpPr>
          <p:cNvPr id="8" name="TextBox 7">
            <a:extLst>
              <a:ext uri="{FF2B5EF4-FFF2-40B4-BE49-F238E27FC236}">
                <a16:creationId xmlns:a16="http://schemas.microsoft.com/office/drawing/2014/main" id="{05681462-8DA4-624B-A25C-D632B6892600}"/>
              </a:ext>
            </a:extLst>
          </p:cNvPr>
          <p:cNvSpPr txBox="1"/>
          <p:nvPr/>
        </p:nvSpPr>
        <p:spPr>
          <a:xfrm>
            <a:off x="568032" y="1066806"/>
            <a:ext cx="6335709" cy="461665"/>
          </a:xfrm>
          <a:prstGeom prst="rect">
            <a:avLst/>
          </a:prstGeom>
          <a:noFill/>
        </p:spPr>
        <p:txBody>
          <a:bodyPr wrap="none" rtlCol="0">
            <a:spAutoFit/>
          </a:bodyPr>
          <a:lstStyle/>
          <a:p>
            <a:r>
              <a:rPr lang="en-US" sz="2400" b="1" dirty="0">
                <a:solidFill>
                  <a:schemeClr val="tx2"/>
                </a:solidFill>
                <a:latin typeface="Calibri" panose="020F0502020204030204" pitchFamily="34" charset="0"/>
                <a:cs typeface="Calibri" panose="020F0502020204030204" pitchFamily="34" charset="0"/>
              </a:rPr>
              <a:t>Clinical Presentation: </a:t>
            </a:r>
            <a:r>
              <a:rPr lang="en-US" sz="2200" b="1" dirty="0">
                <a:latin typeface="Calibri" panose="020F0502020204030204" pitchFamily="34" charset="0"/>
                <a:cs typeface="Calibri" panose="020F0502020204030204" pitchFamily="34" charset="0"/>
              </a:rPr>
              <a:t>78 day old with oral bleeding</a:t>
            </a:r>
          </a:p>
        </p:txBody>
      </p:sp>
      <p:pic>
        <p:nvPicPr>
          <p:cNvPr id="9" name="Picture 2">
            <a:extLst>
              <a:ext uri="{FF2B5EF4-FFF2-40B4-BE49-F238E27FC236}">
                <a16:creationId xmlns:a16="http://schemas.microsoft.com/office/drawing/2014/main" id="{727F5F76-EFB6-D041-B94D-E04677BE90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04" t="24461" r="34090" b="20097"/>
          <a:stretch/>
        </p:blipFill>
        <p:spPr bwMode="auto">
          <a:xfrm>
            <a:off x="1961590" y="1671138"/>
            <a:ext cx="4167667" cy="429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a:extLst>
              <a:ext uri="{FF2B5EF4-FFF2-40B4-BE49-F238E27FC236}">
                <a16:creationId xmlns:a16="http://schemas.microsoft.com/office/drawing/2014/main" id="{4F2EB981-78A3-C44C-A98F-E551CE31F0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36" t="21192" r="22319" b="25386"/>
          <a:stretch/>
        </p:blipFill>
        <p:spPr bwMode="auto">
          <a:xfrm>
            <a:off x="6322253" y="1659650"/>
            <a:ext cx="4281579" cy="4360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ight Arrow 17">
            <a:extLst>
              <a:ext uri="{FF2B5EF4-FFF2-40B4-BE49-F238E27FC236}">
                <a16:creationId xmlns:a16="http://schemas.microsoft.com/office/drawing/2014/main" id="{5167FAA2-E657-2747-BE01-43489E56CACF}"/>
              </a:ext>
            </a:extLst>
          </p:cNvPr>
          <p:cNvSpPr/>
          <p:nvPr/>
        </p:nvSpPr>
        <p:spPr>
          <a:xfrm rot="19183875">
            <a:off x="2637292" y="4309440"/>
            <a:ext cx="454590" cy="29894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583B2BCC-4FD7-9B4D-8296-7DEA53329D62}"/>
              </a:ext>
            </a:extLst>
          </p:cNvPr>
          <p:cNvSpPr/>
          <p:nvPr/>
        </p:nvSpPr>
        <p:spPr>
          <a:xfrm rot="7889726">
            <a:off x="8428867" y="2712287"/>
            <a:ext cx="454590" cy="25711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BCE86F82-5E9D-5A4D-A3AA-F849C25357CA}"/>
              </a:ext>
            </a:extLst>
          </p:cNvPr>
          <p:cNvSpPr/>
          <p:nvPr/>
        </p:nvSpPr>
        <p:spPr>
          <a:xfrm rot="19803796">
            <a:off x="7487690" y="4183695"/>
            <a:ext cx="277756" cy="2206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F1CC8C0E-D548-CB48-8A7F-AA13FA09E708}"/>
              </a:ext>
            </a:extLst>
          </p:cNvPr>
          <p:cNvSpPr/>
          <p:nvPr/>
        </p:nvSpPr>
        <p:spPr>
          <a:xfrm rot="9869418">
            <a:off x="8795122" y="4031297"/>
            <a:ext cx="277756" cy="2206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91727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3F32E-8480-044D-9B61-ADC9DE90CD78}"/>
              </a:ext>
            </a:extLst>
          </p:cNvPr>
          <p:cNvSpPr>
            <a:spLocks noGrp="1"/>
          </p:cNvSpPr>
          <p:nvPr>
            <p:ph type="title"/>
          </p:nvPr>
        </p:nvSpPr>
        <p:spPr>
          <a:xfrm>
            <a:off x="646111" y="104479"/>
            <a:ext cx="9404723" cy="1400530"/>
          </a:xfrm>
        </p:spPr>
        <p:txBody>
          <a:bodyPr/>
          <a:lstStyle/>
          <a:p>
            <a:r>
              <a:rPr lang="en-US" b="1" dirty="0">
                <a:latin typeface="Calibri" panose="020F0502020204030204" pitchFamily="34" charset="0"/>
                <a:cs typeface="Calibri" panose="020F0502020204030204" pitchFamily="34" charset="0"/>
              </a:rPr>
              <a:t>Case 9b: Hemangioma</a:t>
            </a:r>
          </a:p>
        </p:txBody>
      </p:sp>
      <p:sp>
        <p:nvSpPr>
          <p:cNvPr id="3" name="TextBox 2">
            <a:extLst>
              <a:ext uri="{FF2B5EF4-FFF2-40B4-BE49-F238E27FC236}">
                <a16:creationId xmlns:a16="http://schemas.microsoft.com/office/drawing/2014/main" id="{578875FB-678B-A04B-AF5E-E6604EBFA393}"/>
              </a:ext>
            </a:extLst>
          </p:cNvPr>
          <p:cNvSpPr txBox="1"/>
          <p:nvPr/>
        </p:nvSpPr>
        <p:spPr>
          <a:xfrm>
            <a:off x="327941" y="5728254"/>
            <a:ext cx="6506612" cy="1107996"/>
          </a:xfrm>
          <a:prstGeom prst="rect">
            <a:avLst/>
          </a:prstGeom>
          <a:noFill/>
          <a:ln>
            <a:solidFill>
              <a:schemeClr val="tx1"/>
            </a:solidFill>
          </a:ln>
        </p:spPr>
        <p:txBody>
          <a:bodyPr wrap="square" rtlCol="0">
            <a:spAutoFit/>
          </a:bodyPr>
          <a:lstStyle/>
          <a:p>
            <a:r>
              <a:rPr lang="en-US" sz="2200" b="1" dirty="0">
                <a:latin typeface="Calibri" panose="020F0502020204030204" pitchFamily="34" charset="0"/>
                <a:cs typeface="Calibri" panose="020F0502020204030204" pitchFamily="34" charset="0"/>
              </a:rPr>
              <a:t>Sagittal T1 pre and Post contrast : Enhancing </a:t>
            </a:r>
            <a:r>
              <a:rPr lang="en-US" sz="2200" b="1" dirty="0" err="1">
                <a:latin typeface="Calibri" panose="020F0502020204030204" pitchFamily="34" charset="0"/>
                <a:cs typeface="Calibri" panose="020F0502020204030204" pitchFamily="34" charset="0"/>
              </a:rPr>
              <a:t>transglottic</a:t>
            </a:r>
            <a:r>
              <a:rPr lang="en-US" sz="2200" b="1" dirty="0">
                <a:latin typeface="Calibri" panose="020F0502020204030204" pitchFamily="34" charset="0"/>
                <a:cs typeface="Calibri" panose="020F0502020204030204" pitchFamily="34" charset="0"/>
              </a:rPr>
              <a:t> hemangioma (red arrow) and additional dorsal soft palate hemangioma (yellow arrow)</a:t>
            </a:r>
          </a:p>
        </p:txBody>
      </p:sp>
      <p:sp>
        <p:nvSpPr>
          <p:cNvPr id="8" name="TextBox 7">
            <a:extLst>
              <a:ext uri="{FF2B5EF4-FFF2-40B4-BE49-F238E27FC236}">
                <a16:creationId xmlns:a16="http://schemas.microsoft.com/office/drawing/2014/main" id="{05681462-8DA4-624B-A25C-D632B6892600}"/>
              </a:ext>
            </a:extLst>
          </p:cNvPr>
          <p:cNvSpPr txBox="1"/>
          <p:nvPr/>
        </p:nvSpPr>
        <p:spPr>
          <a:xfrm>
            <a:off x="568032" y="1066806"/>
            <a:ext cx="8777018" cy="461665"/>
          </a:xfrm>
          <a:prstGeom prst="rect">
            <a:avLst/>
          </a:prstGeom>
          <a:noFill/>
        </p:spPr>
        <p:txBody>
          <a:bodyPr wrap="none" rtlCol="0">
            <a:spAutoFit/>
          </a:bodyPr>
          <a:lstStyle/>
          <a:p>
            <a:r>
              <a:rPr lang="en-US" sz="2400" b="1" dirty="0">
                <a:solidFill>
                  <a:schemeClr val="tx2"/>
                </a:solidFill>
                <a:latin typeface="Calibri" panose="020F0502020204030204" pitchFamily="34" charset="0"/>
                <a:cs typeface="Calibri" panose="020F0502020204030204" pitchFamily="34" charset="0"/>
              </a:rPr>
              <a:t>Clinical Presentation: </a:t>
            </a:r>
            <a:r>
              <a:rPr lang="en-US" sz="2200" b="1" dirty="0">
                <a:latin typeface="Calibri" panose="020F0502020204030204" pitchFamily="34" charset="0"/>
                <a:cs typeface="Calibri" panose="020F0502020204030204" pitchFamily="34" charset="0"/>
              </a:rPr>
              <a:t>24 month old with known subglottic hemangioma</a:t>
            </a:r>
          </a:p>
        </p:txBody>
      </p:sp>
      <p:pic>
        <p:nvPicPr>
          <p:cNvPr id="11" name="Picture 2">
            <a:extLst>
              <a:ext uri="{FF2B5EF4-FFF2-40B4-BE49-F238E27FC236}">
                <a16:creationId xmlns:a16="http://schemas.microsoft.com/office/drawing/2014/main" id="{140E17E8-79C0-CE48-827A-3696C0E621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63" t="12147" r="34131" b="20859"/>
          <a:stretch/>
        </p:blipFill>
        <p:spPr bwMode="auto">
          <a:xfrm>
            <a:off x="376066" y="1696063"/>
            <a:ext cx="3063966" cy="3969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a:extLst>
              <a:ext uri="{FF2B5EF4-FFF2-40B4-BE49-F238E27FC236}">
                <a16:creationId xmlns:a16="http://schemas.microsoft.com/office/drawing/2014/main" id="{D6E16BFD-7365-AE4E-AF63-9705C50003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73" t="16366" r="36855" b="16393"/>
          <a:stretch/>
        </p:blipFill>
        <p:spPr bwMode="auto">
          <a:xfrm>
            <a:off x="3690376" y="1696063"/>
            <a:ext cx="3063966" cy="397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381E36D1-D454-A04F-A74F-657266300806}"/>
              </a:ext>
            </a:extLst>
          </p:cNvPr>
          <p:cNvPicPr>
            <a:picLocks noChangeAspect="1"/>
          </p:cNvPicPr>
          <p:nvPr/>
        </p:nvPicPr>
        <p:blipFill>
          <a:blip r:embed="rId4"/>
          <a:stretch>
            <a:fillRect/>
          </a:stretch>
        </p:blipFill>
        <p:spPr>
          <a:xfrm rot="10492527">
            <a:off x="5079756" y="3201788"/>
            <a:ext cx="285207" cy="294120"/>
          </a:xfrm>
          <a:prstGeom prst="rect">
            <a:avLst/>
          </a:prstGeom>
        </p:spPr>
      </p:pic>
      <p:pic>
        <p:nvPicPr>
          <p:cNvPr id="15" name="Picture 14">
            <a:extLst>
              <a:ext uri="{FF2B5EF4-FFF2-40B4-BE49-F238E27FC236}">
                <a16:creationId xmlns:a16="http://schemas.microsoft.com/office/drawing/2014/main" id="{C6788F69-5FE9-A541-8452-85B32C3D96AB}"/>
              </a:ext>
            </a:extLst>
          </p:cNvPr>
          <p:cNvPicPr>
            <a:picLocks noChangeAspect="1"/>
          </p:cNvPicPr>
          <p:nvPr/>
        </p:nvPicPr>
        <p:blipFill>
          <a:blip r:embed="rId4"/>
          <a:stretch>
            <a:fillRect/>
          </a:stretch>
        </p:blipFill>
        <p:spPr>
          <a:xfrm rot="10492527">
            <a:off x="1718937" y="3225852"/>
            <a:ext cx="285207" cy="294120"/>
          </a:xfrm>
          <a:prstGeom prst="rect">
            <a:avLst/>
          </a:prstGeom>
        </p:spPr>
      </p:pic>
      <p:sp>
        <p:nvSpPr>
          <p:cNvPr id="16" name="Right Arrow 15">
            <a:extLst>
              <a:ext uri="{FF2B5EF4-FFF2-40B4-BE49-F238E27FC236}">
                <a16:creationId xmlns:a16="http://schemas.microsoft.com/office/drawing/2014/main" id="{D0604F97-4173-F94E-B82B-7C1B0D3E7E3E}"/>
              </a:ext>
            </a:extLst>
          </p:cNvPr>
          <p:cNvSpPr/>
          <p:nvPr/>
        </p:nvSpPr>
        <p:spPr>
          <a:xfrm rot="19803796">
            <a:off x="5460602" y="4407251"/>
            <a:ext cx="249573" cy="1884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584DBC69-6FC9-0041-A662-3A3BF4158243}"/>
              </a:ext>
            </a:extLst>
          </p:cNvPr>
          <p:cNvSpPr/>
          <p:nvPr/>
        </p:nvSpPr>
        <p:spPr>
          <a:xfrm rot="19803796">
            <a:off x="2097545" y="4536688"/>
            <a:ext cx="277756" cy="2206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9A13DFF8-7F2D-1A4E-AC15-AA02971E6E10}"/>
              </a:ext>
            </a:extLst>
          </p:cNvPr>
          <p:cNvSpPr/>
          <p:nvPr/>
        </p:nvSpPr>
        <p:spPr>
          <a:xfrm rot="13049706">
            <a:off x="6035876" y="4384288"/>
            <a:ext cx="277756" cy="2206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4">
            <a:extLst>
              <a:ext uri="{FF2B5EF4-FFF2-40B4-BE49-F238E27FC236}">
                <a16:creationId xmlns:a16="http://schemas.microsoft.com/office/drawing/2014/main" id="{41EDE946-132A-FB4B-88DD-87C1D28E318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220" t="26322" r="22178" b="35189"/>
          <a:stretch/>
        </p:blipFill>
        <p:spPr bwMode="auto">
          <a:xfrm>
            <a:off x="7214851" y="1696063"/>
            <a:ext cx="4601083" cy="3248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a:extLst>
              <a:ext uri="{FF2B5EF4-FFF2-40B4-BE49-F238E27FC236}">
                <a16:creationId xmlns:a16="http://schemas.microsoft.com/office/drawing/2014/main" id="{0AFD4D1D-4B42-694B-A1A5-2655E6619F58}"/>
              </a:ext>
            </a:extLst>
          </p:cNvPr>
          <p:cNvSpPr txBox="1"/>
          <p:nvPr/>
        </p:nvSpPr>
        <p:spPr>
          <a:xfrm>
            <a:off x="7214850" y="5064669"/>
            <a:ext cx="4601084" cy="1107996"/>
          </a:xfrm>
          <a:prstGeom prst="rect">
            <a:avLst/>
          </a:prstGeom>
          <a:noFill/>
          <a:ln>
            <a:solidFill>
              <a:schemeClr val="tx1"/>
            </a:solidFill>
          </a:ln>
        </p:spPr>
        <p:txBody>
          <a:bodyPr wrap="square" rtlCol="0">
            <a:spAutoFit/>
          </a:bodyPr>
          <a:lstStyle/>
          <a:p>
            <a:r>
              <a:rPr lang="en-US" sz="2200" b="1" dirty="0">
                <a:latin typeface="Calibri" panose="020F0502020204030204" pitchFamily="34" charset="0"/>
                <a:cs typeface="Calibri" panose="020F0502020204030204" pitchFamily="34" charset="0"/>
              </a:rPr>
              <a:t>Axial T2 FS: T2 </a:t>
            </a:r>
            <a:r>
              <a:rPr lang="en-US" sz="2200" b="1" dirty="0" err="1">
                <a:latin typeface="Calibri" panose="020F0502020204030204" pitchFamily="34" charset="0"/>
                <a:cs typeface="Calibri" panose="020F0502020204030204" pitchFamily="34" charset="0"/>
              </a:rPr>
              <a:t>Hyperintense</a:t>
            </a:r>
            <a:r>
              <a:rPr lang="en-US" sz="2200" b="1" dirty="0">
                <a:latin typeface="Calibri" panose="020F0502020204030204" pitchFamily="34" charset="0"/>
                <a:cs typeface="Calibri" panose="020F0502020204030204" pitchFamily="34" charset="0"/>
              </a:rPr>
              <a:t> lesion (red arrow) with flow voids (blue arrow) around the glottis</a:t>
            </a:r>
          </a:p>
        </p:txBody>
      </p:sp>
      <p:sp>
        <p:nvSpPr>
          <p:cNvPr id="25" name="Right Arrow 24">
            <a:extLst>
              <a:ext uri="{FF2B5EF4-FFF2-40B4-BE49-F238E27FC236}">
                <a16:creationId xmlns:a16="http://schemas.microsoft.com/office/drawing/2014/main" id="{D84760FC-AE2C-854D-B0D4-DEC4FA5476A1}"/>
              </a:ext>
            </a:extLst>
          </p:cNvPr>
          <p:cNvSpPr/>
          <p:nvPr/>
        </p:nvSpPr>
        <p:spPr>
          <a:xfrm rot="13049706">
            <a:off x="9538166" y="2920851"/>
            <a:ext cx="247311" cy="24276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81E36D1-D454-A04F-A74F-657266300806}"/>
              </a:ext>
            </a:extLst>
          </p:cNvPr>
          <p:cNvPicPr>
            <a:picLocks noChangeAspect="1"/>
          </p:cNvPicPr>
          <p:nvPr/>
        </p:nvPicPr>
        <p:blipFill>
          <a:blip r:embed="rId4"/>
          <a:stretch>
            <a:fillRect/>
          </a:stretch>
        </p:blipFill>
        <p:spPr>
          <a:xfrm rot="10492527">
            <a:off x="5232156" y="3354188"/>
            <a:ext cx="285207" cy="294120"/>
          </a:xfrm>
          <a:prstGeom prst="rect">
            <a:avLst/>
          </a:prstGeom>
        </p:spPr>
      </p:pic>
      <p:sp>
        <p:nvSpPr>
          <p:cNvPr id="20" name="Right Arrow 19">
            <a:extLst>
              <a:ext uri="{FF2B5EF4-FFF2-40B4-BE49-F238E27FC236}">
                <a16:creationId xmlns:a16="http://schemas.microsoft.com/office/drawing/2014/main" id="{D84760FC-AE2C-854D-B0D4-DEC4FA5476A1}"/>
              </a:ext>
            </a:extLst>
          </p:cNvPr>
          <p:cNvSpPr/>
          <p:nvPr/>
        </p:nvSpPr>
        <p:spPr>
          <a:xfrm rot="13049706">
            <a:off x="10034554" y="2735743"/>
            <a:ext cx="247311" cy="242767"/>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27582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3F32E-8480-044D-9B61-ADC9DE90CD78}"/>
              </a:ext>
            </a:extLst>
          </p:cNvPr>
          <p:cNvSpPr>
            <a:spLocks noGrp="1"/>
          </p:cNvSpPr>
          <p:nvPr>
            <p:ph type="title"/>
          </p:nvPr>
        </p:nvSpPr>
        <p:spPr>
          <a:xfrm>
            <a:off x="646111" y="104479"/>
            <a:ext cx="9404723" cy="1400530"/>
          </a:xfrm>
        </p:spPr>
        <p:txBody>
          <a:bodyPr/>
          <a:lstStyle/>
          <a:p>
            <a:r>
              <a:rPr lang="en-US" b="1" dirty="0">
                <a:latin typeface="Calibri" panose="020F0502020204030204" pitchFamily="34" charset="0"/>
                <a:cs typeface="Calibri" panose="020F0502020204030204" pitchFamily="34" charset="0"/>
              </a:rPr>
              <a:t>Case 9c: Hemangioma</a:t>
            </a:r>
          </a:p>
        </p:txBody>
      </p:sp>
      <p:sp>
        <p:nvSpPr>
          <p:cNvPr id="3" name="TextBox 2">
            <a:extLst>
              <a:ext uri="{FF2B5EF4-FFF2-40B4-BE49-F238E27FC236}">
                <a16:creationId xmlns:a16="http://schemas.microsoft.com/office/drawing/2014/main" id="{578875FB-678B-A04B-AF5E-E6604EBFA393}"/>
              </a:ext>
            </a:extLst>
          </p:cNvPr>
          <p:cNvSpPr txBox="1"/>
          <p:nvPr/>
        </p:nvSpPr>
        <p:spPr>
          <a:xfrm>
            <a:off x="252201" y="5943196"/>
            <a:ext cx="11687597" cy="769441"/>
          </a:xfrm>
          <a:prstGeom prst="rect">
            <a:avLst/>
          </a:prstGeom>
          <a:noFill/>
          <a:ln>
            <a:solidFill>
              <a:schemeClr val="tx1"/>
            </a:solidFill>
          </a:ln>
        </p:spPr>
        <p:txBody>
          <a:bodyPr wrap="square" rtlCol="0">
            <a:spAutoFit/>
          </a:bodyPr>
          <a:lstStyle/>
          <a:p>
            <a:r>
              <a:rPr lang="en-US" sz="2200" b="1" dirty="0">
                <a:latin typeface="Calibri" panose="020F0502020204030204" pitchFamily="34" charset="0"/>
                <a:cs typeface="Calibri" panose="020F0502020204030204" pitchFamily="34" charset="0"/>
              </a:rPr>
              <a:t>Coronal T2W images – hyperintense lesion with flow voids involving upper lip and along left </a:t>
            </a:r>
            <a:r>
              <a:rPr lang="en-US" sz="2200" b="1" dirty="0" err="1">
                <a:latin typeface="Calibri" panose="020F0502020204030204" pitchFamily="34" charset="0"/>
                <a:cs typeface="Calibri" panose="020F0502020204030204" pitchFamily="34" charset="0"/>
              </a:rPr>
              <a:t>nare</a:t>
            </a:r>
            <a:r>
              <a:rPr lang="en-US" sz="2200" b="1" dirty="0">
                <a:latin typeface="Calibri" panose="020F0502020204030204" pitchFamily="34" charset="0"/>
                <a:cs typeface="Calibri" panose="020F0502020204030204" pitchFamily="34" charset="0"/>
              </a:rPr>
              <a:t> (red arrow). Sagittal Post contrast T1 W images – enhancing hemangioma (yellow arrow)</a:t>
            </a:r>
          </a:p>
        </p:txBody>
      </p:sp>
      <p:sp>
        <p:nvSpPr>
          <p:cNvPr id="8" name="TextBox 7">
            <a:extLst>
              <a:ext uri="{FF2B5EF4-FFF2-40B4-BE49-F238E27FC236}">
                <a16:creationId xmlns:a16="http://schemas.microsoft.com/office/drawing/2014/main" id="{05681462-8DA4-624B-A25C-D632B6892600}"/>
              </a:ext>
            </a:extLst>
          </p:cNvPr>
          <p:cNvSpPr txBox="1"/>
          <p:nvPr/>
        </p:nvSpPr>
        <p:spPr>
          <a:xfrm>
            <a:off x="391570" y="1018680"/>
            <a:ext cx="11623968" cy="830997"/>
          </a:xfrm>
          <a:prstGeom prst="rect">
            <a:avLst/>
          </a:prstGeom>
          <a:noFill/>
        </p:spPr>
        <p:txBody>
          <a:bodyPr wrap="square" rtlCol="0">
            <a:spAutoFit/>
          </a:bodyPr>
          <a:lstStyle/>
          <a:p>
            <a:r>
              <a:rPr lang="en-US" sz="2400" b="1" dirty="0">
                <a:solidFill>
                  <a:schemeClr val="tx2"/>
                </a:solidFill>
                <a:latin typeface="Calibri" panose="020F0502020204030204" pitchFamily="34" charset="0"/>
                <a:cs typeface="Calibri" panose="020F0502020204030204" pitchFamily="34" charset="0"/>
              </a:rPr>
              <a:t>Clinical Presentation: </a:t>
            </a:r>
            <a:r>
              <a:rPr lang="en-US" sz="2200" b="1" dirty="0">
                <a:latin typeface="Calibri" panose="020F0502020204030204" pitchFamily="34" charset="0"/>
                <a:cs typeface="Calibri" panose="020F0502020204030204" pitchFamily="34" charset="0"/>
              </a:rPr>
              <a:t>18 month old male with intermittent swelling and bluish discoloration of the left upper lip and left lateral nose.</a:t>
            </a:r>
          </a:p>
        </p:txBody>
      </p:sp>
      <p:pic>
        <p:nvPicPr>
          <p:cNvPr id="18" name="Picture 2">
            <a:extLst>
              <a:ext uri="{FF2B5EF4-FFF2-40B4-BE49-F238E27FC236}">
                <a16:creationId xmlns:a16="http://schemas.microsoft.com/office/drawing/2014/main" id="{EEDE921D-A95E-084D-8979-C5B5065319C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6902" t="37905" r="28962" b="14962"/>
          <a:stretch/>
        </p:blipFill>
        <p:spPr bwMode="auto">
          <a:xfrm>
            <a:off x="249694" y="1884691"/>
            <a:ext cx="3135191" cy="38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ight Arrow 19">
            <a:extLst>
              <a:ext uri="{FF2B5EF4-FFF2-40B4-BE49-F238E27FC236}">
                <a16:creationId xmlns:a16="http://schemas.microsoft.com/office/drawing/2014/main" id="{8718226D-3B2B-6B42-8CA4-B5DD8815E056}"/>
              </a:ext>
            </a:extLst>
          </p:cNvPr>
          <p:cNvSpPr/>
          <p:nvPr/>
        </p:nvSpPr>
        <p:spPr>
          <a:xfrm rot="13049706">
            <a:off x="2450425" y="4780670"/>
            <a:ext cx="366650" cy="25067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a:extLst>
              <a:ext uri="{FF2B5EF4-FFF2-40B4-BE49-F238E27FC236}">
                <a16:creationId xmlns:a16="http://schemas.microsoft.com/office/drawing/2014/main" id="{8ECA0100-0186-DF48-8CAA-0A5BD1F05E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8" t="56494" r="53860" b="10034"/>
          <a:stretch/>
        </p:blipFill>
        <p:spPr bwMode="auto">
          <a:xfrm>
            <a:off x="7558390" y="1817593"/>
            <a:ext cx="4457148" cy="3810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5C54ACF8-CD64-FF4B-B021-0C1E1169692E}"/>
              </a:ext>
            </a:extLst>
          </p:cNvPr>
          <p:cNvPicPr>
            <a:picLocks noChangeAspect="1"/>
          </p:cNvPicPr>
          <p:nvPr/>
        </p:nvPicPr>
        <p:blipFill>
          <a:blip r:embed="rId4"/>
          <a:stretch>
            <a:fillRect/>
          </a:stretch>
        </p:blipFill>
        <p:spPr>
          <a:xfrm>
            <a:off x="7446094" y="4844326"/>
            <a:ext cx="558915" cy="558915"/>
          </a:xfrm>
          <a:prstGeom prst="rect">
            <a:avLst/>
          </a:prstGeom>
        </p:spPr>
      </p:pic>
      <p:sp>
        <p:nvSpPr>
          <p:cNvPr id="7" name="Rectangle 6">
            <a:extLst>
              <a:ext uri="{FF2B5EF4-FFF2-40B4-BE49-F238E27FC236}">
                <a16:creationId xmlns:a16="http://schemas.microsoft.com/office/drawing/2014/main" id="{10C9ADE8-A5EA-3946-9E5E-963D03BF0AE5}"/>
              </a:ext>
            </a:extLst>
          </p:cNvPr>
          <p:cNvSpPr/>
          <p:nvPr/>
        </p:nvSpPr>
        <p:spPr>
          <a:xfrm>
            <a:off x="3499738" y="2430131"/>
            <a:ext cx="3978440" cy="2769989"/>
          </a:xfrm>
          <a:prstGeom prst="rect">
            <a:avLst/>
          </a:prstGeom>
        </p:spPr>
        <p:txBody>
          <a:bodyPr wrap="square">
            <a:spAutoFit/>
          </a:bodyPr>
          <a:lstStyle/>
          <a:p>
            <a:r>
              <a:rPr lang="en-US" sz="2400" b="1" dirty="0">
                <a:solidFill>
                  <a:srgbClr val="FF8D8D"/>
                </a:solidFill>
                <a:latin typeface="Calibri" panose="020F0502020204030204" pitchFamily="34" charset="0"/>
                <a:cs typeface="Calibri" panose="020F0502020204030204" pitchFamily="34" charset="0"/>
              </a:rPr>
              <a:t>Basic Facts: </a:t>
            </a:r>
          </a:p>
          <a:p>
            <a:pPr marL="342900" indent="-342900">
              <a:buFontTx/>
              <a:buChar char="-"/>
            </a:pPr>
            <a:r>
              <a:rPr lang="en-US" sz="2200" dirty="0">
                <a:latin typeface="Calibri" panose="020F0502020204030204" pitchFamily="34" charset="0"/>
                <a:cs typeface="Calibri" panose="020F0502020204030204" pitchFamily="34" charset="0"/>
              </a:rPr>
              <a:t>most common vascular tumor of head and neck.</a:t>
            </a:r>
          </a:p>
          <a:p>
            <a:pPr marL="342900" indent="-342900">
              <a:buFontTx/>
              <a:buChar char="-"/>
            </a:pPr>
            <a:r>
              <a:rPr lang="en-US" sz="2200" dirty="0">
                <a:solidFill>
                  <a:srgbClr val="FF8D8D"/>
                </a:solidFill>
                <a:latin typeface="Calibri" panose="020F0502020204030204" pitchFamily="34" charset="0"/>
                <a:cs typeface="Calibri" panose="020F0502020204030204" pitchFamily="34" charset="0"/>
              </a:rPr>
              <a:t>Rare in oral cavity</a:t>
            </a:r>
          </a:p>
          <a:p>
            <a:pPr marL="342900" indent="-342900">
              <a:buFontTx/>
              <a:buChar char="-"/>
            </a:pPr>
            <a:r>
              <a:rPr lang="en-US" sz="2200" dirty="0">
                <a:latin typeface="Calibri" panose="020F0502020204030204" pitchFamily="34" charset="0"/>
                <a:cs typeface="Calibri" panose="020F0502020204030204" pitchFamily="34" charset="0"/>
              </a:rPr>
              <a:t>In oral cavity lips, tongue, buccal mucosa, and palate are common sites.</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5298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D65F7-08E6-454D-B81A-63DA018DEC43}"/>
              </a:ext>
            </a:extLst>
          </p:cNvPr>
          <p:cNvSpPr>
            <a:spLocks noGrp="1"/>
          </p:cNvSpPr>
          <p:nvPr>
            <p:ph type="title"/>
          </p:nvPr>
        </p:nvSpPr>
        <p:spPr>
          <a:xfrm>
            <a:off x="923211" y="147908"/>
            <a:ext cx="9404723" cy="1400530"/>
          </a:xfrm>
        </p:spPr>
        <p:txBody>
          <a:bodyPr/>
          <a:lstStyle/>
          <a:p>
            <a:pPr algn="ctr"/>
            <a:r>
              <a:rPr lang="en-US" b="1" dirty="0">
                <a:latin typeface="Calibri" panose="020F0502020204030204" pitchFamily="34" charset="0"/>
                <a:cs typeface="Calibri" panose="020F0502020204030204" pitchFamily="34" charset="0"/>
              </a:rPr>
              <a:t>Spectrum of Congenital Oral Lesions</a:t>
            </a:r>
          </a:p>
        </p:txBody>
      </p:sp>
      <p:sp>
        <p:nvSpPr>
          <p:cNvPr id="4" name="Rounded Rectangle 3"/>
          <p:cNvSpPr/>
          <p:nvPr/>
        </p:nvSpPr>
        <p:spPr>
          <a:xfrm>
            <a:off x="5045197" y="3515945"/>
            <a:ext cx="3142117" cy="1081699"/>
          </a:xfrm>
          <a:prstGeom prst="round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cs typeface="Calibri" panose="020F0502020204030204" pitchFamily="34" charset="0"/>
              </a:rPr>
              <a:t>DERMOID</a:t>
            </a:r>
          </a:p>
        </p:txBody>
      </p:sp>
      <p:sp>
        <p:nvSpPr>
          <p:cNvPr id="5" name="Rounded Rectangle 4"/>
          <p:cNvSpPr/>
          <p:nvPr/>
        </p:nvSpPr>
        <p:spPr>
          <a:xfrm>
            <a:off x="8551326" y="3524324"/>
            <a:ext cx="3301215" cy="1655207"/>
          </a:xfrm>
          <a:prstGeom prst="round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cs typeface="Calibri" panose="020F0502020204030204" pitchFamily="34" charset="0"/>
              </a:rPr>
              <a:t>VENOUS MALFORMATION</a:t>
            </a:r>
          </a:p>
        </p:txBody>
      </p:sp>
      <p:sp>
        <p:nvSpPr>
          <p:cNvPr id="6" name="Rounded Rectangle 5"/>
          <p:cNvSpPr/>
          <p:nvPr/>
        </p:nvSpPr>
        <p:spPr>
          <a:xfrm>
            <a:off x="339459" y="5179531"/>
            <a:ext cx="4483504" cy="1339826"/>
          </a:xfrm>
          <a:prstGeom prst="round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cs typeface="Calibri" panose="020F0502020204030204" pitchFamily="34" charset="0"/>
              </a:rPr>
              <a:t>RHABDOMYOSARCOMA</a:t>
            </a:r>
          </a:p>
        </p:txBody>
      </p:sp>
      <p:sp>
        <p:nvSpPr>
          <p:cNvPr id="9" name="Oval 8"/>
          <p:cNvSpPr/>
          <p:nvPr/>
        </p:nvSpPr>
        <p:spPr>
          <a:xfrm>
            <a:off x="8900803" y="1950337"/>
            <a:ext cx="3154147" cy="1131485"/>
          </a:xfrm>
          <a:prstGeom prst="ellipse">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TERATOMA</a:t>
            </a:r>
          </a:p>
        </p:txBody>
      </p:sp>
      <p:sp>
        <p:nvSpPr>
          <p:cNvPr id="10" name="Teardrop 9"/>
          <p:cNvSpPr/>
          <p:nvPr/>
        </p:nvSpPr>
        <p:spPr>
          <a:xfrm>
            <a:off x="339459" y="1381804"/>
            <a:ext cx="2626975" cy="1476103"/>
          </a:xfrm>
          <a:prstGeom prst="teardrop">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EPULIS</a:t>
            </a:r>
          </a:p>
        </p:txBody>
      </p:sp>
      <p:sp>
        <p:nvSpPr>
          <p:cNvPr id="11" name="Chord 10"/>
          <p:cNvSpPr/>
          <p:nvPr/>
        </p:nvSpPr>
        <p:spPr>
          <a:xfrm>
            <a:off x="3180428" y="806906"/>
            <a:ext cx="4761911" cy="2486841"/>
          </a:xfrm>
          <a:prstGeom prst="chord">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Arial Black" panose="020B0A04020102020204" pitchFamily="34" charset="0"/>
                <a:cs typeface="Calibri" panose="020F0502020204030204" pitchFamily="34" charset="0"/>
              </a:rPr>
              <a:t>   FOREGUT </a:t>
            </a:r>
          </a:p>
          <a:p>
            <a:endParaRPr lang="en-US" sz="2000" dirty="0">
              <a:latin typeface="Arial Black" panose="020B0A04020102020204" pitchFamily="34" charset="0"/>
              <a:cs typeface="Calibri" panose="020F0502020204030204" pitchFamily="34" charset="0"/>
            </a:endParaRPr>
          </a:p>
          <a:p>
            <a:r>
              <a:rPr lang="en-US" sz="2000" dirty="0">
                <a:latin typeface="Arial Black" panose="020B0A04020102020204" pitchFamily="34" charset="0"/>
                <a:cs typeface="Calibri" panose="020F0502020204030204" pitchFamily="34" charset="0"/>
              </a:rPr>
              <a:t>DUPLICATION</a:t>
            </a:r>
          </a:p>
          <a:p>
            <a:r>
              <a:rPr lang="en-US" sz="2000" dirty="0">
                <a:latin typeface="Arial Black" panose="020B0A04020102020204" pitchFamily="34" charset="0"/>
                <a:cs typeface="Calibri" panose="020F0502020204030204" pitchFamily="34" charset="0"/>
              </a:rPr>
              <a:t>                 </a:t>
            </a:r>
          </a:p>
          <a:p>
            <a:r>
              <a:rPr lang="en-US" sz="2000" dirty="0">
                <a:latin typeface="Arial Black" panose="020B0A04020102020204" pitchFamily="34" charset="0"/>
                <a:cs typeface="Calibri" panose="020F0502020204030204" pitchFamily="34" charset="0"/>
              </a:rPr>
              <a:t>                 CYST</a:t>
            </a:r>
          </a:p>
        </p:txBody>
      </p:sp>
      <p:sp>
        <p:nvSpPr>
          <p:cNvPr id="12" name="Oval 11">
            <a:extLst>
              <a:ext uri="{FF2B5EF4-FFF2-40B4-BE49-F238E27FC236}">
                <a16:creationId xmlns:a16="http://schemas.microsoft.com/office/drawing/2014/main" id="{96D79895-7E44-384D-B275-B80021BBB54C}"/>
              </a:ext>
            </a:extLst>
          </p:cNvPr>
          <p:cNvSpPr/>
          <p:nvPr/>
        </p:nvSpPr>
        <p:spPr>
          <a:xfrm>
            <a:off x="683645" y="3329351"/>
            <a:ext cx="3795132" cy="1471543"/>
          </a:xfrm>
          <a:prstGeom prst="ellipse">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HEMANGIOMA</a:t>
            </a:r>
          </a:p>
        </p:txBody>
      </p:sp>
      <p:sp>
        <p:nvSpPr>
          <p:cNvPr id="13" name="Double Wave 12"/>
          <p:cNvSpPr/>
          <p:nvPr/>
        </p:nvSpPr>
        <p:spPr>
          <a:xfrm>
            <a:off x="6326705" y="859826"/>
            <a:ext cx="2808431" cy="1400531"/>
          </a:xfrm>
          <a:prstGeom prst="doubleWave">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LYMPHATIC MALFORMATION</a:t>
            </a:r>
          </a:p>
        </p:txBody>
      </p:sp>
      <p:sp>
        <p:nvSpPr>
          <p:cNvPr id="14" name="Oval 13">
            <a:extLst>
              <a:ext uri="{FF2B5EF4-FFF2-40B4-BE49-F238E27FC236}">
                <a16:creationId xmlns:a16="http://schemas.microsoft.com/office/drawing/2014/main" id="{EED8CEB9-5D9A-4613-87AD-D5DE00730D5A}"/>
              </a:ext>
            </a:extLst>
          </p:cNvPr>
          <p:cNvSpPr/>
          <p:nvPr/>
        </p:nvSpPr>
        <p:spPr>
          <a:xfrm>
            <a:off x="5561383" y="5113672"/>
            <a:ext cx="2294730" cy="1471543"/>
          </a:xfrm>
          <a:prstGeom prst="ellipse">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MNTI</a:t>
            </a:r>
          </a:p>
        </p:txBody>
      </p:sp>
      <p:sp>
        <p:nvSpPr>
          <p:cNvPr id="15" name="Oval 14">
            <a:extLst>
              <a:ext uri="{FF2B5EF4-FFF2-40B4-BE49-F238E27FC236}">
                <a16:creationId xmlns:a16="http://schemas.microsoft.com/office/drawing/2014/main" id="{2FB90550-A284-4F75-AB42-B7CF97135466}"/>
              </a:ext>
            </a:extLst>
          </p:cNvPr>
          <p:cNvSpPr/>
          <p:nvPr/>
        </p:nvSpPr>
        <p:spPr>
          <a:xfrm>
            <a:off x="8551326" y="5377810"/>
            <a:ext cx="3154147" cy="1131485"/>
          </a:xfrm>
          <a:prstGeom prst="ellipse">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THE LOST THYROID</a:t>
            </a:r>
          </a:p>
        </p:txBody>
      </p:sp>
    </p:spTree>
    <p:extLst>
      <p:ext uri="{BB962C8B-B14F-4D97-AF65-F5344CB8AC3E}">
        <p14:creationId xmlns:p14="http://schemas.microsoft.com/office/powerpoint/2010/main" val="1602714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3F32E-8480-044D-9B61-ADC9DE90CD78}"/>
              </a:ext>
            </a:extLst>
          </p:cNvPr>
          <p:cNvSpPr>
            <a:spLocks noGrp="1"/>
          </p:cNvSpPr>
          <p:nvPr>
            <p:ph type="title"/>
          </p:nvPr>
        </p:nvSpPr>
        <p:spPr>
          <a:xfrm>
            <a:off x="646111" y="104479"/>
            <a:ext cx="9404723" cy="1400530"/>
          </a:xfrm>
        </p:spPr>
        <p:txBody>
          <a:bodyPr/>
          <a:lstStyle/>
          <a:p>
            <a:r>
              <a:rPr lang="en-US" b="1" dirty="0">
                <a:latin typeface="Calibri" panose="020F0502020204030204" pitchFamily="34" charset="0"/>
                <a:cs typeface="Calibri" panose="020F0502020204030204" pitchFamily="34" charset="0"/>
              </a:rPr>
              <a:t>Case 9d: Hemangioma</a:t>
            </a:r>
          </a:p>
        </p:txBody>
      </p:sp>
      <p:sp>
        <p:nvSpPr>
          <p:cNvPr id="3" name="TextBox 2">
            <a:extLst>
              <a:ext uri="{FF2B5EF4-FFF2-40B4-BE49-F238E27FC236}">
                <a16:creationId xmlns:a16="http://schemas.microsoft.com/office/drawing/2014/main" id="{578875FB-678B-A04B-AF5E-E6604EBFA393}"/>
              </a:ext>
            </a:extLst>
          </p:cNvPr>
          <p:cNvSpPr txBox="1"/>
          <p:nvPr/>
        </p:nvSpPr>
        <p:spPr>
          <a:xfrm>
            <a:off x="252201" y="5943196"/>
            <a:ext cx="11687597" cy="769441"/>
          </a:xfrm>
          <a:prstGeom prst="rect">
            <a:avLst/>
          </a:prstGeom>
          <a:noFill/>
          <a:ln>
            <a:solidFill>
              <a:schemeClr val="tx1"/>
            </a:solidFill>
          </a:ln>
        </p:spPr>
        <p:txBody>
          <a:bodyPr wrap="square" rtlCol="0">
            <a:spAutoFit/>
          </a:bodyPr>
          <a:lstStyle/>
          <a:p>
            <a:r>
              <a:rPr lang="en-US" sz="2200" b="1" dirty="0">
                <a:latin typeface="Calibri" panose="020F0502020204030204" pitchFamily="34" charset="0"/>
                <a:cs typeface="Calibri" panose="020F0502020204030204" pitchFamily="34" charset="0"/>
              </a:rPr>
              <a:t>Coronal T2W images – hyperintense lesion along left buccal region (yellow arrow).  Coronal Post contrast T1 W images – heterogeneously enhancing lesion along left buccal region (yellow arrow)</a:t>
            </a:r>
          </a:p>
        </p:txBody>
      </p:sp>
      <p:sp>
        <p:nvSpPr>
          <p:cNvPr id="8" name="TextBox 7">
            <a:extLst>
              <a:ext uri="{FF2B5EF4-FFF2-40B4-BE49-F238E27FC236}">
                <a16:creationId xmlns:a16="http://schemas.microsoft.com/office/drawing/2014/main" id="{05681462-8DA4-624B-A25C-D632B6892600}"/>
              </a:ext>
            </a:extLst>
          </p:cNvPr>
          <p:cNvSpPr txBox="1"/>
          <p:nvPr/>
        </p:nvSpPr>
        <p:spPr>
          <a:xfrm>
            <a:off x="391570" y="1050764"/>
            <a:ext cx="11623968" cy="461665"/>
          </a:xfrm>
          <a:prstGeom prst="rect">
            <a:avLst/>
          </a:prstGeom>
          <a:noFill/>
        </p:spPr>
        <p:txBody>
          <a:bodyPr wrap="square" rtlCol="0">
            <a:spAutoFit/>
          </a:bodyPr>
          <a:lstStyle/>
          <a:p>
            <a:r>
              <a:rPr lang="en-US" sz="2400" b="1" dirty="0">
                <a:solidFill>
                  <a:schemeClr val="tx2"/>
                </a:solidFill>
                <a:latin typeface="Calibri" panose="020F0502020204030204" pitchFamily="34" charset="0"/>
                <a:cs typeface="Calibri" panose="020F0502020204030204" pitchFamily="34" charset="0"/>
              </a:rPr>
              <a:t>Clinical Presentation: </a:t>
            </a:r>
            <a:r>
              <a:rPr lang="en-US" sz="2200" b="1" dirty="0">
                <a:latin typeface="Calibri" panose="020F0502020204030204" pitchFamily="34" charset="0"/>
                <a:cs typeface="Calibri" panose="020F0502020204030204" pitchFamily="34" charset="0"/>
              </a:rPr>
              <a:t>15 month old female with left intra oral buccal lesion</a:t>
            </a:r>
          </a:p>
        </p:txBody>
      </p:sp>
      <p:sp>
        <p:nvSpPr>
          <p:cNvPr id="7" name="Rectangle 6">
            <a:extLst>
              <a:ext uri="{FF2B5EF4-FFF2-40B4-BE49-F238E27FC236}">
                <a16:creationId xmlns:a16="http://schemas.microsoft.com/office/drawing/2014/main" id="{10C9ADE8-A5EA-3946-9E5E-963D03BF0AE5}"/>
              </a:ext>
            </a:extLst>
          </p:cNvPr>
          <p:cNvSpPr/>
          <p:nvPr/>
        </p:nvSpPr>
        <p:spPr>
          <a:xfrm>
            <a:off x="4106779" y="1962565"/>
            <a:ext cx="3978440" cy="3508653"/>
          </a:xfrm>
          <a:prstGeom prst="rect">
            <a:avLst/>
          </a:prstGeom>
        </p:spPr>
        <p:txBody>
          <a:bodyPr wrap="square">
            <a:spAutoFit/>
          </a:bodyPr>
          <a:lstStyle/>
          <a:p>
            <a:r>
              <a:rPr lang="en-US" sz="2400" b="1" dirty="0">
                <a:solidFill>
                  <a:srgbClr val="FF8D8D"/>
                </a:solidFill>
                <a:latin typeface="Calibri" panose="020F0502020204030204" pitchFamily="34" charset="0"/>
                <a:cs typeface="Calibri" panose="020F0502020204030204" pitchFamily="34" charset="0"/>
              </a:rPr>
              <a:t>Imaging: </a:t>
            </a:r>
          </a:p>
          <a:p>
            <a:pPr marL="342900" indent="-342900">
              <a:buFontTx/>
              <a:buChar char="-"/>
            </a:pPr>
            <a:r>
              <a:rPr lang="en-US" sz="2200" dirty="0">
                <a:solidFill>
                  <a:srgbClr val="FF8D8D"/>
                </a:solidFill>
                <a:latin typeface="Calibri" panose="020F0502020204030204" pitchFamily="34" charset="0"/>
                <a:cs typeface="Calibri" panose="020F0502020204030204" pitchFamily="34" charset="0"/>
              </a:rPr>
              <a:t>MR is the modality of choice</a:t>
            </a:r>
          </a:p>
          <a:p>
            <a:pPr marL="342900" indent="-342900">
              <a:buFontTx/>
              <a:buChar char="-"/>
            </a:pPr>
            <a:r>
              <a:rPr lang="en-US" sz="2200" dirty="0">
                <a:latin typeface="Calibri" panose="020F0502020204030204" pitchFamily="34" charset="0"/>
                <a:cs typeface="Calibri" panose="020F0502020204030204" pitchFamily="34" charset="0"/>
              </a:rPr>
              <a:t>Soft tissue density lesions on CT with </a:t>
            </a:r>
            <a:r>
              <a:rPr lang="en-US" sz="2200" dirty="0" err="1">
                <a:latin typeface="Calibri" panose="020F0502020204030204" pitchFamily="34" charset="0"/>
                <a:cs typeface="Calibri" panose="020F0502020204030204" pitchFamily="34" charset="0"/>
              </a:rPr>
              <a:t>heterogenous</a:t>
            </a:r>
            <a:r>
              <a:rPr lang="en-US" sz="2200" dirty="0">
                <a:latin typeface="Calibri" panose="020F0502020204030204" pitchFamily="34" charset="0"/>
                <a:cs typeface="Calibri" panose="020F0502020204030204" pitchFamily="34" charset="0"/>
              </a:rPr>
              <a:t> enhancement</a:t>
            </a:r>
          </a:p>
          <a:p>
            <a:pPr marL="342900" indent="-342900">
              <a:buFontTx/>
              <a:buChar char="-"/>
            </a:pPr>
            <a:r>
              <a:rPr lang="en-US" sz="2200" dirty="0">
                <a:latin typeface="Calibri" panose="020F0502020204030204" pitchFamily="34" charset="0"/>
                <a:cs typeface="Calibri" panose="020F0502020204030204" pitchFamily="34" charset="0"/>
              </a:rPr>
              <a:t>MR is T1 </a:t>
            </a:r>
            <a:r>
              <a:rPr lang="en-US" sz="2200" dirty="0" err="1">
                <a:latin typeface="Calibri" panose="020F0502020204030204" pitchFamily="34" charset="0"/>
                <a:cs typeface="Calibri" panose="020F0502020204030204" pitchFamily="34" charset="0"/>
              </a:rPr>
              <a:t>hypointense</a:t>
            </a:r>
            <a:r>
              <a:rPr lang="en-US" sz="2200" dirty="0">
                <a:latin typeface="Calibri" panose="020F0502020204030204" pitchFamily="34" charset="0"/>
                <a:cs typeface="Calibri" panose="020F0502020204030204" pitchFamily="34" charset="0"/>
              </a:rPr>
              <a:t>, T2 </a:t>
            </a:r>
            <a:r>
              <a:rPr lang="en-US" sz="2200" dirty="0" err="1">
                <a:latin typeface="Calibri" panose="020F0502020204030204" pitchFamily="34" charset="0"/>
                <a:cs typeface="Calibri" panose="020F0502020204030204" pitchFamily="34" charset="0"/>
              </a:rPr>
              <a:t>hyperintense</a:t>
            </a:r>
            <a:r>
              <a:rPr lang="en-US" sz="2200" dirty="0">
                <a:latin typeface="Calibri" panose="020F0502020204030204" pitchFamily="34" charset="0"/>
                <a:cs typeface="Calibri" panose="020F0502020204030204" pitchFamily="34" charset="0"/>
              </a:rPr>
              <a:t>, with </a:t>
            </a:r>
            <a:r>
              <a:rPr lang="en-US" sz="2200" dirty="0" err="1">
                <a:latin typeface="Calibri" panose="020F0502020204030204" pitchFamily="34" charset="0"/>
                <a:cs typeface="Calibri" panose="020F0502020204030204" pitchFamily="34" charset="0"/>
              </a:rPr>
              <a:t>intralesional</a:t>
            </a:r>
            <a:r>
              <a:rPr lang="en-US" sz="2200" dirty="0">
                <a:latin typeface="Calibri" panose="020F0502020204030204" pitchFamily="34" charset="0"/>
                <a:cs typeface="Calibri" panose="020F0502020204030204" pitchFamily="34" charset="0"/>
              </a:rPr>
              <a:t> flow voids, and heterogeneous, but avid  post contrast enhancement  </a:t>
            </a:r>
          </a:p>
        </p:txBody>
      </p:sp>
      <p:pic>
        <p:nvPicPr>
          <p:cNvPr id="11" name="Picture 2">
            <a:extLst>
              <a:ext uri="{FF2B5EF4-FFF2-40B4-BE49-F238E27FC236}">
                <a16:creationId xmlns:a16="http://schemas.microsoft.com/office/drawing/2014/main" id="{04D7D493-E98F-1041-838E-957E80AA0A2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4978" t="37700" r="24064" b="10588"/>
          <a:stretch/>
        </p:blipFill>
        <p:spPr bwMode="auto">
          <a:xfrm>
            <a:off x="252201" y="1878728"/>
            <a:ext cx="3453525" cy="3636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a:extLst>
              <a:ext uri="{FF2B5EF4-FFF2-40B4-BE49-F238E27FC236}">
                <a16:creationId xmlns:a16="http://schemas.microsoft.com/office/drawing/2014/main" id="{6FE1B6F0-A18A-7E48-B1A8-C57DEACB67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71" t="22540" r="16375" b="9002"/>
          <a:stretch/>
        </p:blipFill>
        <p:spPr bwMode="auto">
          <a:xfrm>
            <a:off x="8486273" y="1820525"/>
            <a:ext cx="3453525" cy="3762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a:extLst>
              <a:ext uri="{FF2B5EF4-FFF2-40B4-BE49-F238E27FC236}">
                <a16:creationId xmlns:a16="http://schemas.microsoft.com/office/drawing/2014/main" id="{8487D984-8F92-3C40-9BB4-5F865DCBA2D2}"/>
              </a:ext>
            </a:extLst>
          </p:cNvPr>
          <p:cNvPicPr>
            <a:picLocks noChangeAspect="1"/>
          </p:cNvPicPr>
          <p:nvPr/>
        </p:nvPicPr>
        <p:blipFill>
          <a:blip r:embed="rId4"/>
          <a:stretch>
            <a:fillRect/>
          </a:stretch>
        </p:blipFill>
        <p:spPr>
          <a:xfrm rot="15785905">
            <a:off x="11217595" y="4126711"/>
            <a:ext cx="558915" cy="558915"/>
          </a:xfrm>
          <a:prstGeom prst="rect">
            <a:avLst/>
          </a:prstGeom>
        </p:spPr>
      </p:pic>
      <p:pic>
        <p:nvPicPr>
          <p:cNvPr id="14" name="Picture 13">
            <a:extLst>
              <a:ext uri="{FF2B5EF4-FFF2-40B4-BE49-F238E27FC236}">
                <a16:creationId xmlns:a16="http://schemas.microsoft.com/office/drawing/2014/main" id="{FB75450E-C872-BF47-A111-1343A93EECC0}"/>
              </a:ext>
            </a:extLst>
          </p:cNvPr>
          <p:cNvPicPr>
            <a:picLocks noChangeAspect="1"/>
          </p:cNvPicPr>
          <p:nvPr/>
        </p:nvPicPr>
        <p:blipFill>
          <a:blip r:embed="rId4"/>
          <a:stretch>
            <a:fillRect/>
          </a:stretch>
        </p:blipFill>
        <p:spPr>
          <a:xfrm rot="16200000">
            <a:off x="2954303" y="4194766"/>
            <a:ext cx="558915" cy="558915"/>
          </a:xfrm>
          <a:prstGeom prst="rect">
            <a:avLst/>
          </a:prstGeom>
        </p:spPr>
      </p:pic>
    </p:spTree>
    <p:extLst>
      <p:ext uri="{BB962C8B-B14F-4D97-AF65-F5344CB8AC3E}">
        <p14:creationId xmlns:p14="http://schemas.microsoft.com/office/powerpoint/2010/main" val="19750845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3F32E-8480-044D-9B61-ADC9DE90CD78}"/>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Hemangiomas: Infantile or Congenital?</a:t>
            </a:r>
            <a:endParaRPr lang="en-US" b="1" dirty="0">
              <a:solidFill>
                <a:srgbClr val="FF0000"/>
              </a:solidFill>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F943B0D6-8BD6-412D-A9B2-BE67A9A50074}"/>
              </a:ext>
            </a:extLst>
          </p:cNvPr>
          <p:cNvSpPr>
            <a:spLocks noGrp="1"/>
          </p:cNvSpPr>
          <p:nvPr>
            <p:ph type="body" idx="1"/>
          </p:nvPr>
        </p:nvSpPr>
        <p:spPr>
          <a:xfrm>
            <a:off x="391570" y="1778071"/>
            <a:ext cx="4396338" cy="576262"/>
          </a:xfrm>
        </p:spPr>
        <p:txBody>
          <a:bodyPr/>
          <a:lstStyle/>
          <a:p>
            <a:r>
              <a:rPr lang="en-US" dirty="0"/>
              <a:t>INFANTILE</a:t>
            </a:r>
          </a:p>
        </p:txBody>
      </p:sp>
      <p:sp>
        <p:nvSpPr>
          <p:cNvPr id="6" name="Content Placeholder 5">
            <a:extLst>
              <a:ext uri="{FF2B5EF4-FFF2-40B4-BE49-F238E27FC236}">
                <a16:creationId xmlns:a16="http://schemas.microsoft.com/office/drawing/2014/main" id="{61B0C62D-CA27-4701-90E6-3A905D3B08D7}"/>
              </a:ext>
            </a:extLst>
          </p:cNvPr>
          <p:cNvSpPr>
            <a:spLocks noGrp="1"/>
          </p:cNvSpPr>
          <p:nvPr>
            <p:ph sz="half" idx="2"/>
          </p:nvPr>
        </p:nvSpPr>
        <p:spPr>
          <a:xfrm>
            <a:off x="391570" y="2514600"/>
            <a:ext cx="5460591" cy="3741738"/>
          </a:xfrm>
        </p:spPr>
        <p:txBody>
          <a:bodyPr>
            <a:noAutofit/>
          </a:bodyPr>
          <a:lstStyle/>
          <a:p>
            <a:r>
              <a:rPr lang="en-US" sz="2000" dirty="0"/>
              <a:t>Small or absent at birth</a:t>
            </a:r>
          </a:p>
          <a:p>
            <a:r>
              <a:rPr lang="en-US" sz="2000" dirty="0"/>
              <a:t>grow rapidly, regress spontaneously</a:t>
            </a:r>
          </a:p>
          <a:p>
            <a:r>
              <a:rPr lang="en-US" sz="2000" dirty="0"/>
              <a:t>Rare at screening prenatal US</a:t>
            </a:r>
          </a:p>
          <a:p>
            <a:r>
              <a:rPr lang="en-US" sz="2000" dirty="0"/>
              <a:t>Regress with β-blocker therapy</a:t>
            </a:r>
          </a:p>
          <a:p>
            <a:r>
              <a:rPr lang="en-US" sz="2000" dirty="0"/>
              <a:t>Skin of head and neck are the most common locations</a:t>
            </a:r>
          </a:p>
          <a:p>
            <a:r>
              <a:rPr lang="en-US" sz="2000" dirty="0"/>
              <a:t>PHACES syndrome (posterior fossa anomalies, facial hemangiomas, arterial anomalies, cardiovascular anomalies, eye anomalies, sternal </a:t>
            </a:r>
            <a:r>
              <a:rPr lang="en-US" sz="2000" dirty="0" err="1"/>
              <a:t>clefting</a:t>
            </a:r>
            <a:r>
              <a:rPr lang="en-US" sz="2000" dirty="0"/>
              <a:t> and/or supraumbilical raphe).</a:t>
            </a:r>
          </a:p>
          <a:p>
            <a:endParaRPr lang="en-US" sz="2000" dirty="0"/>
          </a:p>
        </p:txBody>
      </p:sp>
      <p:sp>
        <p:nvSpPr>
          <p:cNvPr id="9" name="Text Placeholder 8">
            <a:extLst>
              <a:ext uri="{FF2B5EF4-FFF2-40B4-BE49-F238E27FC236}">
                <a16:creationId xmlns:a16="http://schemas.microsoft.com/office/drawing/2014/main" id="{3DF6765E-A66C-491C-B0D3-3E8A3F80C842}"/>
              </a:ext>
            </a:extLst>
          </p:cNvPr>
          <p:cNvSpPr>
            <a:spLocks noGrp="1"/>
          </p:cNvSpPr>
          <p:nvPr>
            <p:ph type="body" sz="quarter" idx="3"/>
          </p:nvPr>
        </p:nvSpPr>
        <p:spPr>
          <a:xfrm>
            <a:off x="5654495" y="1784231"/>
            <a:ext cx="4396339" cy="576262"/>
          </a:xfrm>
        </p:spPr>
        <p:txBody>
          <a:bodyPr/>
          <a:lstStyle/>
          <a:p>
            <a:r>
              <a:rPr lang="en-US" dirty="0"/>
              <a:t>CONGENITAL</a:t>
            </a:r>
          </a:p>
        </p:txBody>
      </p:sp>
      <p:sp>
        <p:nvSpPr>
          <p:cNvPr id="10" name="Content Placeholder 9">
            <a:extLst>
              <a:ext uri="{FF2B5EF4-FFF2-40B4-BE49-F238E27FC236}">
                <a16:creationId xmlns:a16="http://schemas.microsoft.com/office/drawing/2014/main" id="{81673051-B653-412D-8AD5-3E7CF1D20D9C}"/>
              </a:ext>
            </a:extLst>
          </p:cNvPr>
          <p:cNvSpPr>
            <a:spLocks noGrp="1"/>
          </p:cNvSpPr>
          <p:nvPr>
            <p:ph sz="quarter" idx="4"/>
          </p:nvPr>
        </p:nvSpPr>
        <p:spPr>
          <a:xfrm>
            <a:off x="5654495" y="2514600"/>
            <a:ext cx="5702353" cy="3741738"/>
          </a:xfrm>
        </p:spPr>
        <p:txBody>
          <a:bodyPr>
            <a:noAutofit/>
          </a:bodyPr>
          <a:lstStyle/>
          <a:p>
            <a:r>
              <a:rPr lang="en-US" sz="2000" dirty="0"/>
              <a:t>Less common, but more likely to be seen at prenatal screening US</a:t>
            </a:r>
          </a:p>
          <a:p>
            <a:r>
              <a:rPr lang="en-US" sz="2000" dirty="0"/>
              <a:t>proliferative phase in utero, full size at birth, and can remain stable, partially resolve, or fully involute by 1st year of life</a:t>
            </a:r>
          </a:p>
          <a:p>
            <a:r>
              <a:rPr lang="en-US" sz="2000" dirty="0"/>
              <a:t>Initial watch &amp; wait</a:t>
            </a:r>
          </a:p>
          <a:p>
            <a:r>
              <a:rPr lang="en-US" sz="2000" dirty="0"/>
              <a:t>NICH lesions: laser therapy for skin lesions, embolization, or surgery may be considered</a:t>
            </a:r>
          </a:p>
        </p:txBody>
      </p:sp>
      <p:sp>
        <p:nvSpPr>
          <p:cNvPr id="8" name="TextBox 7">
            <a:extLst>
              <a:ext uri="{FF2B5EF4-FFF2-40B4-BE49-F238E27FC236}">
                <a16:creationId xmlns:a16="http://schemas.microsoft.com/office/drawing/2014/main" id="{05681462-8DA4-624B-A25C-D632B6892600}"/>
              </a:ext>
            </a:extLst>
          </p:cNvPr>
          <p:cNvSpPr txBox="1"/>
          <p:nvPr/>
        </p:nvSpPr>
        <p:spPr>
          <a:xfrm>
            <a:off x="646111" y="1236272"/>
            <a:ext cx="11623968" cy="461665"/>
          </a:xfrm>
          <a:prstGeom prst="rect">
            <a:avLst/>
          </a:prstGeom>
          <a:noFill/>
        </p:spPr>
        <p:txBody>
          <a:bodyPr wrap="square" rtlCol="0">
            <a:spAutoFit/>
          </a:bodyPr>
          <a:lstStyle/>
          <a:p>
            <a:r>
              <a:rPr lang="en-US" sz="2400" b="1" dirty="0">
                <a:solidFill>
                  <a:schemeClr val="tx2"/>
                </a:solidFill>
                <a:latin typeface="Calibri" panose="020F0502020204030204" pitchFamily="34" charset="0"/>
                <a:cs typeface="Calibri" panose="020F0502020204030204" pitchFamily="34" charset="0"/>
              </a:rPr>
              <a:t>Clinical Presentation:  </a:t>
            </a:r>
            <a:r>
              <a:rPr lang="en-US" sz="2400" dirty="0"/>
              <a:t>Imaging features may overlap -- &gt; diagnose clinically</a:t>
            </a:r>
            <a:endParaRPr lang="en-US" sz="2200" b="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3FCD8533-D5DA-4710-AC86-6B13D1E9357C}"/>
              </a:ext>
            </a:extLst>
          </p:cNvPr>
          <p:cNvSpPr txBox="1"/>
          <p:nvPr/>
        </p:nvSpPr>
        <p:spPr>
          <a:xfrm rot="20389796">
            <a:off x="1746669" y="4037300"/>
            <a:ext cx="2512226" cy="769441"/>
          </a:xfrm>
          <a:prstGeom prst="rect">
            <a:avLst/>
          </a:prstGeom>
          <a:noFill/>
        </p:spPr>
        <p:txBody>
          <a:bodyPr wrap="none" rtlCol="0">
            <a:spAutoFit/>
          </a:bodyPr>
          <a:lstStyle/>
          <a:p>
            <a:r>
              <a:rPr lang="en-US" sz="4400" dirty="0">
                <a:solidFill>
                  <a:srgbClr val="FF0000"/>
                </a:solidFill>
                <a:highlight>
                  <a:srgbClr val="FFFF00"/>
                </a:highlight>
              </a:rPr>
              <a:t>GLUT 1 +</a:t>
            </a:r>
          </a:p>
        </p:txBody>
      </p:sp>
    </p:spTree>
    <p:extLst>
      <p:ext uri="{BB962C8B-B14F-4D97-AF65-F5344CB8AC3E}">
        <p14:creationId xmlns:p14="http://schemas.microsoft.com/office/powerpoint/2010/main" val="411873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3F32E-8480-044D-9B61-ADC9DE90CD78}"/>
              </a:ext>
            </a:extLst>
          </p:cNvPr>
          <p:cNvSpPr>
            <a:spLocks noGrp="1"/>
          </p:cNvSpPr>
          <p:nvPr>
            <p:ph type="title"/>
          </p:nvPr>
        </p:nvSpPr>
        <p:spPr>
          <a:xfrm>
            <a:off x="176462" y="104479"/>
            <a:ext cx="12277666" cy="1400530"/>
          </a:xfrm>
        </p:spPr>
        <p:txBody>
          <a:bodyPr/>
          <a:lstStyle/>
          <a:p>
            <a:r>
              <a:rPr lang="en-US" b="1" dirty="0">
                <a:latin typeface="Calibri" panose="020F0502020204030204" pitchFamily="34" charset="0"/>
                <a:cs typeface="Calibri" panose="020F0502020204030204" pitchFamily="34" charset="0"/>
              </a:rPr>
              <a:t>Case 10: Melanotic Neuroectodermal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                Tumor of Infancy       “MNTI”</a:t>
            </a:r>
            <a:endParaRPr lang="en-US" b="1" dirty="0">
              <a:solidFill>
                <a:srgbClr val="FF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78875FB-678B-A04B-AF5E-E6604EBFA393}"/>
              </a:ext>
            </a:extLst>
          </p:cNvPr>
          <p:cNvSpPr txBox="1"/>
          <p:nvPr/>
        </p:nvSpPr>
        <p:spPr>
          <a:xfrm>
            <a:off x="252201" y="5943196"/>
            <a:ext cx="11687597" cy="769441"/>
          </a:xfrm>
          <a:prstGeom prst="rect">
            <a:avLst/>
          </a:prstGeom>
          <a:noFill/>
          <a:ln>
            <a:solidFill>
              <a:schemeClr val="tx1"/>
            </a:solidFill>
          </a:ln>
        </p:spPr>
        <p:txBody>
          <a:bodyPr wrap="square" rtlCol="0">
            <a:spAutoFit/>
          </a:bodyPr>
          <a:lstStyle/>
          <a:p>
            <a:r>
              <a:rPr lang="en-US" sz="2200" b="1" dirty="0">
                <a:latin typeface="Calibri" panose="020F0502020204030204" pitchFamily="34" charset="0"/>
                <a:cs typeface="Calibri" panose="020F0502020204030204" pitchFamily="34" charset="0"/>
              </a:rPr>
              <a:t>Sagittal CT image : expansile soft tissue mass ( yellow arrows), centered in alveolar ridge of maxilla </a:t>
            </a:r>
          </a:p>
          <a:p>
            <a:r>
              <a:rPr lang="en-US" sz="2200" b="1" dirty="0">
                <a:latin typeface="Calibri" panose="020F0502020204030204" pitchFamily="34" charset="0"/>
                <a:cs typeface="Calibri" panose="020F0502020204030204" pitchFamily="34" charset="0"/>
              </a:rPr>
              <a:t>Coronal and axial CT images-  Sclerosis and destruction of the adjacent bone </a:t>
            </a:r>
          </a:p>
        </p:txBody>
      </p:sp>
      <p:sp>
        <p:nvSpPr>
          <p:cNvPr id="8" name="TextBox 7">
            <a:extLst>
              <a:ext uri="{FF2B5EF4-FFF2-40B4-BE49-F238E27FC236}">
                <a16:creationId xmlns:a16="http://schemas.microsoft.com/office/drawing/2014/main" id="{05681462-8DA4-624B-A25C-D632B6892600}"/>
              </a:ext>
            </a:extLst>
          </p:cNvPr>
          <p:cNvSpPr txBox="1"/>
          <p:nvPr/>
        </p:nvSpPr>
        <p:spPr>
          <a:xfrm>
            <a:off x="176461" y="1488007"/>
            <a:ext cx="12015537" cy="1169551"/>
          </a:xfrm>
          <a:prstGeom prst="rect">
            <a:avLst/>
          </a:prstGeom>
          <a:noFill/>
        </p:spPr>
        <p:txBody>
          <a:bodyPr wrap="square" rtlCol="0">
            <a:spAutoFit/>
          </a:bodyPr>
          <a:lstStyle/>
          <a:p>
            <a:r>
              <a:rPr lang="en-US" sz="2400" b="1" dirty="0">
                <a:solidFill>
                  <a:schemeClr val="tx2"/>
                </a:solidFill>
                <a:latin typeface="Calibri" panose="020F0502020204030204" pitchFamily="34" charset="0"/>
                <a:cs typeface="Calibri" panose="020F0502020204030204" pitchFamily="34" charset="0"/>
              </a:rPr>
              <a:t>Clinical Presentation:  gray discolored mass in anterior maxilla, noticed at 2 months of age, presented to care at 3 months, doubled in size over 1 week, centered left paramedian maxilla</a:t>
            </a:r>
          </a:p>
          <a:p>
            <a:endParaRPr lang="en-US" sz="2200" b="1"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FB75450E-C872-BF47-A111-1343A93EECC0}"/>
              </a:ext>
            </a:extLst>
          </p:cNvPr>
          <p:cNvPicPr>
            <a:picLocks noChangeAspect="1"/>
          </p:cNvPicPr>
          <p:nvPr/>
        </p:nvPicPr>
        <p:blipFill>
          <a:blip r:embed="rId2"/>
          <a:stretch>
            <a:fillRect/>
          </a:stretch>
        </p:blipFill>
        <p:spPr>
          <a:xfrm rot="16200000">
            <a:off x="2954303" y="4194766"/>
            <a:ext cx="558915" cy="558915"/>
          </a:xfrm>
          <a:prstGeom prst="rect">
            <a:avLst/>
          </a:prstGeom>
        </p:spPr>
      </p:pic>
      <p:pic>
        <p:nvPicPr>
          <p:cNvPr id="17" name="Content Placeholder 16" descr="Graphical user interface, website&#10;&#10;Description automatically generated">
            <a:extLst>
              <a:ext uri="{FF2B5EF4-FFF2-40B4-BE49-F238E27FC236}">
                <a16:creationId xmlns:a16="http://schemas.microsoft.com/office/drawing/2014/main" id="{E75C090F-74EB-40B7-9239-18B7DC3A560B}"/>
              </a:ext>
            </a:extLst>
          </p:cNvPr>
          <p:cNvPicPr>
            <a:picLocks noGrp="1" noChangeAspect="1"/>
          </p:cNvPicPr>
          <p:nvPr>
            <p:ph idx="1"/>
          </p:nvPr>
        </p:nvPicPr>
        <p:blipFill rotWithShape="1">
          <a:blip r:embed="rId3"/>
          <a:srcRect l="8432" t="17590" r="17998" b="12808"/>
          <a:stretch/>
        </p:blipFill>
        <p:spPr>
          <a:xfrm>
            <a:off x="646111" y="2657558"/>
            <a:ext cx="2867108" cy="2712435"/>
          </a:xfrm>
        </p:spPr>
      </p:pic>
      <p:pic>
        <p:nvPicPr>
          <p:cNvPr id="19" name="Picture 18" descr="A picture containing diagram&#10;&#10;Description automatically generated">
            <a:extLst>
              <a:ext uri="{FF2B5EF4-FFF2-40B4-BE49-F238E27FC236}">
                <a16:creationId xmlns:a16="http://schemas.microsoft.com/office/drawing/2014/main" id="{CD5788C1-094C-40EB-9143-37BC386AD151}"/>
              </a:ext>
            </a:extLst>
          </p:cNvPr>
          <p:cNvPicPr>
            <a:picLocks noChangeAspect="1"/>
          </p:cNvPicPr>
          <p:nvPr/>
        </p:nvPicPr>
        <p:blipFill rotWithShape="1">
          <a:blip r:embed="rId4"/>
          <a:srcRect l="16920" t="9605" r="11719" b="19445"/>
          <a:stretch/>
        </p:blipFill>
        <p:spPr>
          <a:xfrm>
            <a:off x="3984409" y="2636003"/>
            <a:ext cx="2728126" cy="2712435"/>
          </a:xfrm>
          <a:prstGeom prst="rect">
            <a:avLst/>
          </a:prstGeom>
        </p:spPr>
      </p:pic>
      <p:pic>
        <p:nvPicPr>
          <p:cNvPr id="21" name="Picture 20" descr="Diagram&#10;&#10;Description automatically generated">
            <a:extLst>
              <a:ext uri="{FF2B5EF4-FFF2-40B4-BE49-F238E27FC236}">
                <a16:creationId xmlns:a16="http://schemas.microsoft.com/office/drawing/2014/main" id="{A82B9DB8-B01B-42D2-A83A-97E0AAF6D445}"/>
              </a:ext>
            </a:extLst>
          </p:cNvPr>
          <p:cNvPicPr>
            <a:picLocks noChangeAspect="1"/>
          </p:cNvPicPr>
          <p:nvPr/>
        </p:nvPicPr>
        <p:blipFill rotWithShape="1">
          <a:blip r:embed="rId5"/>
          <a:srcRect l="16383" t="13004" r="1584" b="15717"/>
          <a:stretch/>
        </p:blipFill>
        <p:spPr>
          <a:xfrm>
            <a:off x="7218628" y="2616813"/>
            <a:ext cx="3121648" cy="2712435"/>
          </a:xfrm>
          <a:prstGeom prst="rect">
            <a:avLst/>
          </a:prstGeom>
        </p:spPr>
      </p:pic>
      <p:pic>
        <p:nvPicPr>
          <p:cNvPr id="13" name="Picture 12">
            <a:extLst>
              <a:ext uri="{FF2B5EF4-FFF2-40B4-BE49-F238E27FC236}">
                <a16:creationId xmlns:a16="http://schemas.microsoft.com/office/drawing/2014/main" id="{8487D984-8F92-3C40-9BB4-5F865DCBA2D2}"/>
              </a:ext>
            </a:extLst>
          </p:cNvPr>
          <p:cNvPicPr>
            <a:picLocks noChangeAspect="1"/>
          </p:cNvPicPr>
          <p:nvPr/>
        </p:nvPicPr>
        <p:blipFill>
          <a:blip r:embed="rId2"/>
          <a:stretch>
            <a:fillRect/>
          </a:stretch>
        </p:blipFill>
        <p:spPr>
          <a:xfrm rot="15785905">
            <a:off x="9571792" y="3731527"/>
            <a:ext cx="558915" cy="558915"/>
          </a:xfrm>
          <a:prstGeom prst="rect">
            <a:avLst/>
          </a:prstGeom>
        </p:spPr>
      </p:pic>
      <p:pic>
        <p:nvPicPr>
          <p:cNvPr id="22" name="Picture 21">
            <a:extLst>
              <a:ext uri="{FF2B5EF4-FFF2-40B4-BE49-F238E27FC236}">
                <a16:creationId xmlns:a16="http://schemas.microsoft.com/office/drawing/2014/main" id="{2C01E642-A8F6-4AF7-83C6-BC718B1EE3E6}"/>
              </a:ext>
            </a:extLst>
          </p:cNvPr>
          <p:cNvPicPr>
            <a:picLocks noChangeAspect="1"/>
          </p:cNvPicPr>
          <p:nvPr/>
        </p:nvPicPr>
        <p:blipFill>
          <a:blip r:embed="rId2"/>
          <a:stretch>
            <a:fillRect/>
          </a:stretch>
        </p:blipFill>
        <p:spPr>
          <a:xfrm rot="15785905">
            <a:off x="-1957095" y="5164598"/>
            <a:ext cx="558915" cy="558915"/>
          </a:xfrm>
          <a:prstGeom prst="rect">
            <a:avLst/>
          </a:prstGeom>
        </p:spPr>
      </p:pic>
      <p:pic>
        <p:nvPicPr>
          <p:cNvPr id="23" name="Picture 22">
            <a:extLst>
              <a:ext uri="{FF2B5EF4-FFF2-40B4-BE49-F238E27FC236}">
                <a16:creationId xmlns:a16="http://schemas.microsoft.com/office/drawing/2014/main" id="{D4CE7C71-7557-45D8-B279-DEF4B2A34877}"/>
              </a:ext>
            </a:extLst>
          </p:cNvPr>
          <p:cNvPicPr>
            <a:picLocks noChangeAspect="1"/>
          </p:cNvPicPr>
          <p:nvPr/>
        </p:nvPicPr>
        <p:blipFill>
          <a:blip r:embed="rId2"/>
          <a:stretch>
            <a:fillRect/>
          </a:stretch>
        </p:blipFill>
        <p:spPr>
          <a:xfrm rot="15785905">
            <a:off x="1822540" y="4226322"/>
            <a:ext cx="558915" cy="558915"/>
          </a:xfrm>
          <a:prstGeom prst="rect">
            <a:avLst/>
          </a:prstGeom>
        </p:spPr>
      </p:pic>
    </p:spTree>
    <p:extLst>
      <p:ext uri="{BB962C8B-B14F-4D97-AF65-F5344CB8AC3E}">
        <p14:creationId xmlns:p14="http://schemas.microsoft.com/office/powerpoint/2010/main" val="32931179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3F32E-8480-044D-9B61-ADC9DE90CD78}"/>
              </a:ext>
            </a:extLst>
          </p:cNvPr>
          <p:cNvSpPr>
            <a:spLocks noGrp="1"/>
          </p:cNvSpPr>
          <p:nvPr>
            <p:ph type="title"/>
          </p:nvPr>
        </p:nvSpPr>
        <p:spPr>
          <a:xfrm>
            <a:off x="646111" y="104479"/>
            <a:ext cx="9404723" cy="1400530"/>
          </a:xfrm>
        </p:spPr>
        <p:txBody>
          <a:bodyPr/>
          <a:lstStyle/>
          <a:p>
            <a:r>
              <a:rPr lang="en-US" b="1" dirty="0">
                <a:latin typeface="Calibri" panose="020F0502020204030204" pitchFamily="34" charset="0"/>
                <a:cs typeface="Calibri" panose="020F0502020204030204" pitchFamily="34" charset="0"/>
              </a:rPr>
              <a:t>Case 9: Melanotic  Neuroectodermal tumor of infancy</a:t>
            </a:r>
            <a:endParaRPr lang="en-US" b="1" dirty="0">
              <a:solidFill>
                <a:srgbClr val="FF0000"/>
              </a:solidFill>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CC7CE8BE-66C7-43A5-8090-2ECAC944A9C8}"/>
              </a:ext>
            </a:extLst>
          </p:cNvPr>
          <p:cNvSpPr>
            <a:spLocks noGrp="1"/>
          </p:cNvSpPr>
          <p:nvPr>
            <p:ph idx="1"/>
          </p:nvPr>
        </p:nvSpPr>
        <p:spPr>
          <a:xfrm>
            <a:off x="646111" y="1626362"/>
            <a:ext cx="9869489" cy="4195481"/>
          </a:xfrm>
        </p:spPr>
        <p:txBody>
          <a:bodyPr/>
          <a:lstStyle/>
          <a:p>
            <a:r>
              <a:rPr lang="en-US" dirty="0"/>
              <a:t>Very rare</a:t>
            </a:r>
          </a:p>
          <a:p>
            <a:r>
              <a:rPr lang="en-US" dirty="0"/>
              <a:t> benign but locally aggressive neoplasm, high recurrence rate</a:t>
            </a:r>
          </a:p>
          <a:p>
            <a:r>
              <a:rPr lang="en-US" dirty="0"/>
              <a:t>Neural crest cells origin</a:t>
            </a:r>
          </a:p>
          <a:p>
            <a:r>
              <a:rPr lang="en-US" dirty="0"/>
              <a:t>blue or blue-black appearance and, occasionally, an ulcerated surface</a:t>
            </a:r>
          </a:p>
          <a:p>
            <a:r>
              <a:rPr lang="en-US" dirty="0"/>
              <a:t>RAPID GROWTH !!!</a:t>
            </a:r>
          </a:p>
          <a:p>
            <a:r>
              <a:rPr lang="en-US" dirty="0"/>
              <a:t>Usually  </a:t>
            </a:r>
            <a:r>
              <a:rPr lang="en-US" b="1" dirty="0"/>
              <a:t>infants</a:t>
            </a:r>
            <a:r>
              <a:rPr lang="en-US" dirty="0"/>
              <a:t> of less than 1 year of age.</a:t>
            </a:r>
          </a:p>
          <a:p>
            <a:r>
              <a:rPr lang="en-US" dirty="0"/>
              <a:t>Maxilla, less common in skull, mandible, brain and other extracranial sites</a:t>
            </a:r>
          </a:p>
        </p:txBody>
      </p:sp>
    </p:spTree>
    <p:extLst>
      <p:ext uri="{BB962C8B-B14F-4D97-AF65-F5344CB8AC3E}">
        <p14:creationId xmlns:p14="http://schemas.microsoft.com/office/powerpoint/2010/main" val="30586964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922F00E-A094-4EED-B939-DB12070FB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a persons face&#10;&#10;Description automatically generated">
            <a:extLst>
              <a:ext uri="{FF2B5EF4-FFF2-40B4-BE49-F238E27FC236}">
                <a16:creationId xmlns:a16="http://schemas.microsoft.com/office/drawing/2014/main" id="{7A4EA722-E1BF-472C-B681-89113E4F03F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998" r="-1" b="4139"/>
          <a:stretch/>
        </p:blipFill>
        <p:spPr>
          <a:xfrm>
            <a:off x="-1" y="-1"/>
            <a:ext cx="12188953" cy="6172202"/>
          </a:xfrm>
          <a:prstGeom prst="rect">
            <a:avLst/>
          </a:prstGeom>
        </p:spPr>
      </p:pic>
      <p:sp>
        <p:nvSpPr>
          <p:cNvPr id="12" name="Rectangle 11">
            <a:extLst>
              <a:ext uri="{FF2B5EF4-FFF2-40B4-BE49-F238E27FC236}">
                <a16:creationId xmlns:a16="http://schemas.microsoft.com/office/drawing/2014/main" id="{3F65470E-3A7D-4B05-B62E-78F9F5488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3815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922F00E-A094-4EED-B939-DB12070FB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person, man, wearing, looking&#10;&#10;Description automatically generated">
            <a:extLst>
              <a:ext uri="{FF2B5EF4-FFF2-40B4-BE49-F238E27FC236}">
                <a16:creationId xmlns:a16="http://schemas.microsoft.com/office/drawing/2014/main" id="{E35C1954-65E1-4F18-9249-3AF10624784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4139" r="-1" b="-1"/>
          <a:stretch/>
        </p:blipFill>
        <p:spPr>
          <a:xfrm>
            <a:off x="-1" y="-1"/>
            <a:ext cx="12188953" cy="6172202"/>
          </a:xfrm>
          <a:prstGeom prst="rect">
            <a:avLst/>
          </a:prstGeom>
        </p:spPr>
      </p:pic>
      <p:sp>
        <p:nvSpPr>
          <p:cNvPr id="12" name="Rectangle 11">
            <a:extLst>
              <a:ext uri="{FF2B5EF4-FFF2-40B4-BE49-F238E27FC236}">
                <a16:creationId xmlns:a16="http://schemas.microsoft.com/office/drawing/2014/main" id="{3F65470E-3A7D-4B05-B62E-78F9F5488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35721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387E863-5320-424A-957E-91ACD7A2D967}"/>
              </a:ext>
            </a:extLst>
          </p:cNvPr>
          <p:cNvSpPr>
            <a:spLocks noGrp="1"/>
          </p:cNvSpPr>
          <p:nvPr>
            <p:ph idx="1"/>
          </p:nvPr>
        </p:nvSpPr>
        <p:spPr>
          <a:xfrm>
            <a:off x="1104293" y="4946560"/>
            <a:ext cx="8946541" cy="4195481"/>
          </a:xfrm>
        </p:spPr>
        <p:txBody>
          <a:bodyPr/>
          <a:lstStyle/>
          <a:p>
            <a:r>
              <a:rPr lang="en-US" dirty="0"/>
              <a:t>Figure 1. </a:t>
            </a:r>
            <a:r>
              <a:rPr lang="en-US" i="1" dirty="0"/>
              <a:t>A</a:t>
            </a:r>
            <a:r>
              <a:rPr lang="en-US" dirty="0"/>
              <a:t>, Extraoral view showing enlargement of left upper lip and paranasal region. </a:t>
            </a:r>
            <a:r>
              <a:rPr lang="en-US" i="1" dirty="0"/>
              <a:t>B</a:t>
            </a:r>
            <a:r>
              <a:rPr lang="en-US" dirty="0"/>
              <a:t>, Intraoral photograph showing firm swelling of upper left alveolus.</a:t>
            </a:r>
          </a:p>
          <a:p>
            <a:r>
              <a:rPr lang="en-US" dirty="0"/>
              <a:t>Gonçalves et al. </a:t>
            </a:r>
            <a:r>
              <a:rPr lang="en-US" i="1" dirty="0">
                <a:hlinkClick r:id="rId2" tooltip="Learn more about Melanotic Neuroectodermal Tumor of Infancy from ScienceDirect's AI-generated Topic Pages"/>
              </a:rPr>
              <a:t>Melanotic Neuroectodermal Tumor of Infancy</a:t>
            </a:r>
            <a:r>
              <a:rPr lang="en-US" dirty="0"/>
              <a:t>. J Oral </a:t>
            </a:r>
            <a:r>
              <a:rPr lang="en-US" dirty="0" err="1"/>
              <a:t>Maxillofac</a:t>
            </a:r>
            <a:r>
              <a:rPr lang="en-US" dirty="0"/>
              <a:t> Surg 2010.</a:t>
            </a:r>
          </a:p>
          <a:p>
            <a:endParaRPr lang="en-US" dirty="0"/>
          </a:p>
        </p:txBody>
      </p:sp>
      <p:sp>
        <p:nvSpPr>
          <p:cNvPr id="9" name="AutoShape 4">
            <a:extLst>
              <a:ext uri="{FF2B5EF4-FFF2-40B4-BE49-F238E27FC236}">
                <a16:creationId xmlns:a16="http://schemas.microsoft.com/office/drawing/2014/main" id="{3CA225D0-76B8-4529-950F-11E3345D4CC1}"/>
              </a:ext>
            </a:extLst>
          </p:cNvPr>
          <p:cNvSpPr>
            <a:spLocks noGrp="1" noChangeAspect="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dirty="0"/>
              <a:t>MNTI: Example from the literature</a:t>
            </a:r>
          </a:p>
        </p:txBody>
      </p:sp>
      <p:pic>
        <p:nvPicPr>
          <p:cNvPr id="11" name="Picture 10" descr="A close up of a person&#10;&#10;Description automatically generated">
            <a:extLst>
              <a:ext uri="{FF2B5EF4-FFF2-40B4-BE49-F238E27FC236}">
                <a16:creationId xmlns:a16="http://schemas.microsoft.com/office/drawing/2014/main" id="{F8F27664-702C-4FAD-B9D9-638400CC3285}"/>
              </a:ext>
            </a:extLst>
          </p:cNvPr>
          <p:cNvPicPr>
            <a:picLocks noChangeAspect="1"/>
          </p:cNvPicPr>
          <p:nvPr/>
        </p:nvPicPr>
        <p:blipFill>
          <a:blip r:embed="rId3"/>
          <a:stretch>
            <a:fillRect/>
          </a:stretch>
        </p:blipFill>
        <p:spPr>
          <a:xfrm>
            <a:off x="975296" y="1152983"/>
            <a:ext cx="9540284" cy="3793577"/>
          </a:xfrm>
          <a:prstGeom prst="rect">
            <a:avLst/>
          </a:prstGeom>
        </p:spPr>
      </p:pic>
    </p:spTree>
    <p:extLst>
      <p:ext uri="{BB962C8B-B14F-4D97-AF65-F5344CB8AC3E}">
        <p14:creationId xmlns:p14="http://schemas.microsoft.com/office/powerpoint/2010/main" val="7989112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922F00E-A094-4EED-B939-DB12070FB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indoor, food, table, sitting&#10;&#10;Description automatically generated">
            <a:extLst>
              <a:ext uri="{FF2B5EF4-FFF2-40B4-BE49-F238E27FC236}">
                <a16:creationId xmlns:a16="http://schemas.microsoft.com/office/drawing/2014/main" id="{509A8ACE-9A5F-44FA-B538-5AE01C8E385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467" r="-1" b="8670"/>
          <a:stretch/>
        </p:blipFill>
        <p:spPr>
          <a:xfrm>
            <a:off x="-56389" y="708659"/>
            <a:ext cx="12188953" cy="6172202"/>
          </a:xfrm>
          <a:prstGeom prst="rect">
            <a:avLst/>
          </a:prstGeom>
        </p:spPr>
      </p:pic>
      <p:sp>
        <p:nvSpPr>
          <p:cNvPr id="12" name="Rectangle 11">
            <a:extLst>
              <a:ext uri="{FF2B5EF4-FFF2-40B4-BE49-F238E27FC236}">
                <a16:creationId xmlns:a16="http://schemas.microsoft.com/office/drawing/2014/main" id="{3F65470E-3A7D-4B05-B62E-78F9F5488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6736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922F00E-A094-4EED-B939-DB12070FB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indoor, fork, sitting, chocolate&#10;&#10;Description automatically generated">
            <a:extLst>
              <a:ext uri="{FF2B5EF4-FFF2-40B4-BE49-F238E27FC236}">
                <a16:creationId xmlns:a16="http://schemas.microsoft.com/office/drawing/2014/main" id="{D90E4B84-56C0-41E4-8B3A-F5394D1686D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8980" r="37219" b="1"/>
          <a:stretch/>
        </p:blipFill>
        <p:spPr>
          <a:xfrm rot="16200000">
            <a:off x="3008374" y="-3008376"/>
            <a:ext cx="6172202" cy="12188953"/>
          </a:xfrm>
          <a:prstGeom prst="rect">
            <a:avLst/>
          </a:prstGeom>
        </p:spPr>
      </p:pic>
      <p:sp>
        <p:nvSpPr>
          <p:cNvPr id="12" name="Rectangle 11">
            <a:extLst>
              <a:ext uri="{FF2B5EF4-FFF2-40B4-BE49-F238E27FC236}">
                <a16:creationId xmlns:a16="http://schemas.microsoft.com/office/drawing/2014/main" id="{3F65470E-3A7D-4B05-B62E-78F9F5488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00267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AE016-06B7-435E-8838-4DEA750F9CBA}"/>
              </a:ext>
            </a:extLst>
          </p:cNvPr>
          <p:cNvSpPr>
            <a:spLocks noGrp="1"/>
          </p:cNvSpPr>
          <p:nvPr>
            <p:ph type="title"/>
          </p:nvPr>
        </p:nvSpPr>
        <p:spPr>
          <a:xfrm>
            <a:off x="1121631" y="628389"/>
            <a:ext cx="11545889" cy="1400530"/>
          </a:xfrm>
        </p:spPr>
        <p:txBody>
          <a:bodyPr/>
          <a:lstStyle/>
          <a:p>
            <a:r>
              <a:rPr lang="en-US" sz="2800" dirty="0"/>
              <a:t>Postoperative changes of bilateral subtotal maxillectomy. </a:t>
            </a:r>
          </a:p>
        </p:txBody>
      </p:sp>
      <p:pic>
        <p:nvPicPr>
          <p:cNvPr id="5" name="Content Placeholder 4" descr="A picture containing book, text, person&#10;&#10;Description automatically generated">
            <a:extLst>
              <a:ext uri="{FF2B5EF4-FFF2-40B4-BE49-F238E27FC236}">
                <a16:creationId xmlns:a16="http://schemas.microsoft.com/office/drawing/2014/main" id="{34F430EB-E446-4F6A-A3B5-09551992AC8B}"/>
              </a:ext>
            </a:extLst>
          </p:cNvPr>
          <p:cNvPicPr>
            <a:picLocks noGrp="1" noChangeAspect="1"/>
          </p:cNvPicPr>
          <p:nvPr>
            <p:ph idx="1"/>
          </p:nvPr>
        </p:nvPicPr>
        <p:blipFill rotWithShape="1">
          <a:blip r:embed="rId2"/>
          <a:srcRect l="12204" t="20486" r="16749" b="18274"/>
          <a:stretch/>
        </p:blipFill>
        <p:spPr>
          <a:xfrm>
            <a:off x="7083551" y="1584332"/>
            <a:ext cx="3414012" cy="2942753"/>
          </a:xfrm>
        </p:spPr>
      </p:pic>
      <p:pic>
        <p:nvPicPr>
          <p:cNvPr id="7" name="Picture 6" descr="Graphical user interface, website&#10;&#10;Description automatically generated">
            <a:extLst>
              <a:ext uri="{FF2B5EF4-FFF2-40B4-BE49-F238E27FC236}">
                <a16:creationId xmlns:a16="http://schemas.microsoft.com/office/drawing/2014/main" id="{2D091E5B-7C35-4116-8FA8-7F3BED6142BA}"/>
              </a:ext>
            </a:extLst>
          </p:cNvPr>
          <p:cNvPicPr>
            <a:picLocks noChangeAspect="1"/>
          </p:cNvPicPr>
          <p:nvPr/>
        </p:nvPicPr>
        <p:blipFill rotWithShape="1">
          <a:blip r:embed="rId3"/>
          <a:srcRect l="16070" t="21000" r="13965" b="18658"/>
          <a:stretch/>
        </p:blipFill>
        <p:spPr>
          <a:xfrm>
            <a:off x="646111" y="1584333"/>
            <a:ext cx="3412087" cy="2942754"/>
          </a:xfrm>
          <a:prstGeom prst="rect">
            <a:avLst/>
          </a:prstGeom>
        </p:spPr>
      </p:pic>
      <p:pic>
        <p:nvPicPr>
          <p:cNvPr id="9" name="Picture 8" descr="A picture containing book, text, guitar&#10;&#10;Description automatically generated">
            <a:extLst>
              <a:ext uri="{FF2B5EF4-FFF2-40B4-BE49-F238E27FC236}">
                <a16:creationId xmlns:a16="http://schemas.microsoft.com/office/drawing/2014/main" id="{34D845AB-656F-40E5-AF0F-62C985D338B8}"/>
              </a:ext>
            </a:extLst>
          </p:cNvPr>
          <p:cNvPicPr>
            <a:picLocks noChangeAspect="1"/>
          </p:cNvPicPr>
          <p:nvPr/>
        </p:nvPicPr>
        <p:blipFill rotWithShape="1">
          <a:blip r:embed="rId4"/>
          <a:srcRect l="6982" t="26936" r="23018" b="12722"/>
          <a:stretch/>
        </p:blipFill>
        <p:spPr>
          <a:xfrm>
            <a:off x="7083802" y="4089724"/>
            <a:ext cx="3413761" cy="2942755"/>
          </a:xfrm>
          <a:prstGeom prst="rect">
            <a:avLst/>
          </a:prstGeom>
        </p:spPr>
      </p:pic>
      <p:pic>
        <p:nvPicPr>
          <p:cNvPr id="11" name="Picture 10" descr="Graphical user interface, website&#10;&#10;Description automatically generated">
            <a:extLst>
              <a:ext uri="{FF2B5EF4-FFF2-40B4-BE49-F238E27FC236}">
                <a16:creationId xmlns:a16="http://schemas.microsoft.com/office/drawing/2014/main" id="{9BAE8C8C-F730-4333-92D2-B16A3615BA48}"/>
              </a:ext>
            </a:extLst>
          </p:cNvPr>
          <p:cNvPicPr>
            <a:picLocks noChangeAspect="1"/>
          </p:cNvPicPr>
          <p:nvPr/>
        </p:nvPicPr>
        <p:blipFill rotWithShape="1">
          <a:blip r:embed="rId5"/>
          <a:srcRect l="13607" t="21282" r="20517" b="18376"/>
          <a:stretch/>
        </p:blipFill>
        <p:spPr>
          <a:xfrm>
            <a:off x="646110" y="4004650"/>
            <a:ext cx="3412087" cy="3125428"/>
          </a:xfrm>
          <a:prstGeom prst="rect">
            <a:avLst/>
          </a:prstGeom>
        </p:spPr>
      </p:pic>
      <p:sp>
        <p:nvSpPr>
          <p:cNvPr id="3" name="Arrow: Right 2">
            <a:extLst>
              <a:ext uri="{FF2B5EF4-FFF2-40B4-BE49-F238E27FC236}">
                <a16:creationId xmlns:a16="http://schemas.microsoft.com/office/drawing/2014/main" id="{BDF54B43-E470-437B-859A-8DAF5E18DEF8}"/>
              </a:ext>
            </a:extLst>
          </p:cNvPr>
          <p:cNvSpPr/>
          <p:nvPr/>
        </p:nvSpPr>
        <p:spPr>
          <a:xfrm>
            <a:off x="4498848" y="2910148"/>
            <a:ext cx="2395728" cy="23591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0822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3A1E3-B17E-4511-B8FD-94712CB79161}"/>
              </a:ext>
            </a:extLst>
          </p:cNvPr>
          <p:cNvSpPr>
            <a:spLocks noGrp="1"/>
          </p:cNvSpPr>
          <p:nvPr>
            <p:ph type="title"/>
          </p:nvPr>
        </p:nvSpPr>
        <p:spPr/>
        <p:txBody>
          <a:bodyPr/>
          <a:lstStyle/>
          <a:p>
            <a:r>
              <a:rPr lang="en-US" dirty="0"/>
              <a:t>CLINICAL CLUES…</a:t>
            </a:r>
          </a:p>
        </p:txBody>
      </p:sp>
      <p:graphicFrame>
        <p:nvGraphicFramePr>
          <p:cNvPr id="8" name="Table 8">
            <a:extLst>
              <a:ext uri="{FF2B5EF4-FFF2-40B4-BE49-F238E27FC236}">
                <a16:creationId xmlns:a16="http://schemas.microsoft.com/office/drawing/2014/main" id="{A8F17EA5-75FB-403D-8124-129415F73F73}"/>
              </a:ext>
            </a:extLst>
          </p:cNvPr>
          <p:cNvGraphicFramePr>
            <a:graphicFrameLocks noGrp="1"/>
          </p:cNvGraphicFramePr>
          <p:nvPr>
            <p:extLst>
              <p:ext uri="{D42A27DB-BD31-4B8C-83A1-F6EECF244321}">
                <p14:modId xmlns:p14="http://schemas.microsoft.com/office/powerpoint/2010/main" val="1302581261"/>
              </p:ext>
            </p:extLst>
          </p:nvPr>
        </p:nvGraphicFramePr>
        <p:xfrm>
          <a:off x="259015" y="3113442"/>
          <a:ext cx="11612880" cy="3291840"/>
        </p:xfrm>
        <a:graphic>
          <a:graphicData uri="http://schemas.openxmlformats.org/drawingml/2006/table">
            <a:tbl>
              <a:tblPr firstRow="1" bandRow="1">
                <a:tableStyleId>{5C22544A-7EE6-4342-B048-85BDC9FD1C3A}</a:tableStyleId>
              </a:tblPr>
              <a:tblGrid>
                <a:gridCol w="2903220">
                  <a:extLst>
                    <a:ext uri="{9D8B030D-6E8A-4147-A177-3AD203B41FA5}">
                      <a16:colId xmlns:a16="http://schemas.microsoft.com/office/drawing/2014/main" val="4053679630"/>
                    </a:ext>
                  </a:extLst>
                </a:gridCol>
                <a:gridCol w="2903220">
                  <a:extLst>
                    <a:ext uri="{9D8B030D-6E8A-4147-A177-3AD203B41FA5}">
                      <a16:colId xmlns:a16="http://schemas.microsoft.com/office/drawing/2014/main" val="60922721"/>
                    </a:ext>
                  </a:extLst>
                </a:gridCol>
                <a:gridCol w="2903220">
                  <a:extLst>
                    <a:ext uri="{9D8B030D-6E8A-4147-A177-3AD203B41FA5}">
                      <a16:colId xmlns:a16="http://schemas.microsoft.com/office/drawing/2014/main" val="3191183359"/>
                    </a:ext>
                  </a:extLst>
                </a:gridCol>
                <a:gridCol w="2903220">
                  <a:extLst>
                    <a:ext uri="{9D8B030D-6E8A-4147-A177-3AD203B41FA5}">
                      <a16:colId xmlns:a16="http://schemas.microsoft.com/office/drawing/2014/main" val="1228314251"/>
                    </a:ext>
                  </a:extLst>
                </a:gridCol>
              </a:tblGrid>
              <a:tr h="379710">
                <a:tc>
                  <a:txBody>
                    <a:bodyPr/>
                    <a:lstStyle/>
                    <a:p>
                      <a:r>
                        <a:rPr lang="en-US" sz="2400" dirty="0"/>
                        <a:t>BLUISH </a:t>
                      </a:r>
                    </a:p>
                  </a:txBody>
                  <a:tcPr/>
                </a:tc>
                <a:tc>
                  <a:txBody>
                    <a:bodyPr/>
                    <a:lstStyle/>
                    <a:p>
                      <a:r>
                        <a:rPr lang="en-US" sz="2400" dirty="0"/>
                        <a:t>REDDISH</a:t>
                      </a:r>
                    </a:p>
                  </a:txBody>
                  <a:tcPr/>
                </a:tc>
                <a:tc>
                  <a:txBody>
                    <a:bodyPr/>
                    <a:lstStyle/>
                    <a:p>
                      <a:r>
                        <a:rPr lang="en-US" sz="2400" dirty="0"/>
                        <a:t>WATER-</a:t>
                      </a:r>
                      <a:r>
                        <a:rPr lang="en-US" sz="2400" dirty="0" err="1"/>
                        <a:t>ish</a:t>
                      </a:r>
                      <a:endParaRPr lang="en-US" sz="2400" dirty="0"/>
                    </a:p>
                    <a:p>
                      <a:r>
                        <a:rPr lang="en-US" sz="2400" dirty="0"/>
                        <a:t>SKIN-</a:t>
                      </a:r>
                      <a:r>
                        <a:rPr lang="en-US" sz="2400" dirty="0" err="1"/>
                        <a:t>ish</a:t>
                      </a:r>
                      <a:endParaRPr lang="en-US" sz="2400" dirty="0"/>
                    </a:p>
                  </a:txBody>
                  <a:tcPr/>
                </a:tc>
                <a:tc>
                  <a:txBody>
                    <a:bodyPr/>
                    <a:lstStyle/>
                    <a:p>
                      <a:r>
                        <a:rPr lang="en-US" sz="2400" dirty="0"/>
                        <a:t>TUMOR-</a:t>
                      </a:r>
                      <a:r>
                        <a:rPr lang="en-US" sz="2400" dirty="0" err="1"/>
                        <a:t>ish</a:t>
                      </a:r>
                      <a:endParaRPr lang="en-US" sz="2400" dirty="0"/>
                    </a:p>
                    <a:p>
                      <a:r>
                        <a:rPr lang="en-US" sz="2400" dirty="0"/>
                        <a:t>UGLY-</a:t>
                      </a:r>
                      <a:r>
                        <a:rPr lang="en-US" sz="2400" dirty="0" err="1"/>
                        <a:t>ish</a:t>
                      </a:r>
                      <a:endParaRPr lang="en-US" sz="2400" dirty="0"/>
                    </a:p>
                  </a:txBody>
                  <a:tcPr/>
                </a:tc>
                <a:extLst>
                  <a:ext uri="{0D108BD9-81ED-4DB2-BD59-A6C34878D82A}">
                    <a16:rowId xmlns:a16="http://schemas.microsoft.com/office/drawing/2014/main" val="3222938148"/>
                  </a:ext>
                </a:extLst>
              </a:tr>
              <a:tr h="655390">
                <a:tc>
                  <a:txBody>
                    <a:bodyPr/>
                    <a:lstStyle/>
                    <a:p>
                      <a:r>
                        <a:rPr lang="en-US" sz="2400" dirty="0">
                          <a:solidFill>
                            <a:schemeClr val="accent1"/>
                          </a:solidFill>
                        </a:rPr>
                        <a:t>Venous Malformation</a:t>
                      </a:r>
                    </a:p>
                  </a:txBody>
                  <a:tcPr/>
                </a:tc>
                <a:tc>
                  <a:txBody>
                    <a:bodyPr/>
                    <a:lstStyle/>
                    <a:p>
                      <a:r>
                        <a:rPr lang="en-US" sz="2400" dirty="0" err="1">
                          <a:solidFill>
                            <a:srgbClr val="FF0000"/>
                          </a:solidFill>
                        </a:rPr>
                        <a:t>Hamangioma</a:t>
                      </a:r>
                      <a:endParaRPr lang="en-US" sz="2400" dirty="0">
                        <a:solidFill>
                          <a:srgbClr val="FF0000"/>
                        </a:solidFill>
                      </a:endParaRPr>
                    </a:p>
                  </a:txBody>
                  <a:tcPr/>
                </a:tc>
                <a:tc>
                  <a:txBody>
                    <a:bodyPr/>
                    <a:lstStyle/>
                    <a:p>
                      <a:r>
                        <a:rPr lang="en-US" sz="2400" dirty="0"/>
                        <a:t>Lymphatic malformation</a:t>
                      </a:r>
                    </a:p>
                  </a:txBody>
                  <a:tcPr/>
                </a:tc>
                <a:tc>
                  <a:txBody>
                    <a:bodyPr/>
                    <a:lstStyle/>
                    <a:p>
                      <a:r>
                        <a:rPr lang="en-US" sz="2400" dirty="0"/>
                        <a:t>Teratoma</a:t>
                      </a:r>
                    </a:p>
                  </a:txBody>
                  <a:tcPr/>
                </a:tc>
                <a:extLst>
                  <a:ext uri="{0D108BD9-81ED-4DB2-BD59-A6C34878D82A}">
                    <a16:rowId xmlns:a16="http://schemas.microsoft.com/office/drawing/2014/main" val="565741513"/>
                  </a:ext>
                </a:extLst>
              </a:tr>
              <a:tr h="655390">
                <a:tc>
                  <a:txBody>
                    <a:bodyPr/>
                    <a:lstStyle/>
                    <a:p>
                      <a:r>
                        <a:rPr lang="en-US" sz="2400" dirty="0">
                          <a:solidFill>
                            <a:schemeClr val="accent1"/>
                          </a:solidFill>
                        </a:rPr>
                        <a:t>MNTI</a:t>
                      </a:r>
                    </a:p>
                  </a:txBody>
                  <a:tcPr/>
                </a:tc>
                <a:tc>
                  <a:txBody>
                    <a:bodyPr/>
                    <a:lstStyle/>
                    <a:p>
                      <a:r>
                        <a:rPr lang="en-US" sz="2400" dirty="0">
                          <a:solidFill>
                            <a:srgbClr val="FF0000"/>
                          </a:solidFill>
                        </a:rPr>
                        <a:t>Epulis</a:t>
                      </a:r>
                    </a:p>
                  </a:txBody>
                  <a:tcPr/>
                </a:tc>
                <a:tc>
                  <a:txBody>
                    <a:bodyPr/>
                    <a:lstStyle/>
                    <a:p>
                      <a:r>
                        <a:rPr lang="en-US" sz="2400" dirty="0"/>
                        <a:t>Foregut duplication cyst</a:t>
                      </a:r>
                    </a:p>
                  </a:txBody>
                  <a:tcPr/>
                </a:tc>
                <a:tc>
                  <a:txBody>
                    <a:bodyPr/>
                    <a:lstStyle/>
                    <a:p>
                      <a:r>
                        <a:rPr lang="en-US" sz="2400" dirty="0"/>
                        <a:t>Rhabdomyosarcoma</a:t>
                      </a:r>
                    </a:p>
                  </a:txBody>
                  <a:tcPr/>
                </a:tc>
                <a:extLst>
                  <a:ext uri="{0D108BD9-81ED-4DB2-BD59-A6C34878D82A}">
                    <a16:rowId xmlns:a16="http://schemas.microsoft.com/office/drawing/2014/main" val="510364771"/>
                  </a:ext>
                </a:extLst>
              </a:tr>
              <a:tr h="655390">
                <a:tc>
                  <a:txBody>
                    <a:bodyPr/>
                    <a:lstStyle/>
                    <a:p>
                      <a:r>
                        <a:rPr lang="en-US" sz="2400" dirty="0">
                          <a:solidFill>
                            <a:schemeClr val="accent1"/>
                          </a:solidFill>
                        </a:rPr>
                        <a:t>Lymphatic malformation</a:t>
                      </a:r>
                    </a:p>
                  </a:txBody>
                  <a:tcPr/>
                </a:tc>
                <a:tc>
                  <a:txBody>
                    <a:bodyPr/>
                    <a:lstStyle/>
                    <a:p>
                      <a:endParaRPr lang="en-US" sz="2400"/>
                    </a:p>
                  </a:txBody>
                  <a:tcPr/>
                </a:tc>
                <a:tc>
                  <a:txBody>
                    <a:bodyPr/>
                    <a:lstStyle/>
                    <a:p>
                      <a:r>
                        <a:rPr lang="en-US" sz="2400" dirty="0"/>
                        <a:t>Dermoid</a:t>
                      </a:r>
                    </a:p>
                  </a:txBody>
                  <a:tcPr/>
                </a:tc>
                <a:tc>
                  <a:txBody>
                    <a:bodyPr/>
                    <a:lstStyle/>
                    <a:p>
                      <a:r>
                        <a:rPr lang="en-US" sz="2400" dirty="0"/>
                        <a:t>MNTI</a:t>
                      </a:r>
                    </a:p>
                  </a:txBody>
                  <a:tcPr/>
                </a:tc>
                <a:extLst>
                  <a:ext uri="{0D108BD9-81ED-4DB2-BD59-A6C34878D82A}">
                    <a16:rowId xmlns:a16="http://schemas.microsoft.com/office/drawing/2014/main" val="1567762816"/>
                  </a:ext>
                </a:extLst>
              </a:tr>
            </a:tbl>
          </a:graphicData>
        </a:graphic>
      </p:graphicFrame>
      <p:pic>
        <p:nvPicPr>
          <p:cNvPr id="4098" name="Picture 2" descr="Amazon.com: Ish (Creatrilogy) (9780763623449): Reynolds, Peter H.,  Reynolds, Peter H.: Books">
            <a:extLst>
              <a:ext uri="{FF2B5EF4-FFF2-40B4-BE49-F238E27FC236}">
                <a16:creationId xmlns:a16="http://schemas.microsoft.com/office/drawing/2014/main" id="{5FD86F9B-237A-43A4-8988-AE39F0464E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6711"/>
          <a:stretch/>
        </p:blipFill>
        <p:spPr bwMode="auto">
          <a:xfrm>
            <a:off x="7500210" y="60886"/>
            <a:ext cx="3705526" cy="2861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3049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DA2F0-4A2E-49B9-8C1F-B09E3CB58AFE}"/>
              </a:ext>
            </a:extLst>
          </p:cNvPr>
          <p:cNvSpPr>
            <a:spLocks noGrp="1"/>
          </p:cNvSpPr>
          <p:nvPr>
            <p:ph type="title"/>
          </p:nvPr>
        </p:nvSpPr>
        <p:spPr>
          <a:xfrm>
            <a:off x="646111" y="452718"/>
            <a:ext cx="9404723" cy="1400530"/>
          </a:xfrm>
        </p:spPr>
        <p:txBody>
          <a:bodyPr/>
          <a:lstStyle/>
          <a:p>
            <a:r>
              <a:rPr lang="en-US" b="1" dirty="0">
                <a:latin typeface="Calibri" panose="020F0502020204030204" pitchFamily="34" charset="0"/>
                <a:cs typeface="Calibri" panose="020F0502020204030204" pitchFamily="34" charset="0"/>
              </a:rPr>
              <a:t>TAKE HOME: </a:t>
            </a:r>
            <a:r>
              <a:rPr lang="en-US" dirty="0"/>
              <a:t>Some help in diagnosis</a:t>
            </a:r>
          </a:p>
        </p:txBody>
      </p:sp>
      <p:sp>
        <p:nvSpPr>
          <p:cNvPr id="3" name="Content Placeholder 2">
            <a:extLst>
              <a:ext uri="{FF2B5EF4-FFF2-40B4-BE49-F238E27FC236}">
                <a16:creationId xmlns:a16="http://schemas.microsoft.com/office/drawing/2014/main" id="{6EEA6E0B-3242-4EC0-BA5F-C30D616740C3}"/>
              </a:ext>
            </a:extLst>
          </p:cNvPr>
          <p:cNvSpPr>
            <a:spLocks noGrp="1"/>
          </p:cNvSpPr>
          <p:nvPr>
            <p:ph idx="1"/>
          </p:nvPr>
        </p:nvSpPr>
        <p:spPr>
          <a:xfrm>
            <a:off x="646111" y="1554480"/>
            <a:ext cx="10674160" cy="5059679"/>
          </a:xfrm>
        </p:spPr>
        <p:txBody>
          <a:bodyPr>
            <a:noAutofit/>
          </a:bodyPr>
          <a:lstStyle/>
          <a:p>
            <a:r>
              <a:rPr lang="en-US" dirty="0"/>
              <a:t>LOCATION, LOCATION, LOCATION</a:t>
            </a:r>
          </a:p>
          <a:p>
            <a:r>
              <a:rPr lang="en-US" dirty="0"/>
              <a:t>AGE AT PRESENTATION</a:t>
            </a:r>
          </a:p>
          <a:p>
            <a:r>
              <a:rPr lang="en-US" dirty="0"/>
              <a:t>CLINICAL &amp; RADIOLOGIC APPEARANCE </a:t>
            </a:r>
          </a:p>
          <a:p>
            <a:r>
              <a:rPr lang="en-US" b="1" dirty="0"/>
              <a:t>CLINICAL DX</a:t>
            </a:r>
            <a:r>
              <a:rPr lang="en-US" sz="2400" b="1" dirty="0"/>
              <a:t>: </a:t>
            </a:r>
            <a:r>
              <a:rPr lang="en-US" sz="2400" b="1" dirty="0">
                <a:solidFill>
                  <a:srgbClr val="FF0000"/>
                </a:solidFill>
              </a:rPr>
              <a:t>EPULIS / GRANULAR CELL TUMOR</a:t>
            </a:r>
          </a:p>
          <a:p>
            <a:endParaRPr lang="en-US" dirty="0"/>
          </a:p>
          <a:p>
            <a:r>
              <a:rPr lang="en-US" dirty="0"/>
              <a:t>RADIOLOGIC AND PATHOLOGIC DX:</a:t>
            </a:r>
          </a:p>
          <a:p>
            <a:pPr lvl="1"/>
            <a:r>
              <a:rPr lang="en-US" sz="2000" dirty="0"/>
              <a:t>Foregut duplication (MRI) </a:t>
            </a:r>
          </a:p>
          <a:p>
            <a:pPr lvl="1"/>
            <a:r>
              <a:rPr lang="en-US" sz="2000" dirty="0"/>
              <a:t>Dermoid ( MRI) , Thyroid (MRI or CT)</a:t>
            </a:r>
          </a:p>
          <a:p>
            <a:pPr lvl="1"/>
            <a:r>
              <a:rPr lang="en-US" sz="2000" dirty="0"/>
              <a:t>Lymphatic malformations, venous malformations, hemangiomas -- &gt; MRI</a:t>
            </a:r>
          </a:p>
          <a:p>
            <a:pPr lvl="1"/>
            <a:r>
              <a:rPr lang="en-US" sz="2000" dirty="0"/>
              <a:t>Rhabdomyosarcoma, Teratoma, and MNTI (CT, MR, PET)</a:t>
            </a:r>
          </a:p>
          <a:p>
            <a:pPr lvl="1"/>
            <a:endParaRPr lang="en-US" sz="2000" dirty="0"/>
          </a:p>
        </p:txBody>
      </p:sp>
      <p:pic>
        <p:nvPicPr>
          <p:cNvPr id="4" name="Content Placeholder 4" descr="A picture containing person, dog, holding, wearing&#10;&#10;Description automatically generated">
            <a:extLst>
              <a:ext uri="{FF2B5EF4-FFF2-40B4-BE49-F238E27FC236}">
                <a16:creationId xmlns:a16="http://schemas.microsoft.com/office/drawing/2014/main" id="{646E4584-2466-453B-A4A6-1D46AD1AFEFC}"/>
              </a:ext>
            </a:extLst>
          </p:cNvPr>
          <p:cNvPicPr>
            <a:picLocks noChangeAspect="1"/>
          </p:cNvPicPr>
          <p:nvPr/>
        </p:nvPicPr>
        <p:blipFill rotWithShape="1">
          <a:blip r:embed="rId2"/>
          <a:srcRect r="24062"/>
          <a:stretch/>
        </p:blipFill>
        <p:spPr>
          <a:xfrm rot="5400000">
            <a:off x="7851744" y="1310609"/>
            <a:ext cx="3717112" cy="3671176"/>
          </a:xfrm>
          <a:prstGeom prst="rect">
            <a:avLst/>
          </a:prstGeom>
          <a:effectLst/>
        </p:spPr>
      </p:pic>
      <p:sp>
        <p:nvSpPr>
          <p:cNvPr id="5" name="Rectangle 4">
            <a:extLst>
              <a:ext uri="{FF2B5EF4-FFF2-40B4-BE49-F238E27FC236}">
                <a16:creationId xmlns:a16="http://schemas.microsoft.com/office/drawing/2014/main" id="{708E4C8B-40DC-4BC0-A738-874A8EDF3D91}"/>
              </a:ext>
            </a:extLst>
          </p:cNvPr>
          <p:cNvSpPr/>
          <p:nvPr/>
        </p:nvSpPr>
        <p:spPr>
          <a:xfrm>
            <a:off x="8615689" y="2832341"/>
            <a:ext cx="2189222" cy="3489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5241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D65F7-08E6-454D-B81A-63DA018DEC43}"/>
              </a:ext>
            </a:extLst>
          </p:cNvPr>
          <p:cNvSpPr>
            <a:spLocks noGrp="1"/>
          </p:cNvSpPr>
          <p:nvPr>
            <p:ph type="title"/>
          </p:nvPr>
        </p:nvSpPr>
        <p:spPr>
          <a:xfrm>
            <a:off x="923211" y="147908"/>
            <a:ext cx="9404723" cy="1400530"/>
          </a:xfrm>
        </p:spPr>
        <p:txBody>
          <a:bodyPr/>
          <a:lstStyle/>
          <a:p>
            <a:pPr algn="ctr"/>
            <a:r>
              <a:rPr lang="en-US" b="1" dirty="0">
                <a:latin typeface="Calibri" panose="020F0502020204030204" pitchFamily="34" charset="0"/>
                <a:cs typeface="Calibri" panose="020F0502020204030204" pitchFamily="34" charset="0"/>
              </a:rPr>
              <a:t>Spectrum of Congenital Oral Lesions</a:t>
            </a:r>
          </a:p>
        </p:txBody>
      </p:sp>
      <p:sp>
        <p:nvSpPr>
          <p:cNvPr id="4" name="Rounded Rectangle 3"/>
          <p:cNvSpPr/>
          <p:nvPr/>
        </p:nvSpPr>
        <p:spPr>
          <a:xfrm>
            <a:off x="5045197" y="3515945"/>
            <a:ext cx="3142117" cy="1081699"/>
          </a:xfrm>
          <a:prstGeom prst="round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cs typeface="Calibri" panose="020F0502020204030204" pitchFamily="34" charset="0"/>
              </a:rPr>
              <a:t>DERMOID</a:t>
            </a:r>
          </a:p>
        </p:txBody>
      </p:sp>
      <p:sp>
        <p:nvSpPr>
          <p:cNvPr id="5" name="Rounded Rectangle 4"/>
          <p:cNvSpPr/>
          <p:nvPr/>
        </p:nvSpPr>
        <p:spPr>
          <a:xfrm>
            <a:off x="8551326" y="3524324"/>
            <a:ext cx="3301215" cy="1655207"/>
          </a:xfrm>
          <a:prstGeom prst="round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cs typeface="Calibri" panose="020F0502020204030204" pitchFamily="34" charset="0"/>
              </a:rPr>
              <a:t>VENOUS MALFORMATION</a:t>
            </a:r>
          </a:p>
        </p:txBody>
      </p:sp>
      <p:sp>
        <p:nvSpPr>
          <p:cNvPr id="6" name="Rounded Rectangle 5"/>
          <p:cNvSpPr/>
          <p:nvPr/>
        </p:nvSpPr>
        <p:spPr>
          <a:xfrm>
            <a:off x="339459" y="5179531"/>
            <a:ext cx="4483504" cy="1339826"/>
          </a:xfrm>
          <a:prstGeom prst="round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cs typeface="Calibri" panose="020F0502020204030204" pitchFamily="34" charset="0"/>
              </a:rPr>
              <a:t>RHABDOMYOSARCOMA</a:t>
            </a:r>
          </a:p>
        </p:txBody>
      </p:sp>
      <p:sp>
        <p:nvSpPr>
          <p:cNvPr id="9" name="Oval 8"/>
          <p:cNvSpPr/>
          <p:nvPr/>
        </p:nvSpPr>
        <p:spPr>
          <a:xfrm>
            <a:off x="9037853" y="2060513"/>
            <a:ext cx="3154147" cy="1131485"/>
          </a:xfrm>
          <a:prstGeom prst="ellipse">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TERATOMA</a:t>
            </a:r>
          </a:p>
        </p:txBody>
      </p:sp>
      <p:sp>
        <p:nvSpPr>
          <p:cNvPr id="10" name="Teardrop 9"/>
          <p:cNvSpPr/>
          <p:nvPr/>
        </p:nvSpPr>
        <p:spPr>
          <a:xfrm>
            <a:off x="339459" y="1381804"/>
            <a:ext cx="2626975" cy="1476103"/>
          </a:xfrm>
          <a:prstGeom prst="teardrop">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EPULIS</a:t>
            </a:r>
          </a:p>
        </p:txBody>
      </p:sp>
      <p:sp>
        <p:nvSpPr>
          <p:cNvPr id="11" name="Chord 10"/>
          <p:cNvSpPr/>
          <p:nvPr/>
        </p:nvSpPr>
        <p:spPr>
          <a:xfrm>
            <a:off x="3180428" y="806906"/>
            <a:ext cx="4761911" cy="2486841"/>
          </a:xfrm>
          <a:prstGeom prst="chord">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Arial Black" panose="020B0A04020102020204" pitchFamily="34" charset="0"/>
                <a:cs typeface="Calibri" panose="020F0502020204030204" pitchFamily="34" charset="0"/>
              </a:rPr>
              <a:t>   FOREGUT </a:t>
            </a:r>
          </a:p>
          <a:p>
            <a:endParaRPr lang="en-US" sz="2000" dirty="0">
              <a:latin typeface="Arial Black" panose="020B0A04020102020204" pitchFamily="34" charset="0"/>
              <a:cs typeface="Calibri" panose="020F0502020204030204" pitchFamily="34" charset="0"/>
            </a:endParaRPr>
          </a:p>
          <a:p>
            <a:r>
              <a:rPr lang="en-US" sz="2000" dirty="0">
                <a:latin typeface="Arial Black" panose="020B0A04020102020204" pitchFamily="34" charset="0"/>
                <a:cs typeface="Calibri" panose="020F0502020204030204" pitchFamily="34" charset="0"/>
              </a:rPr>
              <a:t>DUPLICATION</a:t>
            </a:r>
          </a:p>
          <a:p>
            <a:r>
              <a:rPr lang="en-US" sz="2000" dirty="0">
                <a:latin typeface="Arial Black" panose="020B0A04020102020204" pitchFamily="34" charset="0"/>
                <a:cs typeface="Calibri" panose="020F0502020204030204" pitchFamily="34" charset="0"/>
              </a:rPr>
              <a:t>                 </a:t>
            </a:r>
          </a:p>
          <a:p>
            <a:r>
              <a:rPr lang="en-US" sz="2000" dirty="0">
                <a:latin typeface="Arial Black" panose="020B0A04020102020204" pitchFamily="34" charset="0"/>
                <a:cs typeface="Calibri" panose="020F0502020204030204" pitchFamily="34" charset="0"/>
              </a:rPr>
              <a:t>                 CYST</a:t>
            </a:r>
          </a:p>
        </p:txBody>
      </p:sp>
      <p:sp>
        <p:nvSpPr>
          <p:cNvPr id="12" name="Oval 11">
            <a:extLst>
              <a:ext uri="{FF2B5EF4-FFF2-40B4-BE49-F238E27FC236}">
                <a16:creationId xmlns:a16="http://schemas.microsoft.com/office/drawing/2014/main" id="{96D79895-7E44-384D-B275-B80021BBB54C}"/>
              </a:ext>
            </a:extLst>
          </p:cNvPr>
          <p:cNvSpPr/>
          <p:nvPr/>
        </p:nvSpPr>
        <p:spPr>
          <a:xfrm>
            <a:off x="683645" y="3329351"/>
            <a:ext cx="3795132" cy="1471543"/>
          </a:xfrm>
          <a:prstGeom prst="ellipse">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HEMANGIOMA</a:t>
            </a:r>
          </a:p>
        </p:txBody>
      </p:sp>
      <p:sp>
        <p:nvSpPr>
          <p:cNvPr id="13" name="Double Wave 12"/>
          <p:cNvSpPr/>
          <p:nvPr/>
        </p:nvSpPr>
        <p:spPr>
          <a:xfrm>
            <a:off x="6451897" y="865975"/>
            <a:ext cx="2808431" cy="1400531"/>
          </a:xfrm>
          <a:prstGeom prst="doubleWave">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LYMPHATIC MALFORMATION</a:t>
            </a:r>
          </a:p>
        </p:txBody>
      </p:sp>
      <p:sp>
        <p:nvSpPr>
          <p:cNvPr id="14" name="Oval 13">
            <a:extLst>
              <a:ext uri="{FF2B5EF4-FFF2-40B4-BE49-F238E27FC236}">
                <a16:creationId xmlns:a16="http://schemas.microsoft.com/office/drawing/2014/main" id="{EED8CEB9-5D9A-4613-87AD-D5DE00730D5A}"/>
              </a:ext>
            </a:extLst>
          </p:cNvPr>
          <p:cNvSpPr/>
          <p:nvPr/>
        </p:nvSpPr>
        <p:spPr>
          <a:xfrm>
            <a:off x="5561383" y="5113672"/>
            <a:ext cx="2294730" cy="1471543"/>
          </a:xfrm>
          <a:prstGeom prst="ellipse">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MNTI</a:t>
            </a:r>
          </a:p>
        </p:txBody>
      </p:sp>
      <p:sp>
        <p:nvSpPr>
          <p:cNvPr id="15" name="Oval 14">
            <a:extLst>
              <a:ext uri="{FF2B5EF4-FFF2-40B4-BE49-F238E27FC236}">
                <a16:creationId xmlns:a16="http://schemas.microsoft.com/office/drawing/2014/main" id="{2FB90550-A284-4F75-AB42-B7CF97135466}"/>
              </a:ext>
            </a:extLst>
          </p:cNvPr>
          <p:cNvSpPr/>
          <p:nvPr/>
        </p:nvSpPr>
        <p:spPr>
          <a:xfrm>
            <a:off x="8551326" y="5377810"/>
            <a:ext cx="3154147" cy="1131485"/>
          </a:xfrm>
          <a:prstGeom prst="ellipse">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Black" panose="020B0A04020102020204" pitchFamily="34" charset="0"/>
              </a:rPr>
              <a:t>THE LOST THYROID</a:t>
            </a:r>
          </a:p>
        </p:txBody>
      </p:sp>
      <p:pic>
        <p:nvPicPr>
          <p:cNvPr id="16" name="Content Placeholder 4" descr="A picture containing person, dog, holding, wearing&#10;&#10;Description automatically generated">
            <a:extLst>
              <a:ext uri="{FF2B5EF4-FFF2-40B4-BE49-F238E27FC236}">
                <a16:creationId xmlns:a16="http://schemas.microsoft.com/office/drawing/2014/main" id="{A14AA9DB-B415-44EA-A311-15B9C874C88F}"/>
              </a:ext>
            </a:extLst>
          </p:cNvPr>
          <p:cNvPicPr>
            <a:picLocks noChangeAspect="1"/>
          </p:cNvPicPr>
          <p:nvPr/>
        </p:nvPicPr>
        <p:blipFill rotWithShape="1">
          <a:blip r:embed="rId3"/>
          <a:srcRect l="37106" r="21935"/>
          <a:stretch/>
        </p:blipFill>
        <p:spPr>
          <a:xfrm rot="5400000">
            <a:off x="1180996" y="1024102"/>
            <a:ext cx="1196804" cy="2191507"/>
          </a:xfrm>
          <a:prstGeom prst="rect">
            <a:avLst/>
          </a:prstGeom>
          <a:effectLst/>
        </p:spPr>
      </p:pic>
      <p:pic>
        <p:nvPicPr>
          <p:cNvPr id="18" name="Picture 4">
            <a:extLst>
              <a:ext uri="{FF2B5EF4-FFF2-40B4-BE49-F238E27FC236}">
                <a16:creationId xmlns:a16="http://schemas.microsoft.com/office/drawing/2014/main" id="{EC126731-D4C6-4C17-9C57-E51C2265F1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737" t="39251" r="36157" b="27200"/>
          <a:stretch/>
        </p:blipFill>
        <p:spPr bwMode="auto">
          <a:xfrm>
            <a:off x="3738940" y="577123"/>
            <a:ext cx="2235485" cy="27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7">
            <a:extLst>
              <a:ext uri="{FF2B5EF4-FFF2-40B4-BE49-F238E27FC236}">
                <a16:creationId xmlns:a16="http://schemas.microsoft.com/office/drawing/2014/main" id="{55B631FE-E746-423F-86A2-D85877F719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462" t="41673" r="36758" b="24323"/>
          <a:stretch/>
        </p:blipFill>
        <p:spPr bwMode="auto">
          <a:xfrm>
            <a:off x="6616255" y="665175"/>
            <a:ext cx="2272128" cy="2431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Content Placeholder 7">
            <a:extLst>
              <a:ext uri="{FF2B5EF4-FFF2-40B4-BE49-F238E27FC236}">
                <a16:creationId xmlns:a16="http://schemas.microsoft.com/office/drawing/2014/main" id="{10AC5182-3033-454C-B266-09A8503AE411}"/>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l="54829" t="42595" r="27352" b="34994"/>
          <a:stretch/>
        </p:blipFill>
        <p:spPr>
          <a:xfrm>
            <a:off x="9525985" y="411327"/>
            <a:ext cx="2366445" cy="2985283"/>
          </a:xfrm>
        </p:spPr>
      </p:pic>
      <p:pic>
        <p:nvPicPr>
          <p:cNvPr id="21" name="Picture 2">
            <a:extLst>
              <a:ext uri="{FF2B5EF4-FFF2-40B4-BE49-F238E27FC236}">
                <a16:creationId xmlns:a16="http://schemas.microsoft.com/office/drawing/2014/main" id="{28701663-18EF-4C5D-A0AF-96BDEE70E34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798" t="8822" r="26293" b="39560"/>
          <a:stretch/>
        </p:blipFill>
        <p:spPr bwMode="auto">
          <a:xfrm>
            <a:off x="4842789" y="2940428"/>
            <a:ext cx="3154147" cy="2581774"/>
          </a:xfrm>
          <a:prstGeom prst="rect">
            <a:avLst/>
          </a:prstGeom>
          <a:solidFill>
            <a:srgbClr val="C00000"/>
          </a:solidFill>
          <a:extLst>
            <a:ext uri="{91240B29-F687-4F45-9708-019B960494DF}">
              <a14:hiddenLine xmlns:a14="http://schemas.microsoft.com/office/drawing/2010/main" w="9525">
                <a:solidFill>
                  <a:schemeClr val="tx1"/>
                </a:solidFill>
                <a:miter lim="800000"/>
                <a:headEnd/>
                <a:tailEnd/>
              </a14:hiddenLine>
            </a:ext>
          </a:extLst>
        </p:spPr>
      </p:pic>
      <p:pic>
        <p:nvPicPr>
          <p:cNvPr id="22" name="Content Placeholder 4" descr="A close up of a persons face&#10;&#10;Description automatically generated">
            <a:extLst>
              <a:ext uri="{FF2B5EF4-FFF2-40B4-BE49-F238E27FC236}">
                <a16:creationId xmlns:a16="http://schemas.microsoft.com/office/drawing/2014/main" id="{8E26BEE1-A8C1-4640-BF3C-F0495ED7D60B}"/>
              </a:ext>
            </a:extLst>
          </p:cNvPr>
          <p:cNvPicPr>
            <a:picLocks noChangeAspect="1"/>
          </p:cNvPicPr>
          <p:nvPr/>
        </p:nvPicPr>
        <p:blipFill rotWithShape="1">
          <a:blip r:embed="rId8">
            <a:extLst>
              <a:ext uri="{28A0092B-C50C-407E-A947-70E740481C1C}">
                <a14:useLocalDpi xmlns:a14="http://schemas.microsoft.com/office/drawing/2010/main" val="0"/>
              </a:ext>
            </a:extLst>
          </a:blip>
          <a:srcRect t="32446" r="-1" b="4139"/>
          <a:stretch/>
        </p:blipFill>
        <p:spPr>
          <a:xfrm>
            <a:off x="4842789" y="5223805"/>
            <a:ext cx="3511297" cy="1486287"/>
          </a:xfrm>
          <a:prstGeom prst="rect">
            <a:avLst/>
          </a:prstGeom>
        </p:spPr>
      </p:pic>
    </p:spTree>
    <p:extLst>
      <p:ext uri="{BB962C8B-B14F-4D97-AF65-F5344CB8AC3E}">
        <p14:creationId xmlns:p14="http://schemas.microsoft.com/office/powerpoint/2010/main" val="97346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F236-AD2C-6541-89DC-8EFED81E3AD8}"/>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TAKE HOME: PRENATAL EXPECTATIONS</a:t>
            </a:r>
          </a:p>
        </p:txBody>
      </p:sp>
      <p:sp>
        <p:nvSpPr>
          <p:cNvPr id="4" name="Content Placeholder 2">
            <a:extLst>
              <a:ext uri="{FF2B5EF4-FFF2-40B4-BE49-F238E27FC236}">
                <a16:creationId xmlns:a16="http://schemas.microsoft.com/office/drawing/2014/main" id="{D664A3AC-4C0A-43A8-A25D-79CA1BE602DB}"/>
              </a:ext>
            </a:extLst>
          </p:cNvPr>
          <p:cNvSpPr txBox="1">
            <a:spLocks/>
          </p:cNvSpPr>
          <p:nvPr/>
        </p:nvSpPr>
        <p:spPr>
          <a:xfrm>
            <a:off x="758920" y="1353312"/>
            <a:ext cx="11146568" cy="526084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r>
              <a:rPr lang="en-US" sz="2400" dirty="0">
                <a:latin typeface="+mn-lt"/>
                <a:cs typeface="Calibri" panose="020F0502020204030204" pitchFamily="34" charset="0"/>
              </a:rPr>
              <a:t>Size, location, lesion growth during pregnancy</a:t>
            </a:r>
          </a:p>
          <a:p>
            <a:r>
              <a:rPr lang="en-US" sz="2400" dirty="0">
                <a:latin typeface="+mn-lt"/>
                <a:cs typeface="Calibri" panose="020F0502020204030204" pitchFamily="34" charset="0"/>
              </a:rPr>
              <a:t>Prenatal predictors of potential oropharyngeal airway obstruction</a:t>
            </a:r>
          </a:p>
          <a:p>
            <a:pPr lvl="1"/>
            <a:r>
              <a:rPr lang="en-US" sz="2400" dirty="0">
                <a:latin typeface="+mn-lt"/>
                <a:cs typeface="Calibri" panose="020F0502020204030204" pitchFamily="34" charset="0"/>
              </a:rPr>
              <a:t>Polyhydramnios </a:t>
            </a:r>
          </a:p>
          <a:p>
            <a:pPr lvl="1"/>
            <a:r>
              <a:rPr lang="en-US" sz="2400" dirty="0">
                <a:latin typeface="+mn-lt"/>
                <a:cs typeface="Calibri" panose="020F0502020204030204" pitchFamily="34" charset="0"/>
              </a:rPr>
              <a:t>Small stomach bubble</a:t>
            </a:r>
          </a:p>
          <a:p>
            <a:pPr lvl="1"/>
            <a:r>
              <a:rPr lang="en-US" sz="2400" dirty="0">
                <a:latin typeface="+mn-lt"/>
                <a:cs typeface="Calibri" panose="020F0502020204030204" pitchFamily="34" charset="0"/>
              </a:rPr>
              <a:t>Abnormal head position</a:t>
            </a:r>
          </a:p>
          <a:p>
            <a:pPr lvl="1"/>
            <a:r>
              <a:rPr lang="en-US" sz="2400" dirty="0">
                <a:latin typeface="+mn-lt"/>
                <a:cs typeface="Calibri" panose="020F0502020204030204" pitchFamily="34" charset="0"/>
              </a:rPr>
              <a:t>Airway deviation, impaired swallowing, nasopharyngeal obstruction</a:t>
            </a:r>
            <a:endParaRPr lang="en-US" sz="2400" dirty="0">
              <a:latin typeface="+mn-lt"/>
            </a:endParaRPr>
          </a:p>
          <a:p>
            <a:r>
              <a:rPr lang="en-US" sz="2400" dirty="0">
                <a:latin typeface="+mn-lt"/>
              </a:rPr>
              <a:t>Large masses at risk of hydrops</a:t>
            </a:r>
          </a:p>
          <a:p>
            <a:r>
              <a:rPr lang="en-US" sz="2400" dirty="0">
                <a:latin typeface="+mn-lt"/>
                <a:cs typeface="Calibri" panose="020F0502020204030204" pitchFamily="34" charset="0"/>
              </a:rPr>
              <a:t>Airway obstruction </a:t>
            </a:r>
          </a:p>
          <a:p>
            <a:pPr lvl="1"/>
            <a:r>
              <a:rPr lang="en-US" sz="2200" dirty="0">
                <a:latin typeface="+mn-lt"/>
                <a:cs typeface="Calibri" panose="020F0502020204030204" pitchFamily="34" charset="0"/>
              </a:rPr>
              <a:t>emergent airway present in delivery room by ENT (large tongue lesions?)</a:t>
            </a:r>
          </a:p>
          <a:p>
            <a:pPr lvl="1"/>
            <a:r>
              <a:rPr lang="en-US" sz="2200" dirty="0">
                <a:latin typeface="+mn-lt"/>
                <a:cs typeface="Calibri" panose="020F0502020204030204" pitchFamily="34" charset="0"/>
              </a:rPr>
              <a:t>plan EXIT procedure for teratomas</a:t>
            </a:r>
          </a:p>
          <a:p>
            <a:pPr lvl="1"/>
            <a:r>
              <a:rPr lang="en-US" sz="2200" dirty="0">
                <a:latin typeface="+mn-lt"/>
                <a:cs typeface="Calibri" panose="020F0502020204030204" pitchFamily="34" charset="0"/>
              </a:rPr>
              <a:t>LM usually not an airway issue</a:t>
            </a:r>
            <a:endParaRPr lang="en-US" sz="2200" dirty="0">
              <a:latin typeface="+mn-lt"/>
            </a:endParaRPr>
          </a:p>
        </p:txBody>
      </p:sp>
    </p:spTree>
    <p:extLst>
      <p:ext uri="{BB962C8B-B14F-4D97-AF65-F5344CB8AC3E}">
        <p14:creationId xmlns:p14="http://schemas.microsoft.com/office/powerpoint/2010/main" val="9594380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C8EBB-06DF-4F65-82F7-B450D3840656}"/>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F6BAB39C-47B3-4F90-A6A0-44F876E35ADA}"/>
              </a:ext>
            </a:extLst>
          </p:cNvPr>
          <p:cNvSpPr>
            <a:spLocks noGrp="1"/>
          </p:cNvSpPr>
          <p:nvPr>
            <p:ph idx="1"/>
          </p:nvPr>
        </p:nvSpPr>
        <p:spPr/>
        <p:txBody>
          <a:bodyPr/>
          <a:lstStyle/>
          <a:p>
            <a:r>
              <a:rPr lang="en-US" dirty="0"/>
              <a:t>Aparna Yepuri, Pediatric Radiology Fellow</a:t>
            </a:r>
          </a:p>
          <a:p>
            <a:r>
              <a:rPr lang="en-US" dirty="0"/>
              <a:t>Gilbert Vezina, Pediatric Neuroradiologist </a:t>
            </a:r>
          </a:p>
          <a:p>
            <a:endParaRPr lang="en-US" dirty="0"/>
          </a:p>
        </p:txBody>
      </p:sp>
      <p:sp>
        <p:nvSpPr>
          <p:cNvPr id="4" name="Double Wave 3">
            <a:extLst>
              <a:ext uri="{FF2B5EF4-FFF2-40B4-BE49-F238E27FC236}">
                <a16:creationId xmlns:a16="http://schemas.microsoft.com/office/drawing/2014/main" id="{1CAD1EF0-9C62-4B9F-A4BE-0B59F2AEB961}"/>
              </a:ext>
            </a:extLst>
          </p:cNvPr>
          <p:cNvSpPr/>
          <p:nvPr/>
        </p:nvSpPr>
        <p:spPr>
          <a:xfrm>
            <a:off x="5348472" y="3425057"/>
            <a:ext cx="5140186" cy="2495593"/>
          </a:xfrm>
          <a:prstGeom prst="doubleWave">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QUESTIONS ? </a:t>
            </a:r>
          </a:p>
        </p:txBody>
      </p:sp>
    </p:spTree>
    <p:extLst>
      <p:ext uri="{BB962C8B-B14F-4D97-AF65-F5344CB8AC3E}">
        <p14:creationId xmlns:p14="http://schemas.microsoft.com/office/powerpoint/2010/main" val="2790952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3A1E3-B17E-4511-B8FD-94712CB79161}"/>
              </a:ext>
            </a:extLst>
          </p:cNvPr>
          <p:cNvSpPr>
            <a:spLocks noGrp="1"/>
          </p:cNvSpPr>
          <p:nvPr>
            <p:ph type="title"/>
          </p:nvPr>
        </p:nvSpPr>
        <p:spPr/>
        <p:txBody>
          <a:bodyPr/>
          <a:lstStyle/>
          <a:p>
            <a:r>
              <a:rPr lang="en-US" dirty="0"/>
              <a:t>CLINICAL CLUES…</a:t>
            </a:r>
          </a:p>
        </p:txBody>
      </p:sp>
      <p:graphicFrame>
        <p:nvGraphicFramePr>
          <p:cNvPr id="3" name="Table 3">
            <a:extLst>
              <a:ext uri="{FF2B5EF4-FFF2-40B4-BE49-F238E27FC236}">
                <a16:creationId xmlns:a16="http://schemas.microsoft.com/office/drawing/2014/main" id="{BB9E6172-BF27-41BE-9997-154E52827C56}"/>
              </a:ext>
            </a:extLst>
          </p:cNvPr>
          <p:cNvGraphicFramePr>
            <a:graphicFrameLocks noGrp="1"/>
          </p:cNvGraphicFramePr>
          <p:nvPr>
            <p:ph idx="1"/>
            <p:extLst>
              <p:ext uri="{D42A27DB-BD31-4B8C-83A1-F6EECF244321}">
                <p14:modId xmlns:p14="http://schemas.microsoft.com/office/powerpoint/2010/main" val="1356699908"/>
              </p:ext>
            </p:extLst>
          </p:nvPr>
        </p:nvGraphicFramePr>
        <p:xfrm>
          <a:off x="225552" y="1558862"/>
          <a:ext cx="11740896" cy="3108960"/>
        </p:xfrm>
        <a:graphic>
          <a:graphicData uri="http://schemas.openxmlformats.org/drawingml/2006/table">
            <a:tbl>
              <a:tblPr firstRow="1" bandRow="1">
                <a:tableStyleId>{5C22544A-7EE6-4342-B048-85BDC9FD1C3A}</a:tableStyleId>
              </a:tblPr>
              <a:tblGrid>
                <a:gridCol w="3913632">
                  <a:extLst>
                    <a:ext uri="{9D8B030D-6E8A-4147-A177-3AD203B41FA5}">
                      <a16:colId xmlns:a16="http://schemas.microsoft.com/office/drawing/2014/main" val="3800869609"/>
                    </a:ext>
                  </a:extLst>
                </a:gridCol>
                <a:gridCol w="3913632">
                  <a:extLst>
                    <a:ext uri="{9D8B030D-6E8A-4147-A177-3AD203B41FA5}">
                      <a16:colId xmlns:a16="http://schemas.microsoft.com/office/drawing/2014/main" val="413145902"/>
                    </a:ext>
                  </a:extLst>
                </a:gridCol>
                <a:gridCol w="3913632">
                  <a:extLst>
                    <a:ext uri="{9D8B030D-6E8A-4147-A177-3AD203B41FA5}">
                      <a16:colId xmlns:a16="http://schemas.microsoft.com/office/drawing/2014/main" val="3728881769"/>
                    </a:ext>
                  </a:extLst>
                </a:gridCol>
              </a:tblGrid>
              <a:tr h="370840">
                <a:tc>
                  <a:txBody>
                    <a:bodyPr/>
                    <a:lstStyle/>
                    <a:p>
                      <a:r>
                        <a:rPr lang="en-US" sz="2400" dirty="0"/>
                        <a:t>PRENATAL </a:t>
                      </a:r>
                    </a:p>
                  </a:txBody>
                  <a:tcPr/>
                </a:tc>
                <a:tc>
                  <a:txBody>
                    <a:bodyPr/>
                    <a:lstStyle/>
                    <a:p>
                      <a:r>
                        <a:rPr lang="en-US" sz="2400" dirty="0"/>
                        <a:t>AT BIRTH </a:t>
                      </a:r>
                    </a:p>
                  </a:txBody>
                  <a:tcPr/>
                </a:tc>
                <a:tc>
                  <a:txBody>
                    <a:bodyPr/>
                    <a:lstStyle/>
                    <a:p>
                      <a:r>
                        <a:rPr lang="en-US" sz="2400" dirty="0"/>
                        <a:t>POSTNATAL / INFANT</a:t>
                      </a:r>
                    </a:p>
                  </a:txBody>
                  <a:tcPr/>
                </a:tc>
                <a:extLst>
                  <a:ext uri="{0D108BD9-81ED-4DB2-BD59-A6C34878D82A}">
                    <a16:rowId xmlns:a16="http://schemas.microsoft.com/office/drawing/2014/main" val="3518561232"/>
                  </a:ext>
                </a:extLst>
              </a:tr>
              <a:tr h="370840">
                <a:tc>
                  <a:txBody>
                    <a:bodyPr/>
                    <a:lstStyle/>
                    <a:p>
                      <a:r>
                        <a:rPr lang="en-US" sz="2400" dirty="0"/>
                        <a:t>Epulis</a:t>
                      </a:r>
                    </a:p>
                  </a:txBody>
                  <a:tcPr/>
                </a:tc>
                <a:tc rowSpan="5">
                  <a:txBody>
                    <a:bodyPr/>
                    <a:lstStyle/>
                    <a:p>
                      <a:pPr algn="ctr"/>
                      <a:r>
                        <a:rPr lang="en-US" sz="2400" dirty="0"/>
                        <a:t>Depends on size</a:t>
                      </a:r>
                    </a:p>
                    <a:p>
                      <a:pPr algn="ctr"/>
                      <a:r>
                        <a:rPr lang="en-US" sz="2400" dirty="0"/>
                        <a:t>&amp; </a:t>
                      </a:r>
                    </a:p>
                    <a:p>
                      <a:pPr algn="ctr"/>
                      <a:r>
                        <a:rPr lang="en-US" sz="2400" dirty="0"/>
                        <a:t>how hard we looked</a:t>
                      </a:r>
                    </a:p>
                  </a:txBody>
                  <a:tcPr anchor="ctr"/>
                </a:tc>
                <a:tc>
                  <a:txBody>
                    <a:bodyPr/>
                    <a:lstStyle/>
                    <a:p>
                      <a:r>
                        <a:rPr lang="en-US" sz="2400" dirty="0"/>
                        <a:t>Infantile hemangioma</a:t>
                      </a:r>
                    </a:p>
                  </a:txBody>
                  <a:tcPr/>
                </a:tc>
                <a:extLst>
                  <a:ext uri="{0D108BD9-81ED-4DB2-BD59-A6C34878D82A}">
                    <a16:rowId xmlns:a16="http://schemas.microsoft.com/office/drawing/2014/main" val="570944622"/>
                  </a:ext>
                </a:extLst>
              </a:tr>
              <a:tr h="370840">
                <a:tc>
                  <a:txBody>
                    <a:bodyPr/>
                    <a:lstStyle/>
                    <a:p>
                      <a:r>
                        <a:rPr lang="en-US" sz="2400" dirty="0"/>
                        <a:t>Teratoma</a:t>
                      </a:r>
                    </a:p>
                  </a:txBody>
                  <a:tcPr/>
                </a:tc>
                <a:tc vMerge="1">
                  <a:txBody>
                    <a:bodyPr/>
                    <a:lstStyle/>
                    <a:p>
                      <a:endParaRPr lang="en-US" dirty="0"/>
                    </a:p>
                  </a:txBody>
                  <a:tcPr/>
                </a:tc>
                <a:tc>
                  <a:txBody>
                    <a:bodyPr/>
                    <a:lstStyle/>
                    <a:p>
                      <a:r>
                        <a:rPr lang="en-US" sz="2400" dirty="0"/>
                        <a:t>Rhabdomyosarcoma</a:t>
                      </a:r>
                    </a:p>
                  </a:txBody>
                  <a:tcPr/>
                </a:tc>
                <a:extLst>
                  <a:ext uri="{0D108BD9-81ED-4DB2-BD59-A6C34878D82A}">
                    <a16:rowId xmlns:a16="http://schemas.microsoft.com/office/drawing/2014/main" val="3662763927"/>
                  </a:ext>
                </a:extLst>
              </a:tr>
              <a:tr h="370840">
                <a:tc>
                  <a:txBody>
                    <a:bodyPr/>
                    <a:lstStyle/>
                    <a:p>
                      <a:r>
                        <a:rPr lang="en-US" sz="2400" dirty="0"/>
                        <a:t>Foregut duplication</a:t>
                      </a:r>
                    </a:p>
                  </a:txBody>
                  <a:tcPr/>
                </a:tc>
                <a:tc vMerge="1">
                  <a:txBody>
                    <a:bodyPr/>
                    <a:lstStyle/>
                    <a:p>
                      <a:endParaRPr lang="en-US" dirty="0"/>
                    </a:p>
                  </a:txBody>
                  <a:tcPr/>
                </a:tc>
                <a:tc rowSpan="2">
                  <a:txBody>
                    <a:bodyPr/>
                    <a:lstStyle/>
                    <a:p>
                      <a:r>
                        <a:rPr lang="en-US" sz="2400" dirty="0"/>
                        <a:t>MNTI (Melanotic Neuroectodermal Tumor of Infancy) </a:t>
                      </a:r>
                    </a:p>
                  </a:txBody>
                  <a:tcPr/>
                </a:tc>
                <a:extLst>
                  <a:ext uri="{0D108BD9-81ED-4DB2-BD59-A6C34878D82A}">
                    <a16:rowId xmlns:a16="http://schemas.microsoft.com/office/drawing/2014/main" val="3107058566"/>
                  </a:ext>
                </a:extLst>
              </a:tr>
              <a:tr h="370840">
                <a:tc>
                  <a:txBody>
                    <a:bodyPr/>
                    <a:lstStyle/>
                    <a:p>
                      <a:r>
                        <a:rPr lang="en-US" sz="2400" dirty="0"/>
                        <a:t>Congenital Hemangioma</a:t>
                      </a:r>
                    </a:p>
                  </a:txBody>
                  <a:tcPr/>
                </a:tc>
                <a:tc vMerge="1">
                  <a:txBody>
                    <a:bodyPr/>
                    <a:lstStyle/>
                    <a:p>
                      <a:endParaRPr lang="en-US" dirty="0"/>
                    </a:p>
                  </a:txBody>
                  <a:tcPr/>
                </a:tc>
                <a:tc vMerge="1">
                  <a:txBody>
                    <a:bodyPr/>
                    <a:lstStyle/>
                    <a:p>
                      <a:endParaRPr lang="en-US" sz="2400" dirty="0"/>
                    </a:p>
                  </a:txBody>
                  <a:tcPr/>
                </a:tc>
                <a:extLst>
                  <a:ext uri="{0D108BD9-81ED-4DB2-BD59-A6C34878D82A}">
                    <a16:rowId xmlns:a16="http://schemas.microsoft.com/office/drawing/2014/main" val="187245634"/>
                  </a:ext>
                </a:extLst>
              </a:tr>
              <a:tr h="370840">
                <a:tc>
                  <a:txBody>
                    <a:bodyPr/>
                    <a:lstStyle/>
                    <a:p>
                      <a:r>
                        <a:rPr lang="en-US" sz="2400" dirty="0"/>
                        <a:t>Lymphatic Malformation</a:t>
                      </a:r>
                    </a:p>
                  </a:txBody>
                  <a:tcPr/>
                </a:tc>
                <a:tc vMerge="1">
                  <a:txBody>
                    <a:bodyPr/>
                    <a:lstStyle/>
                    <a:p>
                      <a:endParaRPr lang="en-US" dirty="0"/>
                    </a:p>
                  </a:txBody>
                  <a:tcPr/>
                </a:tc>
                <a:tc>
                  <a:txBody>
                    <a:bodyPr/>
                    <a:lstStyle/>
                    <a:p>
                      <a:endParaRPr lang="en-US" sz="2400" dirty="0"/>
                    </a:p>
                  </a:txBody>
                  <a:tcPr/>
                </a:tc>
                <a:extLst>
                  <a:ext uri="{0D108BD9-81ED-4DB2-BD59-A6C34878D82A}">
                    <a16:rowId xmlns:a16="http://schemas.microsoft.com/office/drawing/2014/main" val="677340545"/>
                  </a:ext>
                </a:extLst>
              </a:tr>
            </a:tbl>
          </a:graphicData>
        </a:graphic>
      </p:graphicFrame>
    </p:spTree>
    <p:extLst>
      <p:ext uri="{BB962C8B-B14F-4D97-AF65-F5344CB8AC3E}">
        <p14:creationId xmlns:p14="http://schemas.microsoft.com/office/powerpoint/2010/main" val="1522111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3A1E3-B17E-4511-B8FD-94712CB79161}"/>
              </a:ext>
            </a:extLst>
          </p:cNvPr>
          <p:cNvSpPr>
            <a:spLocks noGrp="1"/>
          </p:cNvSpPr>
          <p:nvPr>
            <p:ph type="title"/>
          </p:nvPr>
        </p:nvSpPr>
        <p:spPr/>
        <p:txBody>
          <a:bodyPr/>
          <a:lstStyle/>
          <a:p>
            <a:r>
              <a:rPr lang="en-US" dirty="0"/>
              <a:t>RADIOLOGY CLUES…</a:t>
            </a:r>
          </a:p>
        </p:txBody>
      </p:sp>
      <p:graphicFrame>
        <p:nvGraphicFramePr>
          <p:cNvPr id="4" name="Table 4">
            <a:extLst>
              <a:ext uri="{FF2B5EF4-FFF2-40B4-BE49-F238E27FC236}">
                <a16:creationId xmlns:a16="http://schemas.microsoft.com/office/drawing/2014/main" id="{0C44C663-F059-4A30-8B6E-B8471469AC4E}"/>
              </a:ext>
            </a:extLst>
          </p:cNvPr>
          <p:cNvGraphicFramePr>
            <a:graphicFrameLocks noGrp="1"/>
          </p:cNvGraphicFramePr>
          <p:nvPr>
            <p:ph idx="1"/>
            <p:extLst>
              <p:ext uri="{D42A27DB-BD31-4B8C-83A1-F6EECF244321}">
                <p14:modId xmlns:p14="http://schemas.microsoft.com/office/powerpoint/2010/main" val="2650942793"/>
              </p:ext>
            </p:extLst>
          </p:nvPr>
        </p:nvGraphicFramePr>
        <p:xfrm>
          <a:off x="475488" y="1853248"/>
          <a:ext cx="11338560" cy="4552033"/>
        </p:xfrm>
        <a:graphic>
          <a:graphicData uri="http://schemas.openxmlformats.org/drawingml/2006/table">
            <a:tbl>
              <a:tblPr firstRow="1" bandRow="1">
                <a:tableStyleId>{5C22544A-7EE6-4342-B048-85BDC9FD1C3A}</a:tableStyleId>
              </a:tblPr>
              <a:tblGrid>
                <a:gridCol w="2834640">
                  <a:extLst>
                    <a:ext uri="{9D8B030D-6E8A-4147-A177-3AD203B41FA5}">
                      <a16:colId xmlns:a16="http://schemas.microsoft.com/office/drawing/2014/main" val="667495439"/>
                    </a:ext>
                  </a:extLst>
                </a:gridCol>
                <a:gridCol w="2834640">
                  <a:extLst>
                    <a:ext uri="{9D8B030D-6E8A-4147-A177-3AD203B41FA5}">
                      <a16:colId xmlns:a16="http://schemas.microsoft.com/office/drawing/2014/main" val="1419751487"/>
                    </a:ext>
                  </a:extLst>
                </a:gridCol>
                <a:gridCol w="2834640">
                  <a:extLst>
                    <a:ext uri="{9D8B030D-6E8A-4147-A177-3AD203B41FA5}">
                      <a16:colId xmlns:a16="http://schemas.microsoft.com/office/drawing/2014/main" val="2555670641"/>
                    </a:ext>
                  </a:extLst>
                </a:gridCol>
                <a:gridCol w="2834640">
                  <a:extLst>
                    <a:ext uri="{9D8B030D-6E8A-4147-A177-3AD203B41FA5}">
                      <a16:colId xmlns:a16="http://schemas.microsoft.com/office/drawing/2014/main" val="1912900219"/>
                    </a:ext>
                  </a:extLst>
                </a:gridCol>
              </a:tblGrid>
              <a:tr h="736804">
                <a:tc>
                  <a:txBody>
                    <a:bodyPr/>
                    <a:lstStyle/>
                    <a:p>
                      <a:r>
                        <a:rPr lang="en-US" sz="2400" dirty="0"/>
                        <a:t>CYSTIC</a:t>
                      </a:r>
                    </a:p>
                  </a:txBody>
                  <a:tcPr/>
                </a:tc>
                <a:tc>
                  <a:txBody>
                    <a:bodyPr/>
                    <a:lstStyle/>
                    <a:p>
                      <a:r>
                        <a:rPr lang="en-US" sz="2400" dirty="0"/>
                        <a:t>SOLID </a:t>
                      </a:r>
                    </a:p>
                  </a:txBody>
                  <a:tcPr/>
                </a:tc>
                <a:tc>
                  <a:txBody>
                    <a:bodyPr/>
                    <a:lstStyle/>
                    <a:p>
                      <a:r>
                        <a:rPr lang="en-US" sz="2400" dirty="0"/>
                        <a:t>MIXED</a:t>
                      </a:r>
                    </a:p>
                  </a:txBody>
                  <a:tcPr/>
                </a:tc>
                <a:tc>
                  <a:txBody>
                    <a:bodyPr/>
                    <a:lstStyle/>
                    <a:p>
                      <a:r>
                        <a:rPr lang="en-US" sz="2400" dirty="0"/>
                        <a:t>VASCULAR</a:t>
                      </a:r>
                    </a:p>
                  </a:txBody>
                  <a:tcPr/>
                </a:tc>
                <a:extLst>
                  <a:ext uri="{0D108BD9-81ED-4DB2-BD59-A6C34878D82A}">
                    <a16:rowId xmlns:a16="http://schemas.microsoft.com/office/drawing/2014/main" val="4135993647"/>
                  </a:ext>
                </a:extLst>
              </a:tr>
              <a:tr h="1271743">
                <a:tc>
                  <a:txBody>
                    <a:bodyPr/>
                    <a:lstStyle/>
                    <a:p>
                      <a:r>
                        <a:rPr lang="en-US" sz="2400" dirty="0"/>
                        <a:t>Dermoid cyst</a:t>
                      </a:r>
                    </a:p>
                  </a:txBody>
                  <a:tcPr/>
                </a:tc>
                <a:tc>
                  <a:txBody>
                    <a:bodyPr/>
                    <a:lstStyle/>
                    <a:p>
                      <a:r>
                        <a:rPr lang="en-US" sz="2400" dirty="0"/>
                        <a:t>Epulis</a:t>
                      </a:r>
                    </a:p>
                  </a:txBody>
                  <a:tcPr/>
                </a:tc>
                <a:tc>
                  <a:txBody>
                    <a:bodyPr/>
                    <a:lstStyle/>
                    <a:p>
                      <a:r>
                        <a:rPr lang="en-US" sz="2400" dirty="0"/>
                        <a:t>Teratoma</a:t>
                      </a:r>
                    </a:p>
                  </a:txBody>
                  <a:tcPr/>
                </a:tc>
                <a:tc>
                  <a:txBody>
                    <a:bodyPr/>
                    <a:lstStyle/>
                    <a:p>
                      <a:r>
                        <a:rPr lang="en-US" sz="2400" dirty="0"/>
                        <a:t>Venous Malformation</a:t>
                      </a:r>
                    </a:p>
                  </a:txBody>
                  <a:tcPr/>
                </a:tc>
                <a:extLst>
                  <a:ext uri="{0D108BD9-81ED-4DB2-BD59-A6C34878D82A}">
                    <a16:rowId xmlns:a16="http://schemas.microsoft.com/office/drawing/2014/main" val="2859606457"/>
                  </a:ext>
                </a:extLst>
              </a:tr>
              <a:tr h="1271743">
                <a:tc>
                  <a:txBody>
                    <a:bodyPr/>
                    <a:lstStyle/>
                    <a:p>
                      <a:r>
                        <a:rPr lang="en-US" sz="2400" dirty="0"/>
                        <a:t>Lymphatic Malformation</a:t>
                      </a:r>
                    </a:p>
                  </a:txBody>
                  <a:tcPr/>
                </a:tc>
                <a:tc>
                  <a:txBody>
                    <a:bodyPr/>
                    <a:lstStyle/>
                    <a:p>
                      <a:r>
                        <a:rPr lang="en-US" sz="2400" dirty="0"/>
                        <a:t>MNTI</a:t>
                      </a:r>
                    </a:p>
                  </a:txBody>
                  <a:tcPr/>
                </a:tc>
                <a:tc>
                  <a:txBody>
                    <a:bodyPr/>
                    <a:lstStyle/>
                    <a:p>
                      <a:r>
                        <a:rPr lang="en-US" sz="2400" dirty="0"/>
                        <a:t>Lymphatic Malformation</a:t>
                      </a:r>
                    </a:p>
                  </a:txBody>
                  <a:tcPr/>
                </a:tc>
                <a:tc>
                  <a:txBody>
                    <a:bodyPr/>
                    <a:lstStyle/>
                    <a:p>
                      <a:r>
                        <a:rPr lang="en-US" sz="2400" dirty="0"/>
                        <a:t>Hemangioma</a:t>
                      </a:r>
                    </a:p>
                  </a:txBody>
                  <a:tcPr/>
                </a:tc>
                <a:extLst>
                  <a:ext uri="{0D108BD9-81ED-4DB2-BD59-A6C34878D82A}">
                    <a16:rowId xmlns:a16="http://schemas.microsoft.com/office/drawing/2014/main" val="838127078"/>
                  </a:ext>
                </a:extLst>
              </a:tr>
              <a:tr h="1271743">
                <a:tc>
                  <a:txBody>
                    <a:bodyPr/>
                    <a:lstStyle/>
                    <a:p>
                      <a:r>
                        <a:rPr lang="en-US" sz="2400" dirty="0"/>
                        <a:t>Foregut duplication cyst</a:t>
                      </a:r>
                    </a:p>
                  </a:txBody>
                  <a:tcPr/>
                </a:tc>
                <a:tc>
                  <a:txBody>
                    <a:bodyPr/>
                    <a:lstStyle/>
                    <a:p>
                      <a:r>
                        <a:rPr lang="en-US" sz="2400" dirty="0" err="1"/>
                        <a:t>Hamngioma</a:t>
                      </a:r>
                      <a:endParaRPr lang="en-US" sz="2400" dirty="0"/>
                    </a:p>
                  </a:txBody>
                  <a:tcPr/>
                </a:tc>
                <a:tc>
                  <a:txBody>
                    <a:bodyPr/>
                    <a:lstStyle/>
                    <a:p>
                      <a:endParaRPr lang="en-US" sz="2400"/>
                    </a:p>
                  </a:txBody>
                  <a:tcPr/>
                </a:tc>
                <a:tc>
                  <a:txBody>
                    <a:bodyPr/>
                    <a:lstStyle/>
                    <a:p>
                      <a:r>
                        <a:rPr lang="en-US" sz="2400" dirty="0"/>
                        <a:t>MNTI</a:t>
                      </a:r>
                    </a:p>
                  </a:txBody>
                  <a:tcPr/>
                </a:tc>
                <a:extLst>
                  <a:ext uri="{0D108BD9-81ED-4DB2-BD59-A6C34878D82A}">
                    <a16:rowId xmlns:a16="http://schemas.microsoft.com/office/drawing/2014/main" val="3246687272"/>
                  </a:ext>
                </a:extLst>
              </a:tr>
            </a:tbl>
          </a:graphicData>
        </a:graphic>
      </p:graphicFrame>
    </p:spTree>
    <p:extLst>
      <p:ext uri="{BB962C8B-B14F-4D97-AF65-F5344CB8AC3E}">
        <p14:creationId xmlns:p14="http://schemas.microsoft.com/office/powerpoint/2010/main" val="3718766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BC73C957-A34D-467E-BC58-68AEA36EB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609" y="182394"/>
            <a:ext cx="831330" cy="222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Text Box 2">
            <a:extLst>
              <a:ext uri="{FF2B5EF4-FFF2-40B4-BE49-F238E27FC236}">
                <a16:creationId xmlns:a16="http://schemas.microsoft.com/office/drawing/2014/main" id="{B409C9A4-3A01-4A4C-951E-88168CD6EA4E}"/>
              </a:ext>
            </a:extLst>
          </p:cNvPr>
          <p:cNvSpPr txBox="1">
            <a:spLocks noChangeArrowheads="1"/>
          </p:cNvSpPr>
          <p:nvPr/>
        </p:nvSpPr>
        <p:spPr bwMode="auto">
          <a:xfrm>
            <a:off x="217167" y="1422414"/>
            <a:ext cx="5878833" cy="4673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8847" tIns="54423" rIns="108847" bIns="54423"/>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2400" dirty="0">
                <a:solidFill>
                  <a:schemeClr val="tx1"/>
                </a:solidFill>
              </a:rPr>
              <a:t>Figure 2. </a:t>
            </a:r>
          </a:p>
          <a:p>
            <a:pPr marL="342900" indent="-342900">
              <a:buAutoNum type="alphaLcParenBoth"/>
            </a:pPr>
            <a:r>
              <a:rPr lang="en-US" altLang="en-US" sz="2400" dirty="0">
                <a:solidFill>
                  <a:schemeClr val="tx1"/>
                </a:solidFill>
              </a:rPr>
              <a:t> Midline palate - </a:t>
            </a:r>
            <a:r>
              <a:rPr lang="en-US" altLang="en-US" sz="2400" dirty="0" err="1">
                <a:solidFill>
                  <a:schemeClr val="tx1"/>
                </a:solidFill>
              </a:rPr>
              <a:t>epignathus</a:t>
            </a:r>
            <a:r>
              <a:rPr lang="en-US" altLang="en-US" sz="2400" dirty="0">
                <a:solidFill>
                  <a:schemeClr val="tx1"/>
                </a:solidFill>
              </a:rPr>
              <a:t> </a:t>
            </a:r>
          </a:p>
          <a:p>
            <a:pPr marL="342900" indent="-342900">
              <a:buAutoNum type="alphaLcParenBoth"/>
            </a:pPr>
            <a:r>
              <a:rPr lang="en-US" altLang="en-US" sz="2400" dirty="0">
                <a:solidFill>
                  <a:schemeClr val="tx1"/>
                </a:solidFill>
              </a:rPr>
              <a:t> Epulis, prenatally diagnosed, gingival  </a:t>
            </a:r>
          </a:p>
          <a:p>
            <a:pPr marL="342900" indent="-342900">
              <a:buAutoNum type="alphaLcParenBoth"/>
            </a:pPr>
            <a:r>
              <a:rPr lang="en-US" altLang="en-US" sz="2400" dirty="0">
                <a:solidFill>
                  <a:schemeClr val="tx1"/>
                </a:solidFill>
              </a:rPr>
              <a:t> Foregut duplication cyst, centered in the anterior two-thirds of the tongue </a:t>
            </a:r>
          </a:p>
          <a:p>
            <a:pPr marL="342900" indent="-342900">
              <a:buAutoNum type="alphaLcParenBoth"/>
            </a:pPr>
            <a:r>
              <a:rPr lang="en-US" altLang="en-US" sz="2400" dirty="0">
                <a:solidFill>
                  <a:schemeClr val="tx1"/>
                </a:solidFill>
              </a:rPr>
              <a:t> Congenital thyroid anomaly or lingual hamartoma, posterior one-third of the tongue </a:t>
            </a:r>
          </a:p>
          <a:p>
            <a:pPr marL="342900" indent="-342900">
              <a:buAutoNum type="alphaLcParenBoth"/>
            </a:pPr>
            <a:r>
              <a:rPr lang="en-US" altLang="en-US" sz="2400" dirty="0">
                <a:solidFill>
                  <a:schemeClr val="tx1"/>
                </a:solidFill>
              </a:rPr>
              <a:t> Multiple head spaces suggest vascular anomalies</a:t>
            </a:r>
          </a:p>
          <a:p>
            <a:endParaRPr lang="en-US" altLang="en-US" sz="1800" dirty="0">
              <a:solidFill>
                <a:schemeClr val="tx1"/>
              </a:solidFill>
            </a:endParaRPr>
          </a:p>
        </p:txBody>
      </p:sp>
      <p:pic>
        <p:nvPicPr>
          <p:cNvPr id="3075" name="Picture 3">
            <a:extLst>
              <a:ext uri="{FF2B5EF4-FFF2-40B4-BE49-F238E27FC236}">
                <a16:creationId xmlns:a16="http://schemas.microsoft.com/office/drawing/2014/main" id="{3A9DC404-7D6C-40FB-8611-D34B4921B2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5459" y="1210212"/>
            <a:ext cx="5187696" cy="50977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993FEAFD-31A7-4C5E-A3A7-5B53CECBE260}"/>
              </a:ext>
            </a:extLst>
          </p:cNvPr>
          <p:cNvSpPr txBox="1">
            <a:spLocks noChangeArrowheads="1"/>
          </p:cNvSpPr>
          <p:nvPr/>
        </p:nvSpPr>
        <p:spPr bwMode="auto">
          <a:xfrm>
            <a:off x="182608" y="6095788"/>
            <a:ext cx="6779282" cy="587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8847" tIns="54423" rIns="108847" bIns="54423"/>
          <a:lstStyle>
            <a:lvl1pPr>
              <a:tabLst>
                <a:tab pos="723900" algn="l"/>
                <a:tab pos="1447800" algn="l"/>
                <a:tab pos="2171700" algn="l"/>
                <a:tab pos="2895600" algn="l"/>
                <a:tab pos="3619500" algn="l"/>
                <a:tab pos="4343400" algn="l"/>
                <a:tab pos="50673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1451" b="1"/>
              <a:t>Chapman MC. Published Online: </a:t>
            </a:r>
            <a:r>
              <a:rPr lang="en-US" altLang="en-US" sz="1088"/>
              <a:t>July 08, 2019</a:t>
            </a:r>
          </a:p>
          <a:p>
            <a:r>
              <a:rPr lang="en-US" altLang="en-US" sz="1693">
                <a:hlinkClick r:id="rId5"/>
              </a:rPr>
              <a:t>https://doi.org/10.1148/rg.2019180128</a:t>
            </a:r>
          </a:p>
        </p:txBody>
      </p:sp>
      <p:pic>
        <p:nvPicPr>
          <p:cNvPr id="3077" name="Picture 5">
            <a:extLst>
              <a:ext uri="{FF2B5EF4-FFF2-40B4-BE49-F238E27FC236}">
                <a16:creationId xmlns:a16="http://schemas.microsoft.com/office/drawing/2014/main" id="{D842DF15-1AE2-4D88-BF81-02BDED208A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05802" y="6326180"/>
            <a:ext cx="2553511" cy="4012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itle 1">
            <a:extLst>
              <a:ext uri="{FF2B5EF4-FFF2-40B4-BE49-F238E27FC236}">
                <a16:creationId xmlns:a16="http://schemas.microsoft.com/office/drawing/2014/main" id="{C0D68574-23D4-451C-A865-832A171C657C}"/>
              </a:ext>
            </a:extLst>
          </p:cNvPr>
          <p:cNvSpPr>
            <a:spLocks noGrp="1"/>
          </p:cNvSpPr>
          <p:nvPr>
            <p:ph type="title"/>
          </p:nvPr>
        </p:nvSpPr>
        <p:spPr>
          <a:xfrm>
            <a:off x="646111" y="452718"/>
            <a:ext cx="10125521" cy="1400530"/>
          </a:xfrm>
        </p:spPr>
        <p:txBody>
          <a:bodyPr/>
          <a:lstStyle/>
          <a:p>
            <a:r>
              <a:rPr lang="en-US" dirty="0"/>
              <a:t>LOCATION, LOCATION, LOCATION…</a:t>
            </a:r>
          </a:p>
        </p:txBody>
      </p:sp>
    </p:spTree>
    <p:extLst>
      <p:ext uri="{BB962C8B-B14F-4D97-AF65-F5344CB8AC3E}">
        <p14:creationId xmlns:p14="http://schemas.microsoft.com/office/powerpoint/2010/main" val="1535987508"/>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1991EF21A1594BBFC362BCB15EE70B" ma:contentTypeVersion="4" ma:contentTypeDescription="Create a new document." ma:contentTypeScope="" ma:versionID="dea70afe4ece9f94ff73f3642c943481">
  <xsd:schema xmlns:xsd="http://www.w3.org/2001/XMLSchema" xmlns:xs="http://www.w3.org/2001/XMLSchema" xmlns:p="http://schemas.microsoft.com/office/2006/metadata/properties" xmlns:ns3="0940bb0c-665f-48c7-9709-709edd93732f" targetNamespace="http://schemas.microsoft.com/office/2006/metadata/properties" ma:root="true" ma:fieldsID="de780008a8afb6aefbc67bba4591970c" ns3:_="">
    <xsd:import namespace="0940bb0c-665f-48c7-9709-709edd93732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40bb0c-665f-48c7-9709-709edd9373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6E1884B-6C0E-4568-9FB1-2E069DCB11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40bb0c-665f-48c7-9709-709edd9373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D0994E-C1A4-4C09-9E5F-574A19A2B51E}">
  <ds:schemaRefs>
    <ds:schemaRef ds:uri="http://schemas.microsoft.com/sharepoint/v3/contenttype/forms"/>
  </ds:schemaRefs>
</ds:datastoreItem>
</file>

<file path=customXml/itemProps3.xml><?xml version="1.0" encoding="utf-8"?>
<ds:datastoreItem xmlns:ds="http://schemas.openxmlformats.org/officeDocument/2006/customXml" ds:itemID="{C640D062-1927-4F8D-B170-8BA6A959CEC8}">
  <ds:schemaRefs>
    <ds:schemaRef ds:uri="http://schemas.microsoft.com/office/infopath/2007/PartnerControls"/>
    <ds:schemaRef ds:uri="http://purl.org/dc/elements/1.1/"/>
    <ds:schemaRef ds:uri="http://schemas.microsoft.com/office/2006/metadata/properties"/>
    <ds:schemaRef ds:uri="0940bb0c-665f-48c7-9709-709edd93732f"/>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672</TotalTime>
  <Words>3259</Words>
  <Application>Microsoft Office PowerPoint</Application>
  <PresentationFormat>Widescreen</PresentationFormat>
  <Paragraphs>488</Paragraphs>
  <Slides>63</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63</vt:i4>
      </vt:variant>
    </vt:vector>
  </HeadingPairs>
  <TitlesOfParts>
    <vt:vector size="72" baseType="lpstr">
      <vt:lpstr>Arial</vt:lpstr>
      <vt:lpstr>Arial</vt:lpstr>
      <vt:lpstr>Arial Black</vt:lpstr>
      <vt:lpstr>Arial Bold</vt:lpstr>
      <vt:lpstr>Calibri</vt:lpstr>
      <vt:lpstr>Century Gothic</vt:lpstr>
      <vt:lpstr>Verdana</vt:lpstr>
      <vt:lpstr>Wingdings 3</vt:lpstr>
      <vt:lpstr>Ion</vt:lpstr>
      <vt:lpstr>Congenital Oral Lesions:  Spectrum of Prenatal and Postnatal Imaging</vt:lpstr>
      <vt:lpstr>2019 MWHC Visiting Lecturer Series in Perinatal Pediatrics  Text In Code: 11213 </vt:lpstr>
      <vt:lpstr>Disclosures</vt:lpstr>
      <vt:lpstr>Objectives</vt:lpstr>
      <vt:lpstr>Spectrum of Congenital Oral Lesions</vt:lpstr>
      <vt:lpstr>CLINICAL CLUES…</vt:lpstr>
      <vt:lpstr>CLINICAL CLUES…</vt:lpstr>
      <vt:lpstr>RADIOLOGY CLUES…</vt:lpstr>
      <vt:lpstr>LOCATION, LOCATION, LOCATION…</vt:lpstr>
      <vt:lpstr>Case 1: </vt:lpstr>
      <vt:lpstr>Case 1: Dermoid</vt:lpstr>
      <vt:lpstr>Case 1: Companion case Most common face and neck dermoid ? Lateral eyebrow dermoid</vt:lpstr>
      <vt:lpstr>LOCATION, LOCATION, LOCATION…</vt:lpstr>
      <vt:lpstr>LOCATION, LOCATION, LOCATION…</vt:lpstr>
      <vt:lpstr>Case 2a:</vt:lpstr>
      <vt:lpstr>Case 2a: Foregut Duplication Cyst </vt:lpstr>
      <vt:lpstr>Case 2a: Foregut Duplication Cyst – Case A</vt:lpstr>
      <vt:lpstr>Case 2b: Foregut Duplication Cyst</vt:lpstr>
      <vt:lpstr>Case 2: Foregut Duplication Cysts</vt:lpstr>
      <vt:lpstr>I forgot… What is the foregut?  </vt:lpstr>
      <vt:lpstr>Case 3a: Ectopic thyroid tissue:  Radiologists see this more than clinicians</vt:lpstr>
      <vt:lpstr>Case 3b:</vt:lpstr>
      <vt:lpstr>Case 3b: Infected thyroglossal duct cyst</vt:lpstr>
      <vt:lpstr>Case 4: Rhabdomyosarcoma</vt:lpstr>
      <vt:lpstr>Case 4: Rhabdomyosarcoma</vt:lpstr>
      <vt:lpstr>Case 4: Rhabdomyosarcoma</vt:lpstr>
      <vt:lpstr>Case 4: Rhabdomyosarcoma</vt:lpstr>
      <vt:lpstr>Case 5:</vt:lpstr>
      <vt:lpstr>PowerPoint Presentation</vt:lpstr>
      <vt:lpstr>PowerPoint Presentation</vt:lpstr>
      <vt:lpstr>PowerPoint Presentation</vt:lpstr>
      <vt:lpstr>PowerPoint Presentation</vt:lpstr>
      <vt:lpstr>Case 5: Epulis – Granular Cell Tumor</vt:lpstr>
      <vt:lpstr>Case 5: Epulis</vt:lpstr>
      <vt:lpstr>Case 6: Teratoma</vt:lpstr>
      <vt:lpstr>Case 6: Teratoma</vt:lpstr>
      <vt:lpstr>Case 6: Teratoma</vt:lpstr>
      <vt:lpstr>Case 6: Teratoma</vt:lpstr>
      <vt:lpstr>Case 7: Lymphatic Malformation</vt:lpstr>
      <vt:lpstr>Case 7: Lymphatic Malformation</vt:lpstr>
      <vt:lpstr>Case 7: Lymphatic Malformation</vt:lpstr>
      <vt:lpstr>Case 8: Venous Malformation</vt:lpstr>
      <vt:lpstr>Case 8: Venous Malformation</vt:lpstr>
      <vt:lpstr>VM: companion case from literature </vt:lpstr>
      <vt:lpstr>VENOUS, LYMPHATIC, OR BOTH</vt:lpstr>
      <vt:lpstr>VENOUS, LYMPHATIC, OR BOTH…</vt:lpstr>
      <vt:lpstr>Case 9a: Hemangioma</vt:lpstr>
      <vt:lpstr>Case 9b: Hemangioma</vt:lpstr>
      <vt:lpstr>Case 9c: Hemangioma</vt:lpstr>
      <vt:lpstr>Case 9d: Hemangioma</vt:lpstr>
      <vt:lpstr>Hemangiomas: Infantile or Congenital?</vt:lpstr>
      <vt:lpstr>Case 10: Melanotic Neuroectodermal                  Tumor of Infancy       “MNTI”</vt:lpstr>
      <vt:lpstr>Case 9: Melanotic  Neuroectodermal tumor of infancy</vt:lpstr>
      <vt:lpstr>PowerPoint Presentation</vt:lpstr>
      <vt:lpstr>PowerPoint Presentation</vt:lpstr>
      <vt:lpstr>MNTI: Example from the literature</vt:lpstr>
      <vt:lpstr>PowerPoint Presentation</vt:lpstr>
      <vt:lpstr>PowerPoint Presentation</vt:lpstr>
      <vt:lpstr>Postoperative changes of bilateral subtotal maxillectomy. </vt:lpstr>
      <vt:lpstr>TAKE HOME: Some help in diagnosis</vt:lpstr>
      <vt:lpstr>Spectrum of Congenital Oral Lesions</vt:lpstr>
      <vt:lpstr>TAKE HOME: PRENATAL EXPECTATIONS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Pictorial Review of Congenital Oral Lesions with Prenatal Correlation When Available</dc:title>
  <dc:creator>Loomis, Judyta</dc:creator>
  <cp:lastModifiedBy>Cielma, Tara</cp:lastModifiedBy>
  <cp:revision>35</cp:revision>
  <dcterms:created xsi:type="dcterms:W3CDTF">2020-10-01T05:27:44Z</dcterms:created>
  <dcterms:modified xsi:type="dcterms:W3CDTF">2020-10-09T21:51:52Z</dcterms:modified>
</cp:coreProperties>
</file>