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2"/>
  </p:notesMasterIdLst>
  <p:sldIdLst>
    <p:sldId id="259" r:id="rId2"/>
    <p:sldId id="260" r:id="rId3"/>
    <p:sldId id="275" r:id="rId4"/>
    <p:sldId id="269" r:id="rId5"/>
    <p:sldId id="263" r:id="rId6"/>
    <p:sldId id="272" r:id="rId7"/>
    <p:sldId id="276" r:id="rId8"/>
    <p:sldId id="277" r:id="rId9"/>
    <p:sldId id="265" r:id="rId10"/>
    <p:sldId id="26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EC04DB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3176" autoAdjust="0"/>
    <p:restoredTop sz="94660"/>
  </p:normalViewPr>
  <p:slideViewPr>
    <p:cSldViewPr>
      <p:cViewPr varScale="1">
        <p:scale>
          <a:sx n="111" d="100"/>
          <a:sy n="111" d="100"/>
        </p:scale>
        <p:origin x="-84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826EA-B36D-482C-B804-D34176354370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3CADA-F30F-4C34-A824-1942F645A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76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1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8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6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95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69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57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- With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5" y="1982783"/>
            <a:ext cx="5792847" cy="898525"/>
          </a:xfrm>
        </p:spPr>
        <p:txBody>
          <a:bodyPr anchor="t">
            <a:normAutofit/>
          </a:bodyPr>
          <a:lstStyle>
            <a:lvl1pPr algn="l">
              <a:defRPr sz="2100">
                <a:solidFill>
                  <a:schemeClr val="bg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Title of Presentation or Thank You</a:t>
            </a:r>
            <a:endParaRPr lang="en-US" dirty="0"/>
          </a:p>
        </p:txBody>
      </p:sp>
      <p:pic>
        <p:nvPicPr>
          <p:cNvPr id="2050" name="Picture 2" descr="O:\MAC-SERVER\Jobs\CNM_Childrens_National_Medical_Center\12495-08_Collateral_Templates\PPT\Links\CN_Pr_Solid_3C-RGB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192090"/>
            <a:ext cx="2044700" cy="874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1509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O:\MAC-SERVER\Jobs\CNM_Childrens_National_Medical_Center\12495-08_Collateral_Templates\PPT\Links\CN_Taupe_DivBkg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165103"/>
            <a:ext cx="9144001" cy="66929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8020" y="361911"/>
            <a:ext cx="8229600" cy="669925"/>
          </a:xfrm>
        </p:spPr>
        <p:txBody>
          <a:bodyPr anchor="t">
            <a:normAutofit/>
          </a:bodyPr>
          <a:lstStyle>
            <a:lvl1pPr algn="l">
              <a:defRPr sz="2100">
                <a:solidFill>
                  <a:schemeClr val="bg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Headline or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0033947-BDB2-44BC-B95C-A87CE36832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146" name="Picture 2" descr="O:\MAC-SERVER\Jobs\CNM_Childrens_National_Medical_Center\12495-08_Collateral_Templates\PPT\Links\CN_Color_bar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171451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11176" y="1311279"/>
            <a:ext cx="8223307" cy="4454556"/>
          </a:xfrm>
        </p:spPr>
        <p:txBody>
          <a:bodyPr/>
          <a:lstStyle>
            <a:lvl1pPr marL="0" indent="0">
              <a:buNone/>
              <a:defRPr sz="1400" b="0" baseline="0">
                <a:solidFill>
                  <a:srgbClr val="FFFFFF"/>
                </a:solidFill>
                <a:latin typeface="Corbel" pitchFamily="34" charset="0"/>
              </a:defRPr>
            </a:lvl1pPr>
            <a:lvl2pPr>
              <a:buFont typeface="Arial" pitchFamily="34" charset="0"/>
              <a:buChar char="•"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 smtClean="0"/>
              <a:t>Body Copy and Bullets: Corbel Regular (16pt.), Subheads: Corbel Bold (20pt.)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8" name="Picture 7" descr="CN_Pr_SolidOL_WT_2C-RGB_Sm_081513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78705" y="5981703"/>
            <a:ext cx="1465375" cy="6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42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3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9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329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162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9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82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65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6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199"/>
            <a:ext cx="4038600" cy="452596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199"/>
            <a:ext cx="4038600" cy="452596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1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324" indent="0">
              <a:buNone/>
              <a:defRPr sz="1800" b="1"/>
            </a:lvl2pPr>
            <a:lvl3pPr marL="816649" indent="0">
              <a:buNone/>
              <a:defRPr sz="1600" b="1"/>
            </a:lvl3pPr>
            <a:lvl4pPr marL="1224974" indent="0">
              <a:buNone/>
              <a:defRPr sz="1400" b="1"/>
            </a:lvl4pPr>
            <a:lvl5pPr marL="1633298" indent="0">
              <a:buNone/>
              <a:defRPr sz="1400" b="1"/>
            </a:lvl5pPr>
            <a:lvl6pPr marL="2041622" indent="0">
              <a:buNone/>
              <a:defRPr sz="1400" b="1"/>
            </a:lvl6pPr>
            <a:lvl7pPr marL="2449947" indent="0">
              <a:buNone/>
              <a:defRPr sz="1400" b="1"/>
            </a:lvl7pPr>
            <a:lvl8pPr marL="2858271" indent="0">
              <a:buNone/>
              <a:defRPr sz="1400" b="1"/>
            </a:lvl8pPr>
            <a:lvl9pPr marL="326659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324" indent="0">
              <a:buNone/>
              <a:defRPr sz="1800" b="1"/>
            </a:lvl2pPr>
            <a:lvl3pPr marL="816649" indent="0">
              <a:buNone/>
              <a:defRPr sz="1600" b="1"/>
            </a:lvl3pPr>
            <a:lvl4pPr marL="1224974" indent="0">
              <a:buNone/>
              <a:defRPr sz="1400" b="1"/>
            </a:lvl4pPr>
            <a:lvl5pPr marL="1633298" indent="0">
              <a:buNone/>
              <a:defRPr sz="1400" b="1"/>
            </a:lvl5pPr>
            <a:lvl6pPr marL="2041622" indent="0">
              <a:buNone/>
              <a:defRPr sz="1400" b="1"/>
            </a:lvl6pPr>
            <a:lvl7pPr marL="2449947" indent="0">
              <a:buNone/>
              <a:defRPr sz="1400" b="1"/>
            </a:lvl7pPr>
            <a:lvl8pPr marL="2858271" indent="0">
              <a:buNone/>
              <a:defRPr sz="1400" b="1"/>
            </a:lvl8pPr>
            <a:lvl9pPr marL="326659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2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6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41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2"/>
            <a:ext cx="3008313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099"/>
            <a:ext cx="3008313" cy="4691064"/>
          </a:xfrm>
        </p:spPr>
        <p:txBody>
          <a:bodyPr/>
          <a:lstStyle>
            <a:lvl1pPr marL="0" indent="0">
              <a:buNone/>
              <a:defRPr sz="1300"/>
            </a:lvl1pPr>
            <a:lvl2pPr marL="408324" indent="0">
              <a:buNone/>
              <a:defRPr sz="1100"/>
            </a:lvl2pPr>
            <a:lvl3pPr marL="816649" indent="0">
              <a:buNone/>
              <a:defRPr sz="900"/>
            </a:lvl3pPr>
            <a:lvl4pPr marL="1224974" indent="0">
              <a:buNone/>
              <a:defRPr sz="800"/>
            </a:lvl4pPr>
            <a:lvl5pPr marL="1633298" indent="0">
              <a:buNone/>
              <a:defRPr sz="800"/>
            </a:lvl5pPr>
            <a:lvl6pPr marL="2041622" indent="0">
              <a:buNone/>
              <a:defRPr sz="800"/>
            </a:lvl6pPr>
            <a:lvl7pPr marL="2449947" indent="0">
              <a:buNone/>
              <a:defRPr sz="800"/>
            </a:lvl7pPr>
            <a:lvl8pPr marL="2858271" indent="0">
              <a:buNone/>
              <a:defRPr sz="800"/>
            </a:lvl8pPr>
            <a:lvl9pPr marL="326659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9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08324" indent="0">
              <a:buNone/>
              <a:defRPr sz="2500"/>
            </a:lvl2pPr>
            <a:lvl3pPr marL="816649" indent="0">
              <a:buNone/>
              <a:defRPr sz="2100"/>
            </a:lvl3pPr>
            <a:lvl4pPr marL="1224974" indent="0">
              <a:buNone/>
              <a:defRPr sz="1800"/>
            </a:lvl4pPr>
            <a:lvl5pPr marL="1633298" indent="0">
              <a:buNone/>
              <a:defRPr sz="1800"/>
            </a:lvl5pPr>
            <a:lvl6pPr marL="2041622" indent="0">
              <a:buNone/>
              <a:defRPr sz="1800"/>
            </a:lvl6pPr>
            <a:lvl7pPr marL="2449947" indent="0">
              <a:buNone/>
              <a:defRPr sz="1800"/>
            </a:lvl7pPr>
            <a:lvl8pPr marL="2858271" indent="0">
              <a:buNone/>
              <a:defRPr sz="1800"/>
            </a:lvl8pPr>
            <a:lvl9pPr marL="3266596" indent="0">
              <a:buNone/>
              <a:defRPr sz="18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8324" indent="0">
              <a:buNone/>
              <a:defRPr sz="1100"/>
            </a:lvl2pPr>
            <a:lvl3pPr marL="816649" indent="0">
              <a:buNone/>
              <a:defRPr sz="900"/>
            </a:lvl3pPr>
            <a:lvl4pPr marL="1224974" indent="0">
              <a:buNone/>
              <a:defRPr sz="800"/>
            </a:lvl4pPr>
            <a:lvl5pPr marL="1633298" indent="0">
              <a:buNone/>
              <a:defRPr sz="800"/>
            </a:lvl5pPr>
            <a:lvl6pPr marL="2041622" indent="0">
              <a:buNone/>
              <a:defRPr sz="800"/>
            </a:lvl6pPr>
            <a:lvl7pPr marL="2449947" indent="0">
              <a:buNone/>
              <a:defRPr sz="800"/>
            </a:lvl7pPr>
            <a:lvl8pPr marL="2858271" indent="0">
              <a:buNone/>
              <a:defRPr sz="800"/>
            </a:lvl8pPr>
            <a:lvl9pPr marL="326659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6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81665" tIns="40832" rIns="81665" bIns="4083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8229600" cy="4525964"/>
          </a:xfrm>
          <a:prstGeom prst="rect">
            <a:avLst/>
          </a:prstGeom>
        </p:spPr>
        <p:txBody>
          <a:bodyPr vert="horz" lIns="81665" tIns="40832" rIns="81665" bIns="408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324"/>
              <a:t>9/27/2017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324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7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defTabSz="40832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244" indent="-306244" algn="l" defTabSz="408324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527" indent="-255203" algn="l" defTabSz="408324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812" indent="-204162" algn="l" defTabSz="40832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9136" indent="-204162" algn="l" defTabSz="408324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7460" indent="-204162" algn="l" defTabSz="408324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785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4109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2434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0758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324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649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974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3298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1622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947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8271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6596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rved Up Ribbon 7"/>
          <p:cNvSpPr/>
          <p:nvPr/>
        </p:nvSpPr>
        <p:spPr>
          <a:xfrm>
            <a:off x="0" y="1447800"/>
            <a:ext cx="9144000" cy="2743200"/>
          </a:xfrm>
          <a:prstGeom prst="ellipseRibbon2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8374" y="1676401"/>
            <a:ext cx="6859652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>Ultrasound </a:t>
            </a:r>
            <a:b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3600" i="1" dirty="0" smtClean="0">
                <a:latin typeface="+mj-lt"/>
                <a:ea typeface="Tahoma" pitchFamily="34" charset="0"/>
                <a:cs typeface="Tahoma" pitchFamily="34" charset="0"/>
              </a:rPr>
              <a:t>Diagnostic Challenge</a:t>
            </a:r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/>
            </a:r>
            <a:b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>September 2017</a:t>
            </a:r>
            <a:endParaRPr lang="en-US" sz="36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7323" y="6096000"/>
            <a:ext cx="1888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Presented by: </a:t>
            </a:r>
          </a:p>
          <a:p>
            <a:r>
              <a:rPr lang="en-US" sz="1400" b="1" dirty="0" smtClean="0"/>
              <a:t>Lesley Demshur, RDMS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71365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/>
              <a:t>Questions</a:t>
            </a:r>
            <a:endParaRPr lang="en-US" sz="3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2438400"/>
            <a:ext cx="495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 smtClean="0">
                <a:solidFill>
                  <a:schemeClr val="bg1"/>
                </a:solidFill>
              </a:rPr>
              <a:t>What is your impression?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 smtClean="0">
                <a:solidFill>
                  <a:schemeClr val="bg1"/>
                </a:solidFill>
              </a:rPr>
              <a:t>How is this treated?</a:t>
            </a:r>
            <a:endParaRPr lang="en-US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9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69925"/>
          </a:xfrm>
        </p:spPr>
        <p:txBody>
          <a:bodyPr/>
          <a:lstStyle/>
          <a:p>
            <a:pPr algn="ctr"/>
            <a:r>
              <a:rPr lang="en-US" sz="3200" b="1" dirty="0" smtClean="0"/>
              <a:t>History</a:t>
            </a:r>
            <a:endParaRPr lang="en-US" sz="3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3400" y="1143000"/>
            <a:ext cx="8223307" cy="4318035"/>
          </a:xfrm>
        </p:spPr>
        <p:txBody>
          <a:bodyPr>
            <a:noAutofit/>
          </a:bodyPr>
          <a:lstStyle/>
          <a:p>
            <a:r>
              <a:rPr lang="en-US" sz="1600" dirty="0"/>
              <a:t>Chief Complaint </a:t>
            </a:r>
            <a:r>
              <a:rPr lang="en-US" sz="1600" dirty="0" smtClean="0"/>
              <a:t>: </a:t>
            </a:r>
          </a:p>
          <a:p>
            <a:r>
              <a:rPr lang="en-US" sz="1600" dirty="0" smtClean="0"/>
              <a:t>Thyroid </a:t>
            </a:r>
            <a:r>
              <a:rPr lang="en-US" sz="1600" dirty="0"/>
              <a:t>nodule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History </a:t>
            </a:r>
            <a:r>
              <a:rPr lang="en-US" sz="1600" dirty="0"/>
              <a:t>of Present </a:t>
            </a:r>
            <a:r>
              <a:rPr lang="en-US" sz="1600" dirty="0" smtClean="0"/>
              <a:t>Illness: </a:t>
            </a:r>
          </a:p>
          <a:p>
            <a:r>
              <a:rPr lang="en-US" sz="1600" dirty="0" smtClean="0"/>
              <a:t>19 </a:t>
            </a:r>
            <a:r>
              <a:rPr lang="en-US" sz="1600" dirty="0"/>
              <a:t>year old female seen in the thyroid nodule clinic </a:t>
            </a:r>
            <a:r>
              <a:rPr lang="en-US" sz="1600" dirty="0" smtClean="0"/>
              <a:t>with </a:t>
            </a:r>
            <a:r>
              <a:rPr lang="en-US" sz="1600" dirty="0"/>
              <a:t>her sibling for further management of a thyroid nodule. </a:t>
            </a:r>
            <a:r>
              <a:rPr lang="en-US" sz="1600" dirty="0" smtClean="0"/>
              <a:t>Patient reports </a:t>
            </a:r>
            <a:r>
              <a:rPr lang="en-US" sz="1600" dirty="0"/>
              <a:t>that she has noted a swelling on the </a:t>
            </a:r>
            <a:r>
              <a:rPr lang="en-US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 side </a:t>
            </a:r>
            <a:r>
              <a:rPr lang="en-US" sz="1600" dirty="0"/>
              <a:t>of the neck for a year and had seen her PCP in this regard. PCP obtained an neck US after suspecting a thyroid nodule. </a:t>
            </a:r>
          </a:p>
          <a:p>
            <a:endParaRPr lang="en-US" sz="1600" dirty="0" smtClean="0"/>
          </a:p>
          <a:p>
            <a:r>
              <a:rPr lang="en-US" sz="1600" dirty="0"/>
              <a:t>Neck </a:t>
            </a:r>
            <a:r>
              <a:rPr lang="en-US" sz="1600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Supple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Non-tender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No lymphadenopathy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Full </a:t>
            </a:r>
            <a:r>
              <a:rPr lang="en-US" sz="1600" dirty="0"/>
              <a:t>range of </a:t>
            </a:r>
            <a:r>
              <a:rPr lang="en-US" sz="1600" dirty="0" smtClean="0"/>
              <a:t>motion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Midline trachea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Left </a:t>
            </a:r>
            <a:r>
              <a:rPr lang="en-US" sz="1600" dirty="0"/>
              <a:t>thyroid nodule </a:t>
            </a:r>
            <a:r>
              <a:rPr lang="en-US" sz="1600" dirty="0" smtClean="0"/>
              <a:t>palpable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0573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5" b="11900"/>
          <a:stretch/>
        </p:blipFill>
        <p:spPr>
          <a:xfrm>
            <a:off x="0" y="457200"/>
            <a:ext cx="9144000" cy="53838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515746"/>
            <a:ext cx="3572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LEFT LOBE TRANS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2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" b="3925"/>
          <a:stretch/>
        </p:blipFill>
        <p:spPr>
          <a:xfrm>
            <a:off x="0" y="649480"/>
            <a:ext cx="9144000" cy="59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2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2" b="4548"/>
          <a:stretch/>
        </p:blipFill>
        <p:spPr>
          <a:xfrm>
            <a:off x="0" y="762000"/>
            <a:ext cx="9144000" cy="591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8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1" b="4050"/>
          <a:stretch/>
        </p:blipFill>
        <p:spPr>
          <a:xfrm>
            <a:off x="0" y="632389"/>
            <a:ext cx="9144000" cy="59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125616_Series 1(frame 14)9-27-2017 8.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17625"/>
            <a:ext cx="9144000" cy="4221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533400"/>
            <a:ext cx="15135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CINE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3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25616_Series 1(frame 13)9-27-2017 7.59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68413"/>
            <a:ext cx="9144000" cy="4319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533400"/>
            <a:ext cx="15135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CINE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4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06168" y="485001"/>
            <a:ext cx="9316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CINE</a:t>
            </a:r>
            <a:endParaRPr lang="en-US" sz="3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5"/>
          <a:stretch/>
        </p:blipFill>
        <p:spPr>
          <a:xfrm>
            <a:off x="0" y="485001"/>
            <a:ext cx="9144000" cy="6199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514600"/>
            <a:ext cx="2216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LEFT LOBE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BX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7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CNMC PPT template dr bear</Template>
  <TotalTime>1841</TotalTime>
  <Words>114</Words>
  <Application>Microsoft Office PowerPoint</Application>
  <PresentationFormat>On-screen Show (4:3)</PresentationFormat>
  <Paragraphs>29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1_Office Theme</vt:lpstr>
      <vt:lpstr>Ultrasound  Diagnostic Challenge September 2017</vt:lpstr>
      <vt:lpstr>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Company>Children's National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Ultrasound  Case of the Month December 2016</dc:title>
  <dc:creator>Cielma, Tara</dc:creator>
  <cp:lastModifiedBy>Cielma, Tara</cp:lastModifiedBy>
  <cp:revision>94</cp:revision>
  <cp:lastPrinted>2016-06-16T20:45:21Z</cp:lastPrinted>
  <dcterms:created xsi:type="dcterms:W3CDTF">2016-11-12T16:23:51Z</dcterms:created>
  <dcterms:modified xsi:type="dcterms:W3CDTF">2017-09-27T19:53:39Z</dcterms:modified>
</cp:coreProperties>
</file>