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1"/>
  </p:notesMasterIdLst>
  <p:sldIdLst>
    <p:sldId id="259" r:id="rId2"/>
    <p:sldId id="260" r:id="rId3"/>
    <p:sldId id="287" r:id="rId4"/>
    <p:sldId id="316" r:id="rId5"/>
    <p:sldId id="310" r:id="rId6"/>
    <p:sldId id="313" r:id="rId7"/>
    <p:sldId id="315" r:id="rId8"/>
    <p:sldId id="317" r:id="rId9"/>
    <p:sldId id="29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FF00"/>
    <a:srgbClr val="EC0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3176" autoAdjust="0"/>
    <p:restoredTop sz="94660"/>
  </p:normalViewPr>
  <p:slideViewPr>
    <p:cSldViewPr>
      <p:cViewPr varScale="1">
        <p:scale>
          <a:sx n="111" d="100"/>
          <a:sy n="111" d="100"/>
        </p:scale>
        <p:origin x="-8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826EA-B36D-482C-B804-D34176354370}" type="datetimeFigureOut">
              <a:rPr lang="en-US" smtClean="0"/>
              <a:t>1/10/2018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3CADA-F30F-4C34-A824-1942F645A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76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1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8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6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9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69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57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- With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5" y="1982783"/>
            <a:ext cx="5792847" cy="898525"/>
          </a:xfrm>
        </p:spPr>
        <p:txBody>
          <a:bodyPr anchor="t">
            <a:normAutofit/>
          </a:bodyPr>
          <a:lstStyle>
            <a:lvl1pPr algn="l">
              <a:defRPr sz="210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Title of Presentation or Thank You</a:t>
            </a:r>
            <a:endParaRPr lang="en-US" dirty="0"/>
          </a:p>
        </p:txBody>
      </p:sp>
      <p:pic>
        <p:nvPicPr>
          <p:cNvPr id="2050" name="Picture 2" descr="O:\MAC-SERVER\Jobs\CNM_Childrens_National_Medical_Center\12495-08_Collateral_Templates\PPT\Links\CN_Pr_Solid_3C-RGB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192090"/>
            <a:ext cx="2044700" cy="874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1509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O:\MAC-SERVER\Jobs\CNM_Childrens_National_Medical_Center\12495-08_Collateral_Templates\PPT\Links\CN_Taupe_DivBkg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165103"/>
            <a:ext cx="9144001" cy="66929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020" y="361911"/>
            <a:ext cx="8229600" cy="669925"/>
          </a:xfrm>
        </p:spPr>
        <p:txBody>
          <a:bodyPr anchor="t">
            <a:normAutofit/>
          </a:bodyPr>
          <a:lstStyle>
            <a:lvl1pPr algn="l">
              <a:defRPr sz="210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Headline or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0033947-BDB2-44BC-B95C-A87CE36832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146" name="Picture 2" descr="O:\MAC-SERVER\Jobs\CNM_Childrens_National_Medical_Center\12495-08_Collateral_Templates\PPT\Links\CN_Color_bar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171451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11176" y="1311279"/>
            <a:ext cx="8223307" cy="4454556"/>
          </a:xfrm>
        </p:spPr>
        <p:txBody>
          <a:bodyPr/>
          <a:lstStyle>
            <a:lvl1pPr marL="0" indent="0">
              <a:buNone/>
              <a:defRPr sz="1400" b="0" baseline="0">
                <a:solidFill>
                  <a:srgbClr val="FFFFFF"/>
                </a:solidFill>
                <a:latin typeface="Corbel" pitchFamily="34" charset="0"/>
              </a:defRPr>
            </a:lvl1pPr>
            <a:lvl2pPr>
              <a:buFont typeface="Arial" pitchFamily="34" charset="0"/>
              <a:buChar char="•"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 smtClean="0"/>
              <a:t>Body Copy and Bullets: Corbel Regular (16pt.), Subheads: Corbel Bold (20pt.)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8" name="Picture 7" descr="CN_Pr_SolidOL_WT_2C-RGB_Sm_081513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78705" y="5981703"/>
            <a:ext cx="1465375" cy="6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42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3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9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32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162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82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65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6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199"/>
            <a:ext cx="4038600" cy="452596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199"/>
            <a:ext cx="4038600" cy="452596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1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324" indent="0">
              <a:buNone/>
              <a:defRPr sz="1800" b="1"/>
            </a:lvl2pPr>
            <a:lvl3pPr marL="816649" indent="0">
              <a:buNone/>
              <a:defRPr sz="1600" b="1"/>
            </a:lvl3pPr>
            <a:lvl4pPr marL="1224974" indent="0">
              <a:buNone/>
              <a:defRPr sz="1400" b="1"/>
            </a:lvl4pPr>
            <a:lvl5pPr marL="1633298" indent="0">
              <a:buNone/>
              <a:defRPr sz="1400" b="1"/>
            </a:lvl5pPr>
            <a:lvl6pPr marL="2041622" indent="0">
              <a:buNone/>
              <a:defRPr sz="1400" b="1"/>
            </a:lvl6pPr>
            <a:lvl7pPr marL="2449947" indent="0">
              <a:buNone/>
              <a:defRPr sz="1400" b="1"/>
            </a:lvl7pPr>
            <a:lvl8pPr marL="2858271" indent="0">
              <a:buNone/>
              <a:defRPr sz="1400" b="1"/>
            </a:lvl8pPr>
            <a:lvl9pPr marL="326659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324" indent="0">
              <a:buNone/>
              <a:defRPr sz="1800" b="1"/>
            </a:lvl2pPr>
            <a:lvl3pPr marL="816649" indent="0">
              <a:buNone/>
              <a:defRPr sz="1600" b="1"/>
            </a:lvl3pPr>
            <a:lvl4pPr marL="1224974" indent="0">
              <a:buNone/>
              <a:defRPr sz="1400" b="1"/>
            </a:lvl4pPr>
            <a:lvl5pPr marL="1633298" indent="0">
              <a:buNone/>
              <a:defRPr sz="1400" b="1"/>
            </a:lvl5pPr>
            <a:lvl6pPr marL="2041622" indent="0">
              <a:buNone/>
              <a:defRPr sz="1400" b="1"/>
            </a:lvl6pPr>
            <a:lvl7pPr marL="2449947" indent="0">
              <a:buNone/>
              <a:defRPr sz="1400" b="1"/>
            </a:lvl7pPr>
            <a:lvl8pPr marL="2858271" indent="0">
              <a:buNone/>
              <a:defRPr sz="1400" b="1"/>
            </a:lvl8pPr>
            <a:lvl9pPr marL="326659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2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6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41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2"/>
            <a:ext cx="3008313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099"/>
            <a:ext cx="3008313" cy="4691064"/>
          </a:xfrm>
        </p:spPr>
        <p:txBody>
          <a:bodyPr/>
          <a:lstStyle>
            <a:lvl1pPr marL="0" indent="0">
              <a:buNone/>
              <a:defRPr sz="1300"/>
            </a:lvl1pPr>
            <a:lvl2pPr marL="408324" indent="0">
              <a:buNone/>
              <a:defRPr sz="1100"/>
            </a:lvl2pPr>
            <a:lvl3pPr marL="816649" indent="0">
              <a:buNone/>
              <a:defRPr sz="900"/>
            </a:lvl3pPr>
            <a:lvl4pPr marL="1224974" indent="0">
              <a:buNone/>
              <a:defRPr sz="800"/>
            </a:lvl4pPr>
            <a:lvl5pPr marL="1633298" indent="0">
              <a:buNone/>
              <a:defRPr sz="800"/>
            </a:lvl5pPr>
            <a:lvl6pPr marL="2041622" indent="0">
              <a:buNone/>
              <a:defRPr sz="800"/>
            </a:lvl6pPr>
            <a:lvl7pPr marL="2449947" indent="0">
              <a:buNone/>
              <a:defRPr sz="800"/>
            </a:lvl7pPr>
            <a:lvl8pPr marL="2858271" indent="0">
              <a:buNone/>
              <a:defRPr sz="800"/>
            </a:lvl8pPr>
            <a:lvl9pPr marL="326659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9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324" indent="0">
              <a:buNone/>
              <a:defRPr sz="2500"/>
            </a:lvl2pPr>
            <a:lvl3pPr marL="816649" indent="0">
              <a:buNone/>
              <a:defRPr sz="2100"/>
            </a:lvl3pPr>
            <a:lvl4pPr marL="1224974" indent="0">
              <a:buNone/>
              <a:defRPr sz="1800"/>
            </a:lvl4pPr>
            <a:lvl5pPr marL="1633298" indent="0">
              <a:buNone/>
              <a:defRPr sz="1800"/>
            </a:lvl5pPr>
            <a:lvl6pPr marL="2041622" indent="0">
              <a:buNone/>
              <a:defRPr sz="1800"/>
            </a:lvl6pPr>
            <a:lvl7pPr marL="2449947" indent="0">
              <a:buNone/>
              <a:defRPr sz="1800"/>
            </a:lvl7pPr>
            <a:lvl8pPr marL="2858271" indent="0">
              <a:buNone/>
              <a:defRPr sz="1800"/>
            </a:lvl8pPr>
            <a:lvl9pPr marL="3266596" indent="0">
              <a:buNone/>
              <a:defRPr sz="18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8324" indent="0">
              <a:buNone/>
              <a:defRPr sz="1100"/>
            </a:lvl2pPr>
            <a:lvl3pPr marL="816649" indent="0">
              <a:buNone/>
              <a:defRPr sz="900"/>
            </a:lvl3pPr>
            <a:lvl4pPr marL="1224974" indent="0">
              <a:buNone/>
              <a:defRPr sz="800"/>
            </a:lvl4pPr>
            <a:lvl5pPr marL="1633298" indent="0">
              <a:buNone/>
              <a:defRPr sz="800"/>
            </a:lvl5pPr>
            <a:lvl6pPr marL="2041622" indent="0">
              <a:buNone/>
              <a:defRPr sz="800"/>
            </a:lvl6pPr>
            <a:lvl7pPr marL="2449947" indent="0">
              <a:buNone/>
              <a:defRPr sz="800"/>
            </a:lvl7pPr>
            <a:lvl8pPr marL="2858271" indent="0">
              <a:buNone/>
              <a:defRPr sz="800"/>
            </a:lvl8pPr>
            <a:lvl9pPr marL="326659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6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81665" tIns="40832" rIns="81665" bIns="4083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8229600" cy="4525964"/>
          </a:xfrm>
          <a:prstGeom prst="rect">
            <a:avLst/>
          </a:prstGeom>
        </p:spPr>
        <p:txBody>
          <a:bodyPr vert="horz" lIns="81665" tIns="40832" rIns="81665" bIns="408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324"/>
              <a:t>1/10/2018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324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7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40832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244" indent="-306244" algn="l" defTabSz="408324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527" indent="-255203" algn="l" defTabSz="408324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812" indent="-204162" algn="l" defTabSz="40832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9136" indent="-204162" algn="l" defTabSz="408324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7460" indent="-204162" algn="l" defTabSz="408324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785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4109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2434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0758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324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649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974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3298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1622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947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8271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6596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rved Up Ribbon 7"/>
          <p:cNvSpPr/>
          <p:nvPr/>
        </p:nvSpPr>
        <p:spPr>
          <a:xfrm>
            <a:off x="0" y="1447800"/>
            <a:ext cx="9144000" cy="2743200"/>
          </a:xfrm>
          <a:prstGeom prst="ellipseRibbon2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9200" y="1600200"/>
            <a:ext cx="6859652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>Ultrasound </a:t>
            </a:r>
            <a:b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3600" i="1" dirty="0" smtClean="0">
                <a:latin typeface="+mj-lt"/>
                <a:ea typeface="Tahoma" pitchFamily="34" charset="0"/>
                <a:cs typeface="Tahoma" pitchFamily="34" charset="0"/>
              </a:rPr>
              <a:t>Diagnostic Challenge</a:t>
            </a:r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/>
            </a:r>
            <a:b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>January 2018</a:t>
            </a:r>
            <a:b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</a:br>
            <a:endParaRPr lang="en-US" sz="3600" dirty="0"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69925"/>
          </a:xfrm>
        </p:spPr>
        <p:txBody>
          <a:bodyPr/>
          <a:lstStyle/>
          <a:p>
            <a:pPr algn="ctr"/>
            <a:r>
              <a:rPr lang="en-US" sz="3200" b="1" dirty="0" smtClean="0"/>
              <a:t>History</a:t>
            </a:r>
            <a:endParaRPr lang="en-US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3400" y="1143000"/>
            <a:ext cx="8223307" cy="4318035"/>
          </a:xfrm>
        </p:spPr>
        <p:txBody>
          <a:bodyPr>
            <a:noAutofit/>
          </a:bodyPr>
          <a:lstStyle/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647700" y="1676400"/>
            <a:ext cx="7848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y/o </a:t>
            </a:r>
            <a:r>
              <a:rPr lang="en-US" dirty="0">
                <a:solidFill>
                  <a:schemeClr val="bg1"/>
                </a:solidFill>
              </a:rPr>
              <a:t>healthy </a:t>
            </a:r>
            <a:r>
              <a:rPr lang="en-US" dirty="0" smtClean="0">
                <a:solidFill>
                  <a:schemeClr val="bg1"/>
                </a:solidFill>
              </a:rPr>
              <a:t>boy with decreased urine output over one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No family history of renal disorders.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Patient has been </a:t>
            </a:r>
            <a:r>
              <a:rPr lang="en-US" dirty="0">
                <a:solidFill>
                  <a:schemeClr val="bg1"/>
                </a:solidFill>
              </a:rPr>
              <a:t>having trouble passing urine; would pass urine once or twice per day, crying while </a:t>
            </a:r>
            <a:r>
              <a:rPr lang="en-US" dirty="0" smtClean="0">
                <a:solidFill>
                  <a:schemeClr val="bg1"/>
                </a:solidFill>
              </a:rPr>
              <a:t>doing 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Patient was </a:t>
            </a:r>
            <a:r>
              <a:rPr lang="en-US" dirty="0">
                <a:solidFill>
                  <a:schemeClr val="bg1"/>
                </a:solidFill>
              </a:rPr>
              <a:t>seen in an urgent </a:t>
            </a:r>
            <a:r>
              <a:rPr lang="en-US" dirty="0" smtClean="0">
                <a:solidFill>
                  <a:schemeClr val="bg1"/>
                </a:solidFill>
              </a:rPr>
              <a:t>care: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- urine test was </a:t>
            </a:r>
            <a:r>
              <a:rPr lang="en-US" dirty="0">
                <a:solidFill>
                  <a:schemeClr val="bg1"/>
                </a:solidFill>
              </a:rPr>
              <a:t>negative for </a:t>
            </a:r>
            <a:r>
              <a:rPr lang="en-US" dirty="0" smtClean="0">
                <a:solidFill>
                  <a:schemeClr val="bg1"/>
                </a:solidFill>
              </a:rPr>
              <a:t>infection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Continued course of </a:t>
            </a:r>
            <a:r>
              <a:rPr lang="en-US" dirty="0" err="1" smtClean="0">
                <a:solidFill>
                  <a:schemeClr val="bg1"/>
                </a:solidFill>
              </a:rPr>
              <a:t>abd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pain </a:t>
            </a:r>
            <a:r>
              <a:rPr lang="en-US" dirty="0" smtClean="0">
                <a:solidFill>
                  <a:schemeClr val="bg1"/>
                </a:solidFill>
              </a:rPr>
              <a:t>when passing urine - </a:t>
            </a:r>
            <a:r>
              <a:rPr lang="en-US" dirty="0">
                <a:solidFill>
                  <a:schemeClr val="bg1"/>
                </a:solidFill>
              </a:rPr>
              <a:t>with full bladder </a:t>
            </a:r>
            <a:r>
              <a:rPr lang="en-US" dirty="0" smtClean="0">
                <a:solidFill>
                  <a:schemeClr val="bg1"/>
                </a:solidFill>
              </a:rPr>
              <a:t>(&gt;300mL) on exam, PMD attempted </a:t>
            </a:r>
            <a:r>
              <a:rPr lang="en-US" dirty="0" err="1" smtClean="0">
                <a:solidFill>
                  <a:schemeClr val="bg1"/>
                </a:solidFill>
              </a:rPr>
              <a:t>cath</a:t>
            </a:r>
            <a:r>
              <a:rPr lang="en-US" dirty="0" smtClean="0">
                <a:solidFill>
                  <a:schemeClr val="bg1"/>
                </a:solidFill>
              </a:rPr>
              <a:t> and was unsuccessful.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Patient sent to CNMC and renal/bladder ultrasound was requested through the ED.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3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0" r="7757"/>
          <a:stretch/>
        </p:blipFill>
        <p:spPr>
          <a:xfrm>
            <a:off x="347530" y="1143000"/>
            <a:ext cx="8434699" cy="441977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59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17445" r="28318"/>
          <a:stretch/>
        </p:blipFill>
        <p:spPr>
          <a:xfrm>
            <a:off x="228600" y="228600"/>
            <a:ext cx="4090990" cy="43434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8" t="17570" r="28598"/>
          <a:stretch/>
        </p:blipFill>
        <p:spPr>
          <a:xfrm>
            <a:off x="4330271" y="228600"/>
            <a:ext cx="4090609" cy="43434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" t="16822" r="17197" b="10904"/>
          <a:stretch/>
        </p:blipFill>
        <p:spPr>
          <a:xfrm>
            <a:off x="2547577" y="3962400"/>
            <a:ext cx="4048847" cy="28956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657600" y="6444734"/>
            <a:ext cx="211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Bladder Neck LONG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247" y="3777734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Bladder Neck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" r="10935" b="4423"/>
          <a:stretch/>
        </p:blipFill>
        <p:spPr>
          <a:xfrm>
            <a:off x="1219200" y="762000"/>
            <a:ext cx="6705600" cy="489023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9963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dder ci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8856"/>
          <a:stretch/>
        </p:blipFill>
        <p:spPr>
          <a:xfrm>
            <a:off x="9258" y="1219200"/>
            <a:ext cx="9144000" cy="39153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19425" y="577334"/>
            <a:ext cx="3105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bg1"/>
                </a:solidFill>
              </a:rPr>
              <a:t>CINE – Bladder Neck LONG </a:t>
            </a:r>
            <a:endParaRPr lang="en-US" sz="2000" b="1" u="sng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484" y="4569421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PLAY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8600" y="4112251"/>
            <a:ext cx="0" cy="6572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63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dder tr ci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76280"/>
            <a:ext cx="9144000" cy="4295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0850" y="577334"/>
            <a:ext cx="3162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bg1"/>
                </a:solidFill>
              </a:rPr>
              <a:t>CINE  Bladder Neck TRANS</a:t>
            </a:r>
            <a:endParaRPr lang="en-US" sz="2000" b="1" u="sng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757646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PLAY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2400" y="4386217"/>
            <a:ext cx="0" cy="6572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31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739" y="228600"/>
            <a:ext cx="8229600" cy="6699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u="sng" dirty="0" smtClean="0"/>
              <a:t>Post Procedure 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 UP </a:t>
            </a:r>
            <a:b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month after initial exam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1" r="8038"/>
          <a:stretch/>
        </p:blipFill>
        <p:spPr>
          <a:xfrm>
            <a:off x="723900" y="990600"/>
            <a:ext cx="7696200" cy="394342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6" t="17571" r="16356" b="45295"/>
          <a:stretch/>
        </p:blipFill>
        <p:spPr>
          <a:xfrm>
            <a:off x="1974079" y="4323865"/>
            <a:ext cx="5264921" cy="247859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08503" y="6266916"/>
            <a:ext cx="202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Bladder neck LONG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408490" y="278807"/>
            <a:ext cx="24384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9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Questions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5500" y="2441249"/>
            <a:ext cx="4953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chemeClr val="bg1"/>
                </a:solidFill>
              </a:rPr>
              <a:t>What is your impression?</a:t>
            </a:r>
          </a:p>
          <a:p>
            <a:r>
              <a:rPr lang="en-US" sz="2000" b="1" i="1" dirty="0" smtClean="0">
                <a:solidFill>
                  <a:srgbClr val="CC0000"/>
                </a:solidFill>
              </a:rPr>
              <a:t>          HINT: think benign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chemeClr val="bg1"/>
                </a:solidFill>
              </a:rPr>
              <a:t>How is this treated?</a:t>
            </a:r>
            <a:endParaRPr lang="en-US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8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gnostic Challenge Case of the Month December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Diagnostic Challenge Case of the Month December</Template>
  <TotalTime>106</TotalTime>
  <Words>91</Words>
  <Application>Microsoft Office PowerPoint</Application>
  <PresentationFormat>On-screen Show (4:3)</PresentationFormat>
  <Paragraphs>28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Diagnostic Challenge Case of the Month December</vt:lpstr>
      <vt:lpstr>Ultrasound  Diagnostic Challenge January 2018 </vt:lpstr>
      <vt:lpstr>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 Procedure  FOLLOW UP  (1 month after initial exam)</vt:lpstr>
      <vt:lpstr>Questions</vt:lpstr>
    </vt:vector>
  </TitlesOfParts>
  <Company>Children's National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Ultrasound  Diagnostic Challenge January 2018</dc:title>
  <dc:creator>Cielma, Tara</dc:creator>
  <cp:lastModifiedBy>Cielma, Tara</cp:lastModifiedBy>
  <cp:revision>20</cp:revision>
  <cp:lastPrinted>2016-06-16T20:45:21Z</cp:lastPrinted>
  <dcterms:created xsi:type="dcterms:W3CDTF">2018-01-06T16:59:06Z</dcterms:created>
  <dcterms:modified xsi:type="dcterms:W3CDTF">2018-01-10T12:45:02Z</dcterms:modified>
</cp:coreProperties>
</file>